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891" r:id="rId1"/>
  </p:sldMasterIdLst>
  <p:notesMasterIdLst>
    <p:notesMasterId r:id="rId10"/>
  </p:notesMasterIdLst>
  <p:sldIdLst>
    <p:sldId id="256" r:id="rId2"/>
    <p:sldId id="262" r:id="rId3"/>
    <p:sldId id="259" r:id="rId4"/>
    <p:sldId id="258" r:id="rId5"/>
    <p:sldId id="263" r:id="rId6"/>
    <p:sldId id="264" r:id="rId7"/>
    <p:sldId id="266" r:id="rId8"/>
    <p:sldId id="26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32"/>
  </p:normalViewPr>
  <p:slideViewPr>
    <p:cSldViewPr snapToGrid="0" snapToObjects="1">
      <p:cViewPr varScale="1">
        <p:scale>
          <a:sx n="70" d="100"/>
          <a:sy n="70" d="100"/>
        </p:scale>
        <p:origin x="41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19F2A-F525-421B-92A8-4F5F4F64487D}" type="datetimeFigureOut">
              <a:rPr lang="pt-PT" smtClean="0"/>
              <a:t>12/07/2021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3ACF9C-B3EA-4962-B080-A1E20A13A660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19106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FFD58-B5C1-40D2-B7EC-F83569BD27AE}" type="datetime1">
              <a:rPr lang="en-US" smtClean="0"/>
              <a:t>7/12/2021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Ação de Formação: “De Famalicão para o Mundo: Arte e História Local”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571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2BD99-AF8D-44C9-AEED-06DF5B9538A3}" type="datetime1">
              <a:rPr lang="en-US" smtClean="0"/>
              <a:t>7/12/2021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Ação de Formação: “De Famalicão para o Mundo: Arte e História Local”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841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6C9E-4E36-4D67-89D1-931D81D5D4BB}" type="datetime1">
              <a:rPr lang="en-US" smtClean="0"/>
              <a:t>7/12/2021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Ação de Formação: “De Famalicão para o Mundo: Arte e História Local”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105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86460-6C84-4C66-AF71-620E4616917C}" type="datetime1">
              <a:rPr lang="en-US" smtClean="0"/>
              <a:t>7/12/2021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Ação de Formação: “De Famalicão para o Mundo: Arte e História Local”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561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6FD33-5659-4DB8-9859-3692A480419F}" type="datetime1">
              <a:rPr lang="en-US" smtClean="0"/>
              <a:t>7/12/2021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Ação de Formação: “De Famalicão para o Mundo: Arte e História Local”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974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E1393-64B7-46D9-957C-018605BD52CF}" type="datetime1">
              <a:rPr lang="en-US" smtClean="0"/>
              <a:t>7/12/2021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Ação de Formação: “De Famalicão para o Mundo: Arte e História Local”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727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C7A7C-B9B3-4F56-B9D7-59C36D900024}" type="datetime1">
              <a:rPr lang="en-US" smtClean="0"/>
              <a:t>7/12/2021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Ação de Formação: “De Famalicão para o Mundo: Arte e História Local”</a:t>
            </a: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647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1DFA4-5EC0-4B34-ACF0-C01A3AA7D0E1}" type="datetime1">
              <a:rPr lang="en-US" smtClean="0"/>
              <a:t>7/12/2021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Ação de Formação: “De Famalicão para o Mundo: Arte e História Local”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5989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75B08-CB18-4F06-A0DD-92C1D907E6DA}" type="datetime1">
              <a:rPr lang="en-US" smtClean="0"/>
              <a:t>7/12/2021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Ação de Formação: “De Famalicão para o Mundo: Arte e História Local”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723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21D7B-6DC6-48BA-9967-F5F171DD0961}" type="datetime1">
              <a:rPr lang="en-US" smtClean="0"/>
              <a:t>7/12/2021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Ação de Formação: “De Famalicão para o Mundo: Arte e História Local”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575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83FC-7F86-4837-AD14-7D8F46903824}" type="datetime1">
              <a:rPr lang="en-US" smtClean="0"/>
              <a:t>7/12/2021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Ação de Formação: “De Famalicão para o Mundo: Arte e História Local”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620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537981-57D8-4DA7-B5EC-22AE63A0E222}" type="datetime1">
              <a:rPr lang="en-US" smtClean="0"/>
              <a:t>7/12/2021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PT"/>
              <a:t>Ação de Formação: “De Famalicão para o Mundo: Arte e História Local”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48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81" r:id="rId2"/>
    <p:sldLayoutId id="2147483882" r:id="rId3"/>
    <p:sldLayoutId id="2147483883" r:id="rId4"/>
    <p:sldLayoutId id="2147483884" r:id="rId5"/>
    <p:sldLayoutId id="2147483890" r:id="rId6"/>
    <p:sldLayoutId id="2147483885" r:id="rId7"/>
    <p:sldLayoutId id="2147483886" r:id="rId8"/>
    <p:sldLayoutId id="2147483887" r:id="rId9"/>
    <p:sldLayoutId id="2147483889" r:id="rId10"/>
    <p:sldLayoutId id="2147483888" r:id="rId11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nsina.rtp.pt/artigo/irene-pimentel-faz-um-retrato-da-mulher-no-estado-novo/" TargetMode="External"/><Relationship Id="rId2" Type="http://schemas.openxmlformats.org/officeDocument/2006/relationships/hyperlink" Target="https://ensina.rtp.pt/artigo/o-ideal-feminino-do-estado-novo/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repositorio-aberto.up.pt/bitstream/10216/122635/2/356273.pdf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2" name="Rectangle 74">
            <a:extLst>
              <a:ext uri="{FF2B5EF4-FFF2-40B4-BE49-F238E27FC236}">
                <a16:creationId xmlns:a16="http://schemas.microsoft.com/office/drawing/2014/main" id="{798FE0E0-D95D-46EF-A375-475D4DB0ED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805F613-A605-2A49-9537-13E3493F7C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640080"/>
            <a:ext cx="6894575" cy="3566160"/>
          </a:xfrm>
        </p:spPr>
        <p:txBody>
          <a:bodyPr>
            <a:normAutofit/>
          </a:bodyPr>
          <a:lstStyle/>
          <a:p>
            <a:r>
              <a:rPr lang="pt-PT" sz="8900" dirty="0"/>
              <a:t>Planificação da atividade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045E962-069D-2847-956E-8AE409FB04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4636008"/>
            <a:ext cx="6894576" cy="1572768"/>
          </a:xfrm>
        </p:spPr>
        <p:txBody>
          <a:bodyPr>
            <a:normAutofit lnSpcReduction="10000"/>
          </a:bodyPr>
          <a:lstStyle/>
          <a:p>
            <a:r>
              <a:rPr lang="pt-PT" sz="4800" b="1" dirty="0"/>
              <a:t>“Peças do Bragal: o destino numa arca”</a:t>
            </a:r>
          </a:p>
        </p:txBody>
      </p:sp>
      <p:sp>
        <p:nvSpPr>
          <p:cNvPr id="1033" name="Rectangle 6">
            <a:extLst>
              <a:ext uri="{FF2B5EF4-FFF2-40B4-BE49-F238E27FC236}">
                <a16:creationId xmlns:a16="http://schemas.microsoft.com/office/drawing/2014/main" id="{2D82A42F-AEBE-4065-9792-036A904D85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9646" y="4409267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38100" cap="rnd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Fabuloso lençol com bordados manuais e renda de bilros - - Catawiki">
            <a:extLst>
              <a:ext uri="{FF2B5EF4-FFF2-40B4-BE49-F238E27FC236}">
                <a16:creationId xmlns:a16="http://schemas.microsoft.com/office/drawing/2014/main" id="{1C43956B-15C8-9845-BA40-DF586FF781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82" r="18432" b="1"/>
          <a:stretch/>
        </p:blipFill>
        <p:spPr bwMode="auto">
          <a:xfrm>
            <a:off x="8139803" y="10"/>
            <a:ext cx="4052199" cy="6857990"/>
          </a:xfrm>
          <a:custGeom>
            <a:avLst/>
            <a:gdLst/>
            <a:ahLst/>
            <a:cxnLst/>
            <a:rect l="l" t="t" r="r" b="b"/>
            <a:pathLst>
              <a:path w="4052199" h="6858000">
                <a:moveTo>
                  <a:pt x="25603" y="0"/>
                </a:moveTo>
                <a:lnTo>
                  <a:pt x="4052199" y="0"/>
                </a:lnTo>
                <a:lnTo>
                  <a:pt x="4052199" y="6858000"/>
                </a:lnTo>
                <a:lnTo>
                  <a:pt x="28079" y="6858000"/>
                </a:lnTo>
                <a:lnTo>
                  <a:pt x="37459" y="6497135"/>
                </a:lnTo>
                <a:cubicBezTo>
                  <a:pt x="37586" y="6492050"/>
                  <a:pt x="38603" y="6487092"/>
                  <a:pt x="38603" y="6482007"/>
                </a:cubicBezTo>
                <a:cubicBezTo>
                  <a:pt x="47502" y="6367973"/>
                  <a:pt x="52587" y="6253939"/>
                  <a:pt x="18135" y="6142702"/>
                </a:cubicBezTo>
                <a:cubicBezTo>
                  <a:pt x="15084" y="6132214"/>
                  <a:pt x="13495" y="6121344"/>
                  <a:pt x="13432" y="6110411"/>
                </a:cubicBezTo>
                <a:cubicBezTo>
                  <a:pt x="11690" y="6013324"/>
                  <a:pt x="15936" y="5916236"/>
                  <a:pt x="26145" y="5819669"/>
                </a:cubicBezTo>
                <a:cubicBezTo>
                  <a:pt x="31229" y="5760555"/>
                  <a:pt x="26017" y="5700423"/>
                  <a:pt x="42926" y="5641690"/>
                </a:cubicBezTo>
                <a:cubicBezTo>
                  <a:pt x="50337" y="5612565"/>
                  <a:pt x="54595" y="5582728"/>
                  <a:pt x="55638" y="5552700"/>
                </a:cubicBezTo>
                <a:cubicBezTo>
                  <a:pt x="60087" y="5479983"/>
                  <a:pt x="38603" y="5411588"/>
                  <a:pt x="18263" y="5343066"/>
                </a:cubicBezTo>
                <a:cubicBezTo>
                  <a:pt x="7456" y="5306707"/>
                  <a:pt x="-5384" y="5269459"/>
                  <a:pt x="2372" y="5231320"/>
                </a:cubicBezTo>
                <a:cubicBezTo>
                  <a:pt x="16076" y="5173655"/>
                  <a:pt x="23920" y="5114744"/>
                  <a:pt x="25763" y="5055502"/>
                </a:cubicBezTo>
                <a:cubicBezTo>
                  <a:pt x="25635" y="5012660"/>
                  <a:pt x="15338" y="4970962"/>
                  <a:pt x="18898" y="4928374"/>
                </a:cubicBezTo>
                <a:cubicBezTo>
                  <a:pt x="27073" y="4845715"/>
                  <a:pt x="29157" y="4762561"/>
                  <a:pt x="25127" y="4679584"/>
                </a:cubicBezTo>
                <a:cubicBezTo>
                  <a:pt x="25077" y="4646429"/>
                  <a:pt x="28776" y="4613376"/>
                  <a:pt x="36187" y="4581060"/>
                </a:cubicBezTo>
                <a:cubicBezTo>
                  <a:pt x="45493" y="4524043"/>
                  <a:pt x="47464" y="4466060"/>
                  <a:pt x="42036" y="4408547"/>
                </a:cubicBezTo>
                <a:cubicBezTo>
                  <a:pt x="36060" y="4341932"/>
                  <a:pt x="18263" y="4276334"/>
                  <a:pt x="13685" y="4209719"/>
                </a:cubicBezTo>
                <a:cubicBezTo>
                  <a:pt x="6694" y="4099371"/>
                  <a:pt x="16610" y="3989024"/>
                  <a:pt x="26398" y="3879186"/>
                </a:cubicBezTo>
                <a:cubicBezTo>
                  <a:pt x="34026" y="3808731"/>
                  <a:pt x="36060" y="3737781"/>
                  <a:pt x="32501" y="3667009"/>
                </a:cubicBezTo>
                <a:cubicBezTo>
                  <a:pt x="28051" y="3610818"/>
                  <a:pt x="21059" y="3554755"/>
                  <a:pt x="19788" y="3498437"/>
                </a:cubicBezTo>
                <a:cubicBezTo>
                  <a:pt x="17627" y="3398006"/>
                  <a:pt x="18390" y="3297701"/>
                  <a:pt x="24237" y="3197143"/>
                </a:cubicBezTo>
                <a:cubicBezTo>
                  <a:pt x="27162" y="3146928"/>
                  <a:pt x="32119" y="3096966"/>
                  <a:pt x="34026" y="3046242"/>
                </a:cubicBezTo>
                <a:cubicBezTo>
                  <a:pt x="35933" y="2995518"/>
                  <a:pt x="40001" y="2944413"/>
                  <a:pt x="28433" y="2894578"/>
                </a:cubicBezTo>
                <a:cubicBezTo>
                  <a:pt x="8855" y="2810038"/>
                  <a:pt x="23220" y="2725879"/>
                  <a:pt x="27415" y="2641593"/>
                </a:cubicBezTo>
                <a:cubicBezTo>
                  <a:pt x="29958" y="2589217"/>
                  <a:pt x="45214" y="2535568"/>
                  <a:pt x="31738" y="2484717"/>
                </a:cubicBezTo>
                <a:cubicBezTo>
                  <a:pt x="10507" y="2405008"/>
                  <a:pt x="24492" y="2326951"/>
                  <a:pt x="31738" y="2248513"/>
                </a:cubicBezTo>
                <a:cubicBezTo>
                  <a:pt x="40218" y="2174283"/>
                  <a:pt x="38768" y="2099252"/>
                  <a:pt x="27415" y="2025403"/>
                </a:cubicBezTo>
                <a:cubicBezTo>
                  <a:pt x="12986" y="1952165"/>
                  <a:pt x="12986" y="1876803"/>
                  <a:pt x="27415" y="1803565"/>
                </a:cubicBezTo>
                <a:cubicBezTo>
                  <a:pt x="39276" y="1743102"/>
                  <a:pt x="40598" y="1681038"/>
                  <a:pt x="31356" y="1620119"/>
                </a:cubicBezTo>
                <a:cubicBezTo>
                  <a:pt x="25127" y="1576514"/>
                  <a:pt x="13940" y="1533163"/>
                  <a:pt x="12414" y="1489558"/>
                </a:cubicBezTo>
                <a:cubicBezTo>
                  <a:pt x="9262" y="1398420"/>
                  <a:pt x="11118" y="1307167"/>
                  <a:pt x="18008" y="1216233"/>
                </a:cubicBezTo>
                <a:cubicBezTo>
                  <a:pt x="26017" y="1112496"/>
                  <a:pt x="41400" y="1009268"/>
                  <a:pt x="30721" y="904896"/>
                </a:cubicBezTo>
                <a:cubicBezTo>
                  <a:pt x="27162" y="869046"/>
                  <a:pt x="19661" y="833323"/>
                  <a:pt x="18771" y="797346"/>
                </a:cubicBezTo>
                <a:cubicBezTo>
                  <a:pt x="17118" y="730095"/>
                  <a:pt x="16737" y="663607"/>
                  <a:pt x="20169" y="593941"/>
                </a:cubicBezTo>
                <a:cubicBezTo>
                  <a:pt x="23602" y="524274"/>
                  <a:pt x="38348" y="451938"/>
                  <a:pt x="28433" y="383798"/>
                </a:cubicBezTo>
                <a:cubicBezTo>
                  <a:pt x="18516" y="315657"/>
                  <a:pt x="24873" y="248406"/>
                  <a:pt x="31229" y="181410"/>
                </a:cubicBezTo>
                <a:cubicBezTo>
                  <a:pt x="34344" y="149565"/>
                  <a:pt x="36410" y="118069"/>
                  <a:pt x="35854" y="8670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9813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3A5517-D1DE-1E48-B055-4764877D5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1233988"/>
          </a:xfrm>
        </p:spPr>
        <p:txBody>
          <a:bodyPr>
            <a:normAutofit/>
          </a:bodyPr>
          <a:lstStyle/>
          <a:p>
            <a:r>
              <a:rPr lang="pt-PT" sz="4000"/>
              <a:t>Objetivo do trabalho</a:t>
            </a:r>
            <a:endParaRPr lang="pt-PT" sz="4000" dirty="0"/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B5E0A8B5-B465-C94F-95FC-98ED107FC2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369199"/>
            <a:ext cx="10515600" cy="1124712"/>
          </a:xfrm>
        </p:spPr>
        <p:txBody>
          <a:bodyPr>
            <a:noAutofit/>
          </a:bodyPr>
          <a:lstStyle/>
          <a:p>
            <a:pPr algn="just"/>
            <a:r>
              <a:rPr lang="pt-PT" sz="3200" b="1" dirty="0">
                <a:solidFill>
                  <a:srgbClr val="0070C0"/>
                </a:solidFill>
              </a:rPr>
              <a:t>Desenvolver no aluno a consciência histórica que lhe permita a construção de uma identidade individual e coletiva, através da análise fundamentada e crítica de exemplos do passado.</a:t>
            </a:r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5824976D-1C4E-4F97-9142-ADB996208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70746" y="6380139"/>
            <a:ext cx="5260075" cy="365125"/>
          </a:xfrm>
        </p:spPr>
        <p:txBody>
          <a:bodyPr/>
          <a:lstStyle/>
          <a:p>
            <a:r>
              <a:rPr lang="pt-PT" dirty="0" smtClean="0"/>
              <a:t>“</a:t>
            </a:r>
            <a:r>
              <a:rPr lang="pt-PT" dirty="0"/>
              <a:t>De Famalicão para o Mundo: Arte e História Local”</a:t>
            </a:r>
            <a:endParaRPr lang="en-US" dirty="0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CC131199-DB93-48F0-B895-F751E9591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064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6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CF5005C-992B-9C4D-9E0A-F05E99F4BC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640080"/>
            <a:ext cx="5633157" cy="347551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en-US" sz="3800" dirty="0"/>
              <a:t>Qual o significado do enxoval na educação e formação feminina no Estado Novo?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F83C41C2-DEEA-5546-8EF0-81FAB15FCB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83831" y="4636008"/>
            <a:ext cx="4198634" cy="977592"/>
          </a:xfr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r>
              <a:rPr lang="en-US" sz="4000" b="1" dirty="0">
                <a:solidFill>
                  <a:srgbClr val="0070C0"/>
                </a:solidFill>
              </a:rPr>
              <a:t>Questão orientadora</a:t>
            </a:r>
          </a:p>
        </p:txBody>
      </p:sp>
      <p:pic>
        <p:nvPicPr>
          <p:cNvPr id="5" name="Imagem 4" descr="Uma imagem com texto, material de construção, pedra&#10;&#10;Descrição gerada automaticamente">
            <a:extLst>
              <a:ext uri="{FF2B5EF4-FFF2-40B4-BE49-F238E27FC236}">
                <a16:creationId xmlns:a16="http://schemas.microsoft.com/office/drawing/2014/main" id="{DB9237C5-3C96-B745-8118-62695E75C5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139" r="6295"/>
          <a:stretch/>
        </p:blipFill>
        <p:spPr>
          <a:xfrm>
            <a:off x="327500" y="1133744"/>
            <a:ext cx="5383812" cy="4397561"/>
          </a:xfrm>
          <a:custGeom>
            <a:avLst/>
            <a:gdLst/>
            <a:ahLst/>
            <a:cxnLst/>
            <a:rect l="l" t="t" r="r" b="b"/>
            <a:pathLst>
              <a:path w="5531320" h="4424065">
                <a:moveTo>
                  <a:pt x="4292328" y="3931444"/>
                </a:moveTo>
                <a:cubicBezTo>
                  <a:pt x="3830135" y="4131325"/>
                  <a:pt x="3346708" y="4259111"/>
                  <a:pt x="2855653" y="4364392"/>
                </a:cubicBezTo>
                <a:lnTo>
                  <a:pt x="2855525" y="4364392"/>
                </a:lnTo>
                <a:cubicBezTo>
                  <a:pt x="3386634" y="4394018"/>
                  <a:pt x="3853531" y="4210158"/>
                  <a:pt x="4292328" y="3931444"/>
                </a:cubicBezTo>
                <a:close/>
                <a:moveTo>
                  <a:pt x="4302118" y="3923561"/>
                </a:moveTo>
                <a:lnTo>
                  <a:pt x="4301102" y="3924959"/>
                </a:lnTo>
                <a:lnTo>
                  <a:pt x="4302881" y="3924959"/>
                </a:lnTo>
                <a:close/>
                <a:moveTo>
                  <a:pt x="3885572" y="334733"/>
                </a:moveTo>
                <a:cubicBezTo>
                  <a:pt x="4046889" y="406840"/>
                  <a:pt x="4203653" y="488713"/>
                  <a:pt x="4355013" y="579880"/>
                </a:cubicBezTo>
                <a:cubicBezTo>
                  <a:pt x="4662082" y="768063"/>
                  <a:pt x="4933803" y="995790"/>
                  <a:pt x="5144619" y="1290779"/>
                </a:cubicBezTo>
                <a:cubicBezTo>
                  <a:pt x="5314365" y="1528042"/>
                  <a:pt x="5426258" y="1789591"/>
                  <a:pt x="5468598" y="2088522"/>
                </a:cubicBezTo>
                <a:cubicBezTo>
                  <a:pt x="5479330" y="2001424"/>
                  <a:pt x="5480182" y="1913385"/>
                  <a:pt x="5471141" y="1826083"/>
                </a:cubicBezTo>
                <a:cubicBezTo>
                  <a:pt x="5455337" y="1662962"/>
                  <a:pt x="5406307" y="1504799"/>
                  <a:pt x="5327080" y="1361348"/>
                </a:cubicBezTo>
                <a:cubicBezTo>
                  <a:pt x="5206160" y="1140233"/>
                  <a:pt x="5033362" y="965782"/>
                  <a:pt x="4833354" y="816507"/>
                </a:cubicBezTo>
                <a:cubicBezTo>
                  <a:pt x="4597235" y="640276"/>
                  <a:pt x="4336322" y="509438"/>
                  <a:pt x="4063457" y="400724"/>
                </a:cubicBezTo>
                <a:cubicBezTo>
                  <a:pt x="4033360" y="388607"/>
                  <a:pt x="4003060" y="376909"/>
                  <a:pt x="3972544" y="365631"/>
                </a:cubicBezTo>
                <a:cubicBezTo>
                  <a:pt x="3943680" y="354950"/>
                  <a:pt x="3914563" y="345033"/>
                  <a:pt x="3885572" y="334733"/>
                </a:cubicBezTo>
                <a:close/>
                <a:moveTo>
                  <a:pt x="3865737" y="329520"/>
                </a:moveTo>
                <a:cubicBezTo>
                  <a:pt x="3865737" y="329520"/>
                  <a:pt x="3865737" y="330410"/>
                  <a:pt x="3866500" y="330537"/>
                </a:cubicBezTo>
                <a:lnTo>
                  <a:pt x="3869806" y="330156"/>
                </a:lnTo>
                <a:close/>
                <a:moveTo>
                  <a:pt x="2219772" y="85645"/>
                </a:moveTo>
                <a:cubicBezTo>
                  <a:pt x="2206943" y="84005"/>
                  <a:pt x="2193910" y="85264"/>
                  <a:pt x="2181627" y="89333"/>
                </a:cubicBezTo>
                <a:cubicBezTo>
                  <a:pt x="1932920" y="125113"/>
                  <a:pt x="1690800" y="197118"/>
                  <a:pt x="1462972" y="303073"/>
                </a:cubicBezTo>
                <a:cubicBezTo>
                  <a:pt x="971789" y="529528"/>
                  <a:pt x="578130" y="865460"/>
                  <a:pt x="308698" y="1338461"/>
                </a:cubicBezTo>
                <a:cubicBezTo>
                  <a:pt x="180225" y="1561852"/>
                  <a:pt x="97653" y="1808638"/>
                  <a:pt x="65840" y="2064364"/>
                </a:cubicBezTo>
                <a:cubicBezTo>
                  <a:pt x="71943" y="2050505"/>
                  <a:pt x="77284" y="2036391"/>
                  <a:pt x="82115" y="2022150"/>
                </a:cubicBezTo>
                <a:cubicBezTo>
                  <a:pt x="170104" y="1763653"/>
                  <a:pt x="279580" y="1515073"/>
                  <a:pt x="423261" y="1282260"/>
                </a:cubicBezTo>
                <a:cubicBezTo>
                  <a:pt x="630770" y="945565"/>
                  <a:pt x="895371" y="664944"/>
                  <a:pt x="1231812" y="454001"/>
                </a:cubicBezTo>
                <a:cubicBezTo>
                  <a:pt x="1535193" y="263783"/>
                  <a:pt x="1866802" y="149729"/>
                  <a:pt x="2219772" y="85645"/>
                </a:cubicBezTo>
                <a:close/>
                <a:moveTo>
                  <a:pt x="2612541" y="836"/>
                </a:moveTo>
                <a:cubicBezTo>
                  <a:pt x="2715914" y="-4250"/>
                  <a:pt x="2831240" y="14695"/>
                  <a:pt x="2946311" y="35548"/>
                </a:cubicBezTo>
                <a:cubicBezTo>
                  <a:pt x="3291652" y="98106"/>
                  <a:pt x="3631144" y="182915"/>
                  <a:pt x="3961100" y="303581"/>
                </a:cubicBezTo>
                <a:cubicBezTo>
                  <a:pt x="4278341" y="419543"/>
                  <a:pt x="4581341" y="563350"/>
                  <a:pt x="4854588" y="764502"/>
                </a:cubicBezTo>
                <a:cubicBezTo>
                  <a:pt x="5067438" y="921152"/>
                  <a:pt x="5250408" y="1105521"/>
                  <a:pt x="5377813" y="1339732"/>
                </a:cubicBezTo>
                <a:cubicBezTo>
                  <a:pt x="5459812" y="1489986"/>
                  <a:pt x="5510304" y="1655396"/>
                  <a:pt x="5526198" y="1825829"/>
                </a:cubicBezTo>
                <a:cubicBezTo>
                  <a:pt x="5538277" y="1951327"/>
                  <a:pt x="5527342" y="2074917"/>
                  <a:pt x="5510558" y="2199398"/>
                </a:cubicBezTo>
                <a:cubicBezTo>
                  <a:pt x="5502967" y="2266991"/>
                  <a:pt x="5502713" y="2335195"/>
                  <a:pt x="5509796" y="2402839"/>
                </a:cubicBezTo>
                <a:cubicBezTo>
                  <a:pt x="5534208" y="2664197"/>
                  <a:pt x="5468472" y="2926051"/>
                  <a:pt x="5323520" y="3144890"/>
                </a:cubicBezTo>
                <a:cubicBezTo>
                  <a:pt x="5201340" y="3332234"/>
                  <a:pt x="5041042" y="3491719"/>
                  <a:pt x="4853062" y="3612932"/>
                </a:cubicBezTo>
                <a:cubicBezTo>
                  <a:pt x="4671110" y="3732072"/>
                  <a:pt x="4498566" y="3864563"/>
                  <a:pt x="4316359" y="3982940"/>
                </a:cubicBezTo>
                <a:cubicBezTo>
                  <a:pt x="4019717" y="4175573"/>
                  <a:pt x="3701077" y="4317347"/>
                  <a:pt x="3352557" y="4386771"/>
                </a:cubicBezTo>
                <a:cubicBezTo>
                  <a:pt x="3160954" y="4425590"/>
                  <a:pt x="2964456" y="4434173"/>
                  <a:pt x="2770207" y="4412201"/>
                </a:cubicBezTo>
                <a:cubicBezTo>
                  <a:pt x="2685525" y="4402537"/>
                  <a:pt x="2599953" y="4402410"/>
                  <a:pt x="2514889" y="4393637"/>
                </a:cubicBezTo>
                <a:cubicBezTo>
                  <a:pt x="2307137" y="4370851"/>
                  <a:pt x="2102209" y="4327277"/>
                  <a:pt x="1903167" y="4263562"/>
                </a:cubicBezTo>
                <a:cubicBezTo>
                  <a:pt x="1560623" y="4156119"/>
                  <a:pt x="1238932" y="4006972"/>
                  <a:pt x="948393" y="3794249"/>
                </a:cubicBezTo>
                <a:cubicBezTo>
                  <a:pt x="647554" y="3573897"/>
                  <a:pt x="396813" y="3308660"/>
                  <a:pt x="223634" y="2975526"/>
                </a:cubicBezTo>
                <a:cubicBezTo>
                  <a:pt x="129454" y="2796370"/>
                  <a:pt x="67150" y="2602198"/>
                  <a:pt x="39520" y="2401695"/>
                </a:cubicBezTo>
                <a:cubicBezTo>
                  <a:pt x="34510" y="2367555"/>
                  <a:pt x="26729" y="2333872"/>
                  <a:pt x="16252" y="2300991"/>
                </a:cubicBezTo>
                <a:cubicBezTo>
                  <a:pt x="-9179" y="2218598"/>
                  <a:pt x="-24" y="2135695"/>
                  <a:pt x="11801" y="2053556"/>
                </a:cubicBezTo>
                <a:cubicBezTo>
                  <a:pt x="93686" y="1480615"/>
                  <a:pt x="377868" y="1021983"/>
                  <a:pt x="812850" y="651084"/>
                </a:cubicBezTo>
                <a:cubicBezTo>
                  <a:pt x="1176755" y="340201"/>
                  <a:pt x="1598260" y="146042"/>
                  <a:pt x="2066810" y="52586"/>
                </a:cubicBezTo>
                <a:cubicBezTo>
                  <a:pt x="2154544" y="35039"/>
                  <a:pt x="2243041" y="23087"/>
                  <a:pt x="2332046" y="14441"/>
                </a:cubicBezTo>
                <a:cubicBezTo>
                  <a:pt x="2421052" y="5794"/>
                  <a:pt x="2508913" y="2107"/>
                  <a:pt x="2612541" y="836"/>
                </a:cubicBezTo>
                <a:close/>
              </a:path>
            </a:pathLst>
          </a:custGeom>
        </p:spPr>
      </p:pic>
      <p:sp>
        <p:nvSpPr>
          <p:cNvPr id="30" name="Rectangle 6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3815" y="4326382"/>
            <a:ext cx="3474720" cy="27432"/>
          </a:xfrm>
          <a:custGeom>
            <a:avLst/>
            <a:gdLst>
              <a:gd name="connsiteX0" fmla="*/ 0 w 3474720"/>
              <a:gd name="connsiteY0" fmla="*/ 0 h 27432"/>
              <a:gd name="connsiteX1" fmla="*/ 660197 w 3474720"/>
              <a:gd name="connsiteY1" fmla="*/ 0 h 27432"/>
              <a:gd name="connsiteX2" fmla="*/ 1355141 w 3474720"/>
              <a:gd name="connsiteY2" fmla="*/ 0 h 27432"/>
              <a:gd name="connsiteX3" fmla="*/ 2084832 w 3474720"/>
              <a:gd name="connsiteY3" fmla="*/ 0 h 27432"/>
              <a:gd name="connsiteX4" fmla="*/ 2814523 w 3474720"/>
              <a:gd name="connsiteY4" fmla="*/ 0 h 27432"/>
              <a:gd name="connsiteX5" fmla="*/ 3474720 w 3474720"/>
              <a:gd name="connsiteY5" fmla="*/ 0 h 27432"/>
              <a:gd name="connsiteX6" fmla="*/ 3474720 w 3474720"/>
              <a:gd name="connsiteY6" fmla="*/ 27432 h 27432"/>
              <a:gd name="connsiteX7" fmla="*/ 2710282 w 3474720"/>
              <a:gd name="connsiteY7" fmla="*/ 27432 h 27432"/>
              <a:gd name="connsiteX8" fmla="*/ 1945843 w 3474720"/>
              <a:gd name="connsiteY8" fmla="*/ 27432 h 27432"/>
              <a:gd name="connsiteX9" fmla="*/ 1250899 w 3474720"/>
              <a:gd name="connsiteY9" fmla="*/ 27432 h 27432"/>
              <a:gd name="connsiteX10" fmla="*/ 0 w 3474720"/>
              <a:gd name="connsiteY10" fmla="*/ 27432 h 27432"/>
              <a:gd name="connsiteX11" fmla="*/ 0 w 3474720"/>
              <a:gd name="connsiteY11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74720" h="27432" fill="none" extrusionOk="0">
                <a:moveTo>
                  <a:pt x="0" y="0"/>
                </a:moveTo>
                <a:cubicBezTo>
                  <a:pt x="307185" y="-8713"/>
                  <a:pt x="392307" y="-13121"/>
                  <a:pt x="660197" y="0"/>
                </a:cubicBezTo>
                <a:cubicBezTo>
                  <a:pt x="928087" y="13121"/>
                  <a:pt x="1167029" y="-2668"/>
                  <a:pt x="1355141" y="0"/>
                </a:cubicBezTo>
                <a:cubicBezTo>
                  <a:pt x="1543253" y="2668"/>
                  <a:pt x="1739408" y="-6709"/>
                  <a:pt x="2084832" y="0"/>
                </a:cubicBezTo>
                <a:cubicBezTo>
                  <a:pt x="2430256" y="6709"/>
                  <a:pt x="2538889" y="29706"/>
                  <a:pt x="2814523" y="0"/>
                </a:cubicBezTo>
                <a:cubicBezTo>
                  <a:pt x="3090157" y="-29706"/>
                  <a:pt x="3152920" y="-15446"/>
                  <a:pt x="3474720" y="0"/>
                </a:cubicBezTo>
                <a:cubicBezTo>
                  <a:pt x="3473554" y="7395"/>
                  <a:pt x="3474765" y="21864"/>
                  <a:pt x="3474720" y="27432"/>
                </a:cubicBezTo>
                <a:cubicBezTo>
                  <a:pt x="3275380" y="12730"/>
                  <a:pt x="2958934" y="10130"/>
                  <a:pt x="2710282" y="27432"/>
                </a:cubicBezTo>
                <a:cubicBezTo>
                  <a:pt x="2461630" y="44734"/>
                  <a:pt x="2131168" y="43757"/>
                  <a:pt x="1945843" y="27432"/>
                </a:cubicBezTo>
                <a:cubicBezTo>
                  <a:pt x="1760518" y="11107"/>
                  <a:pt x="1444829" y="-3738"/>
                  <a:pt x="1250899" y="27432"/>
                </a:cubicBezTo>
                <a:cubicBezTo>
                  <a:pt x="1056969" y="58602"/>
                  <a:pt x="444992" y="52761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474720" h="27432" stroke="0" extrusionOk="0">
                <a:moveTo>
                  <a:pt x="0" y="0"/>
                </a:moveTo>
                <a:cubicBezTo>
                  <a:pt x="300114" y="-5103"/>
                  <a:pt x="525093" y="-25284"/>
                  <a:pt x="660197" y="0"/>
                </a:cubicBezTo>
                <a:cubicBezTo>
                  <a:pt x="795301" y="25284"/>
                  <a:pt x="1023172" y="17955"/>
                  <a:pt x="1250899" y="0"/>
                </a:cubicBezTo>
                <a:cubicBezTo>
                  <a:pt x="1478626" y="-17955"/>
                  <a:pt x="1782079" y="-27844"/>
                  <a:pt x="2015338" y="0"/>
                </a:cubicBezTo>
                <a:cubicBezTo>
                  <a:pt x="2248597" y="27844"/>
                  <a:pt x="2491007" y="27648"/>
                  <a:pt x="2675534" y="0"/>
                </a:cubicBezTo>
                <a:cubicBezTo>
                  <a:pt x="2860061" y="-27648"/>
                  <a:pt x="3088679" y="-3661"/>
                  <a:pt x="3474720" y="0"/>
                </a:cubicBezTo>
                <a:cubicBezTo>
                  <a:pt x="3474913" y="12649"/>
                  <a:pt x="3473732" y="17989"/>
                  <a:pt x="3474720" y="27432"/>
                </a:cubicBezTo>
                <a:cubicBezTo>
                  <a:pt x="3317198" y="15714"/>
                  <a:pt x="2959205" y="52182"/>
                  <a:pt x="2779776" y="27432"/>
                </a:cubicBezTo>
                <a:cubicBezTo>
                  <a:pt x="2600347" y="2682"/>
                  <a:pt x="2382660" y="-684"/>
                  <a:pt x="2015338" y="27432"/>
                </a:cubicBezTo>
                <a:cubicBezTo>
                  <a:pt x="1648016" y="55548"/>
                  <a:pt x="1641073" y="39646"/>
                  <a:pt x="1424635" y="27432"/>
                </a:cubicBezTo>
                <a:cubicBezTo>
                  <a:pt x="1208197" y="15218"/>
                  <a:pt x="1021559" y="15893"/>
                  <a:pt x="729691" y="27432"/>
                </a:cubicBezTo>
                <a:cubicBezTo>
                  <a:pt x="437823" y="38971"/>
                  <a:pt x="153856" y="-2647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38100" cap="rnd">
            <a:solidFill>
              <a:schemeClr val="accent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1F3545B3-761C-46CA-A94D-1858A95B5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41020" y="6320477"/>
            <a:ext cx="5542128" cy="365125"/>
          </a:xfrm>
        </p:spPr>
        <p:txBody>
          <a:bodyPr/>
          <a:lstStyle/>
          <a:p>
            <a:r>
              <a:rPr lang="pt-PT" dirty="0" smtClean="0"/>
              <a:t> </a:t>
            </a:r>
            <a:r>
              <a:rPr lang="pt-PT" dirty="0"/>
              <a:t>“De Famalicão para o Mundo: Arte e História Local”</a:t>
            </a:r>
            <a:endParaRPr lang="en-US" dirty="0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37D867EB-4E77-4C8E-8EC8-C51A308A1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248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5E1A46-A738-0647-A05A-59B254D41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763"/>
          </a:xfrm>
        </p:spPr>
        <p:txBody>
          <a:bodyPr>
            <a:normAutofit fontScale="90000"/>
          </a:bodyPr>
          <a:lstStyle/>
          <a:p>
            <a:pPr algn="ctr"/>
            <a:r>
              <a:rPr lang="pt-PT" sz="3600" dirty="0"/>
              <a:t>Atividade interdisciplinar- História, Ed. Visual e Cidadania e Profissionalidade</a:t>
            </a:r>
            <a:endParaRPr lang="pt-PT" sz="3600" dirty="0">
              <a:highlight>
                <a:srgbClr val="FFFF00"/>
              </a:highlight>
            </a:endParaRP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599B8009-5064-0C4D-8B7C-F3EEE9F299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9114" y="1929384"/>
            <a:ext cx="4176398" cy="4731060"/>
          </a:xfrm>
        </p:spPr>
        <p:txBody>
          <a:bodyPr>
            <a:normAutofit fontScale="55000" lnSpcReduction="20000"/>
          </a:bodyPr>
          <a:lstStyle/>
          <a:p>
            <a:pPr marL="457200" lvl="1" indent="0">
              <a:buNone/>
            </a:pPr>
            <a:r>
              <a:rPr lang="pt-PT" sz="3600" b="1" dirty="0"/>
              <a:t>DOMÍNIOS</a:t>
            </a:r>
          </a:p>
          <a:p>
            <a:pPr marL="0" indent="0">
              <a:buNone/>
            </a:pPr>
            <a:r>
              <a:rPr lang="pt-PT" b="1" dirty="0">
                <a:solidFill>
                  <a:srgbClr val="0070C0"/>
                </a:solidFill>
              </a:rPr>
              <a:t>História</a:t>
            </a:r>
          </a:p>
          <a:p>
            <a:pPr marL="0" indent="0">
              <a:buNone/>
            </a:pPr>
            <a:r>
              <a:rPr lang="pt-PT" sz="2900" b="1" dirty="0"/>
              <a:t>Da Grande Depressão à 2ª Guerra Mundial</a:t>
            </a:r>
          </a:p>
          <a:p>
            <a:pPr marL="0" indent="0">
              <a:buNone/>
            </a:pPr>
            <a:r>
              <a:rPr lang="pt-PT" sz="2900" b="1" dirty="0"/>
              <a:t>- A Educação no Estado Novo</a:t>
            </a:r>
          </a:p>
          <a:p>
            <a:pPr marL="0" indent="0">
              <a:buNone/>
            </a:pPr>
            <a:r>
              <a:rPr lang="pt-PT" b="1" dirty="0">
                <a:solidFill>
                  <a:srgbClr val="0070C0"/>
                </a:solidFill>
              </a:rPr>
              <a:t>Educação Visual</a:t>
            </a:r>
          </a:p>
          <a:p>
            <a:pPr marL="0" indent="0">
              <a:buNone/>
            </a:pPr>
            <a:r>
              <a:rPr lang="pt-PT" sz="2900" b="1" dirty="0"/>
              <a:t>Apropriação e Reflexão</a:t>
            </a:r>
          </a:p>
          <a:p>
            <a:pPr marL="0" indent="0">
              <a:buNone/>
            </a:pPr>
            <a:r>
              <a:rPr lang="pt-PT" sz="2900" b="1" dirty="0"/>
              <a:t>- Perceção visual</a:t>
            </a:r>
          </a:p>
          <a:p>
            <a:pPr marL="0" indent="0">
              <a:buNone/>
            </a:pPr>
            <a:r>
              <a:rPr lang="pt-PT" sz="2900" b="1" dirty="0"/>
              <a:t>- Expressão gráfica</a:t>
            </a:r>
          </a:p>
          <a:p>
            <a:pPr marL="0" indent="0">
              <a:buNone/>
            </a:pPr>
            <a:r>
              <a:rPr lang="pt-PT" sz="2900" b="1" dirty="0"/>
              <a:t>- Comunicação Visual</a:t>
            </a:r>
          </a:p>
          <a:p>
            <a:pPr>
              <a:buFontTx/>
              <a:buChar char="-"/>
            </a:pPr>
            <a:endParaRPr lang="pt-PT" sz="2000" b="1" dirty="0"/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E6E59BAA-78F1-3649-B9D1-0489D65513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65511" y="1929384"/>
            <a:ext cx="6784621" cy="4731060"/>
          </a:xfrm>
        </p:spPr>
        <p:txBody>
          <a:bodyPr>
            <a:normAutofit fontScale="55000" lnSpcReduction="20000"/>
          </a:bodyPr>
          <a:lstStyle/>
          <a:p>
            <a:pPr marL="457200" lvl="1" indent="0">
              <a:buNone/>
            </a:pPr>
            <a:r>
              <a:rPr lang="pt-PT" sz="3200" b="1" dirty="0"/>
              <a:t>APRENDIZAGENS ESSENCIAIS</a:t>
            </a:r>
          </a:p>
          <a:p>
            <a:pPr algn="just"/>
            <a:r>
              <a:rPr lang="pt-PT" sz="2900" dirty="0"/>
              <a:t>Compreender a necessidade das fontes históricas para a produção do conhecimento histórico; </a:t>
            </a:r>
          </a:p>
          <a:p>
            <a:pPr algn="just"/>
            <a:r>
              <a:rPr lang="pt-PT" sz="2900" dirty="0"/>
              <a:t>Utilizar adequadamente fontes históricas de tipologia diversa, recolhendo e tratando a informação para a abordagem da realidade social numa perspetiva crítica;  </a:t>
            </a:r>
          </a:p>
          <a:p>
            <a:pPr algn="just"/>
            <a:r>
              <a:rPr lang="pt-PT" sz="2900" dirty="0"/>
              <a:t>Promover uma abordagem da História baseada em critérios éticos e estéticos; </a:t>
            </a:r>
          </a:p>
          <a:p>
            <a:pPr algn="just"/>
            <a:r>
              <a:rPr lang="pt-PT" sz="2900" dirty="0"/>
              <a:t>Relacionar, sempre que possível, as aprendizagens com a História regional e local, valorizando o património histórico e cultural existente na região/local onde habita/estuda; </a:t>
            </a:r>
          </a:p>
          <a:p>
            <a:pPr algn="just"/>
            <a:r>
              <a:rPr lang="pt-PT" sz="2900" dirty="0"/>
              <a:t>Refletir sobre as manifestações culturais do património local e global;</a:t>
            </a:r>
          </a:p>
          <a:p>
            <a:pPr algn="just"/>
            <a:r>
              <a:rPr lang="pt-PT" sz="2900" dirty="0"/>
              <a:t>·Manifestar expressividade nos seus trabalhos, selecionando, de forma intencional, conceitos, temáticas, materiais, suportes e técnicas. </a:t>
            </a:r>
            <a:endParaRPr lang="pt-PT" sz="2900" b="1" dirty="0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89BAFEC2-4B13-4A01-8E58-ED746540B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4787" y="6369888"/>
            <a:ext cx="5329977" cy="365125"/>
          </a:xfrm>
        </p:spPr>
        <p:txBody>
          <a:bodyPr/>
          <a:lstStyle/>
          <a:p>
            <a:r>
              <a:rPr lang="pt-PT" dirty="0" smtClean="0"/>
              <a:t>“</a:t>
            </a:r>
            <a:r>
              <a:rPr lang="pt-PT" dirty="0"/>
              <a:t>De Famalicão para o Mundo: Arte e História Local”</a:t>
            </a:r>
            <a:endParaRPr lang="en-US" dirty="0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9A818044-4703-470E-B672-D7C61F474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5604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5E1A46-A738-0647-A05A-59B254D41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3763"/>
          </a:xfrm>
        </p:spPr>
        <p:txBody>
          <a:bodyPr>
            <a:normAutofit fontScale="90000"/>
          </a:bodyPr>
          <a:lstStyle/>
          <a:p>
            <a:pPr algn="ctr"/>
            <a:r>
              <a:rPr lang="pt-PT" sz="3600" dirty="0"/>
              <a:t>Atividade interdisciplinar- História, Ed. Visual e Cidadania e Profissionalidade</a:t>
            </a:r>
            <a:endParaRPr lang="pt-PT" sz="3600" dirty="0">
              <a:highlight>
                <a:srgbClr val="FFFF00"/>
              </a:highlight>
            </a:endParaRPr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F63E3BEB-C897-46DB-B2D4-7202FF4BC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8649" y="6360051"/>
            <a:ext cx="4975941" cy="365125"/>
          </a:xfrm>
        </p:spPr>
        <p:txBody>
          <a:bodyPr/>
          <a:lstStyle/>
          <a:p>
            <a:r>
              <a:rPr lang="pt-PT" dirty="0" smtClean="0"/>
              <a:t>“</a:t>
            </a:r>
            <a:r>
              <a:rPr lang="pt-PT" dirty="0"/>
              <a:t>De Famalicão para o Mundo: Arte e História Local”</a:t>
            </a:r>
            <a:endParaRPr lang="en-US" dirty="0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BF03D9BD-023D-45DC-A964-1A870B0CC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5</a:t>
            </a:fld>
            <a:endParaRPr lang="en-US"/>
          </a:p>
        </p:txBody>
      </p:sp>
      <p:sp>
        <p:nvSpPr>
          <p:cNvPr id="7" name="Marcador de Posição de Conteúdo 2">
            <a:extLst>
              <a:ext uri="{FF2B5EF4-FFF2-40B4-BE49-F238E27FC236}">
                <a16:creationId xmlns:a16="http://schemas.microsoft.com/office/drawing/2014/main" id="{D8E5B28D-6EA5-41E2-AF26-8E1FF6F6289C}"/>
              </a:ext>
            </a:extLst>
          </p:cNvPr>
          <p:cNvSpPr txBox="1">
            <a:spLocks/>
          </p:cNvSpPr>
          <p:nvPr/>
        </p:nvSpPr>
        <p:spPr>
          <a:xfrm>
            <a:off x="763137" y="1929384"/>
            <a:ext cx="4176398" cy="42786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4000" b="1" dirty="0"/>
              <a:t>DOMÍNIOS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pt-PT" sz="2500" b="1" dirty="0">
                <a:solidFill>
                  <a:srgbClr val="0070C0"/>
                </a:solidFill>
              </a:rPr>
              <a:t>Cidadania e Profissionalidade</a:t>
            </a:r>
          </a:p>
          <a:p>
            <a:pPr algn="just">
              <a:lnSpc>
                <a:spcPct val="90000"/>
              </a:lnSpc>
            </a:pPr>
            <a:r>
              <a:rPr lang="pt-PT" sz="2200" dirty="0"/>
              <a:t>Processos Identitários</a:t>
            </a:r>
          </a:p>
          <a:p>
            <a:pPr algn="just">
              <a:lnSpc>
                <a:spcPct val="90000"/>
              </a:lnSpc>
            </a:pPr>
            <a:r>
              <a:rPr lang="pt-PT" sz="2200" dirty="0"/>
              <a:t>Representações pessoais e sociais de estereótipos e preconceitos</a:t>
            </a:r>
          </a:p>
        </p:txBody>
      </p:sp>
      <p:sp>
        <p:nvSpPr>
          <p:cNvPr id="10" name="Marcador de Posição de Conteúdo 3">
            <a:extLst>
              <a:ext uri="{FF2B5EF4-FFF2-40B4-BE49-F238E27FC236}">
                <a16:creationId xmlns:a16="http://schemas.microsoft.com/office/drawing/2014/main" id="{ADDBD9E8-D1FA-4D38-9148-4ED54E5D740F}"/>
              </a:ext>
            </a:extLst>
          </p:cNvPr>
          <p:cNvSpPr txBox="1">
            <a:spLocks/>
          </p:cNvSpPr>
          <p:nvPr/>
        </p:nvSpPr>
        <p:spPr>
          <a:xfrm>
            <a:off x="5329646" y="1929384"/>
            <a:ext cx="6320486" cy="473106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3600" b="1" dirty="0"/>
              <a:t>APRENDIZAGENS ESSENCIAIS</a:t>
            </a:r>
          </a:p>
          <a:p>
            <a:pPr algn="just">
              <a:lnSpc>
                <a:spcPct val="90000"/>
              </a:lnSpc>
            </a:pPr>
            <a:r>
              <a:rPr lang="pt-PT" sz="2200" dirty="0"/>
              <a:t>Assume condutas adequadas às instituições e aos princípios de lealdade comunitária.</a:t>
            </a:r>
          </a:p>
          <a:p>
            <a:pPr algn="just">
              <a:lnSpc>
                <a:spcPct val="90000"/>
              </a:lnSpc>
            </a:pPr>
            <a:r>
              <a:rPr lang="pt-PT" sz="2200" dirty="0"/>
              <a:t>As principais manifestações de intolerância à diferença: racismo e xenofobia, desigualdades de género, estado civil, homofobia e transfobia, portadores de necessidades especiais, religião ou crenças religiosas, </a:t>
            </a:r>
            <a:r>
              <a:rPr lang="pt-PT" sz="2200" dirty="0" err="1"/>
              <a:t>edaísmo</a:t>
            </a:r>
            <a:r>
              <a:rPr lang="pt-PT" sz="2200" dirty="0"/>
              <a:t>.</a:t>
            </a:r>
          </a:p>
          <a:p>
            <a:pPr algn="just">
              <a:lnSpc>
                <a:spcPct val="90000"/>
              </a:lnSpc>
            </a:pPr>
            <a:r>
              <a:rPr lang="pt-PT" sz="2200" dirty="0"/>
              <a:t>Identifica as condicionantes pessoais de preconceito e age com vista à sua desconstrução.</a:t>
            </a:r>
          </a:p>
          <a:p>
            <a:pPr algn="just">
              <a:lnSpc>
                <a:spcPct val="90000"/>
              </a:lnSpc>
            </a:pPr>
            <a:r>
              <a:rPr lang="pt-PT" sz="2200" dirty="0"/>
              <a:t>Reconhece, identifica/exemplifica estereótipos e representações sociais e propõe alternativas</a:t>
            </a:r>
          </a:p>
        </p:txBody>
      </p:sp>
    </p:spTree>
    <p:extLst>
      <p:ext uri="{BB962C8B-B14F-4D97-AF65-F5344CB8AC3E}">
        <p14:creationId xmlns:p14="http://schemas.microsoft.com/office/powerpoint/2010/main" val="2293772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5E1A46-A738-0647-A05A-59B254D41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7617"/>
          </a:xfrm>
        </p:spPr>
        <p:txBody>
          <a:bodyPr>
            <a:normAutofit fontScale="90000"/>
          </a:bodyPr>
          <a:lstStyle/>
          <a:p>
            <a:pPr algn="ctr"/>
            <a:r>
              <a:rPr lang="pt-PT" sz="3600" dirty="0"/>
              <a:t>Atividade interdisciplinar- História, Ed. Visual e Cidadania e Profissionalidade</a:t>
            </a:r>
            <a:endParaRPr lang="pt-PT" sz="3600" dirty="0">
              <a:highlight>
                <a:srgbClr val="FFFF00"/>
              </a:highlight>
            </a:endParaRP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599B8009-5064-0C4D-8B7C-F3EEE9F299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9163" y="1929383"/>
            <a:ext cx="4466361" cy="4262410"/>
          </a:xfrm>
        </p:spPr>
        <p:txBody>
          <a:bodyPr>
            <a:normAutofit fontScale="32500" lnSpcReduction="20000"/>
          </a:bodyPr>
          <a:lstStyle/>
          <a:p>
            <a:pPr marL="0" indent="0" algn="ctr">
              <a:buNone/>
            </a:pPr>
            <a:r>
              <a:rPr lang="pt-PT" sz="5100" b="1" dirty="0"/>
              <a:t>AÇÕES ESTRATÉGICAS DE ENSINO ORIENTADAS PARA O PERFIL DO ALUNO</a:t>
            </a:r>
          </a:p>
          <a:p>
            <a:pPr algn="just"/>
            <a:r>
              <a:rPr lang="pt-PT" sz="3300" b="1" dirty="0"/>
              <a:t>Promover estratégias que envolvam aquisição de conhecimento, informação e outros saberes, relativos aos conteúdos das AE, que impliquem: </a:t>
            </a:r>
          </a:p>
          <a:p>
            <a:pPr algn="just"/>
            <a:r>
              <a:rPr lang="pt-PT" sz="3300" b="1" dirty="0"/>
              <a:t>estabelecer relações </a:t>
            </a:r>
            <a:r>
              <a:rPr lang="pt-PT" sz="3300" b="1" dirty="0" err="1"/>
              <a:t>intra</a:t>
            </a:r>
            <a:r>
              <a:rPr lang="pt-PT" sz="3300" b="1" dirty="0"/>
              <a:t> e interdisciplinares; </a:t>
            </a:r>
          </a:p>
          <a:p>
            <a:pPr algn="just"/>
            <a:r>
              <a:rPr lang="pt-PT" sz="3300" b="1" dirty="0"/>
              <a:t>formular algumas hipóteses sustentadas em evidências, face a um acontecimento ou processo histórico, de forma autónoma;</a:t>
            </a:r>
          </a:p>
          <a:p>
            <a:pPr algn="just"/>
            <a:r>
              <a:rPr lang="pt-PT" sz="3300" b="1" dirty="0"/>
              <a:t>valorizar o património histórico material e imaterial, regional e nacional; </a:t>
            </a:r>
          </a:p>
          <a:p>
            <a:pPr algn="just"/>
            <a:r>
              <a:rPr lang="pt-PT" sz="3300" b="1" dirty="0"/>
              <a:t>promover o enriquecimento das experiências visuais dos alunos, estimulando hábitos de apreciação e fruição dos diferentes contextos culturais; </a:t>
            </a:r>
          </a:p>
          <a:p>
            <a:pPr algn="just"/>
            <a:r>
              <a:rPr lang="pt-PT" sz="3300" b="1" dirty="0"/>
              <a:t>seleção de técnicas e de materiais ajustando-os à intenção expressiva das suas representações.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E6E59BAA-78F1-3649-B9D1-0489D65513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75564" y="2007760"/>
            <a:ext cx="3950284" cy="4184033"/>
          </a:xfrm>
        </p:spPr>
        <p:txBody>
          <a:bodyPr>
            <a:normAutofit fontScale="32500" lnSpcReduction="20000"/>
          </a:bodyPr>
          <a:lstStyle/>
          <a:p>
            <a:pPr marL="0" indent="0" algn="ctr">
              <a:buNone/>
            </a:pPr>
            <a:r>
              <a:rPr lang="pt-PT" sz="5100" b="1" dirty="0"/>
              <a:t>RECURSOS</a:t>
            </a:r>
          </a:p>
          <a:p>
            <a:r>
              <a:rPr lang="pt-PT" dirty="0"/>
              <a:t>· </a:t>
            </a:r>
            <a:r>
              <a:rPr lang="pt-PT" sz="3300" b="1" u="sng" dirty="0"/>
              <a:t>Consulta de Sites:</a:t>
            </a:r>
          </a:p>
          <a:p>
            <a:pPr marL="457200" lvl="1" indent="0">
              <a:buNone/>
            </a:pPr>
            <a:r>
              <a:rPr lang="pt-PT" sz="3300" b="1" dirty="0"/>
              <a:t>Famalicão ID </a:t>
            </a:r>
          </a:p>
          <a:p>
            <a:pPr marL="457200" lvl="1" indent="0">
              <a:buNone/>
            </a:pPr>
            <a:r>
              <a:rPr lang="pt-PT" dirty="0">
                <a:hlinkClick r:id="rId2"/>
              </a:rPr>
              <a:t>https://ensina.rtp.pt/artigo/o-ideal-feminino-do-estado-novo/</a:t>
            </a:r>
            <a:endParaRPr lang="pt-PT" dirty="0"/>
          </a:p>
          <a:p>
            <a:pPr marL="457200" lvl="1" indent="0">
              <a:buNone/>
            </a:pPr>
            <a:r>
              <a:rPr lang="pt-PT" dirty="0">
                <a:hlinkClick r:id="rId3"/>
              </a:rPr>
              <a:t>https://ensina.rtp.pt/artigo/irene-pimentel-faz-um-retrato-da-mulher-no-estado-novo/</a:t>
            </a:r>
            <a:endParaRPr lang="pt-PT" dirty="0"/>
          </a:p>
          <a:p>
            <a:pPr marL="457200" lvl="1" indent="0">
              <a:buNone/>
            </a:pPr>
            <a:r>
              <a:rPr lang="pt-PT" dirty="0">
                <a:hlinkClick r:id="rId4"/>
              </a:rPr>
              <a:t>https://repositorio-aberto.up.pt/bitstream/10216/122635/2/356273.pdf</a:t>
            </a:r>
            <a:endParaRPr lang="pt-PT" dirty="0"/>
          </a:p>
          <a:p>
            <a:r>
              <a:rPr lang="pt-PT" b="1" u="sng" dirty="0"/>
              <a:t>Fotografias </a:t>
            </a:r>
          </a:p>
          <a:p>
            <a:r>
              <a:rPr lang="pt-PT" sz="3300" b="1" u="sng" dirty="0"/>
              <a:t>Peças do enxoval da rapariga</a:t>
            </a:r>
            <a:r>
              <a:rPr lang="pt-PT" sz="3300" b="1" dirty="0"/>
              <a:t>, as arcas, lençóis, toalhas, colchas, roupa interior feminina, as rendas, os monogramas… (materiais recolhidos nas famílias)</a:t>
            </a:r>
          </a:p>
          <a:p>
            <a:r>
              <a:rPr lang="pt-PT" sz="3300" b="1" u="sng" dirty="0"/>
              <a:t>Entrevistas</a:t>
            </a:r>
          </a:p>
          <a:p>
            <a:r>
              <a:rPr lang="pt-PT" sz="3300" b="1" dirty="0"/>
              <a:t> </a:t>
            </a:r>
            <a:r>
              <a:rPr lang="pt-PT" sz="3300" b="1" u="sng" dirty="0"/>
              <a:t>Material de desenho e de pintura</a:t>
            </a:r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688AA372-B696-4B8F-A95F-A7385A2B5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0610" y="6356349"/>
            <a:ext cx="4894954" cy="365125"/>
          </a:xfrm>
        </p:spPr>
        <p:txBody>
          <a:bodyPr/>
          <a:lstStyle/>
          <a:p>
            <a:r>
              <a:rPr lang="pt-PT" dirty="0" smtClean="0"/>
              <a:t>“</a:t>
            </a:r>
            <a:r>
              <a:rPr lang="pt-PT" dirty="0"/>
              <a:t>De Famalicão para o </a:t>
            </a:r>
            <a:r>
              <a:rPr lang="pt-PT" dirty="0" smtClean="0"/>
              <a:t>:</a:t>
            </a:r>
            <a:r>
              <a:rPr lang="pt-PT" dirty="0"/>
              <a:t>Mundo </a:t>
            </a:r>
            <a:r>
              <a:rPr lang="pt-PT" dirty="0"/>
              <a:t>Arte e História Local”</a:t>
            </a:r>
            <a:endParaRPr lang="en-US" dirty="0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71C99027-0094-4048-8E8C-15DED84E1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6</a:t>
            </a:fld>
            <a:endParaRPr lang="en-US"/>
          </a:p>
        </p:txBody>
      </p:sp>
      <p:sp>
        <p:nvSpPr>
          <p:cNvPr id="7" name="Marcador de Posição de Conteúdo 3">
            <a:extLst>
              <a:ext uri="{FF2B5EF4-FFF2-40B4-BE49-F238E27FC236}">
                <a16:creationId xmlns:a16="http://schemas.microsoft.com/office/drawing/2014/main" id="{25452A72-80C1-4D04-87CB-540C2E2DFC6D}"/>
              </a:ext>
            </a:extLst>
          </p:cNvPr>
          <p:cNvSpPr txBox="1">
            <a:spLocks/>
          </p:cNvSpPr>
          <p:nvPr/>
        </p:nvSpPr>
        <p:spPr>
          <a:xfrm>
            <a:off x="9318173" y="1931342"/>
            <a:ext cx="2499358" cy="433686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defPPr>
              <a:defRPr lang="en-US"/>
            </a:defPPr>
            <a:lvl1pPr indent="0" defTabSz="914400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/>
            </a:lvl1pPr>
            <a:lvl2pPr marL="685800" indent="-228600" defTabSz="914400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/>
            </a:lvl2pPr>
            <a:lvl3pPr marL="1143000" indent="-228600" defTabSz="914400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3pPr>
            <a:lvl4pPr marL="1600200" indent="-228600" defTabSz="914400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4pPr>
            <a:lvl5pPr marL="2057400" indent="-228600" defTabSz="914400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5pPr>
            <a:lvl6pPr marL="25146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 defTabSz="9144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ctr"/>
            <a:r>
              <a:rPr lang="pt-PT" sz="3000" dirty="0"/>
              <a:t>DESCRITORES DO PERFIL DO ALUNO</a:t>
            </a:r>
          </a:p>
          <a:p>
            <a:pPr algn="ctr"/>
            <a:endParaRPr lang="pt-PT" dirty="0"/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PT" sz="1800" dirty="0"/>
              <a:t>Indagador/ Investigador (C, D, F, H, I)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PT" sz="1800" dirty="0"/>
              <a:t> 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PT" sz="1800" dirty="0"/>
              <a:t>Conhecedor/ sabedor/ culto/ informado (A, B, G, I, J)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t-PT" sz="1800" dirty="0"/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PT" sz="1800" dirty="0"/>
              <a:t> Criativo (A, C, D, J)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1800" dirty="0"/>
              <a:t>Crítico/ Analítico (A, B, C, D, G) 	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t-PT" sz="18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t-PT" sz="1800" dirty="0"/>
              <a:t>	</a:t>
            </a:r>
          </a:p>
          <a:p>
            <a:pPr>
              <a:lnSpc>
                <a:spcPct val="100000"/>
              </a:lnSpc>
            </a:pPr>
            <a:r>
              <a:rPr lang="pt-PT" sz="1800" dirty="0"/>
              <a:t> </a:t>
            </a:r>
            <a:r>
              <a:rPr lang="pt-PT" dirty="0"/>
              <a:t>	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172846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7C375B-C8BC-4725-9E31-CB809D68A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763" y="283015"/>
            <a:ext cx="11632474" cy="811963"/>
          </a:xfrm>
        </p:spPr>
        <p:txBody>
          <a:bodyPr>
            <a:normAutofit/>
          </a:bodyPr>
          <a:lstStyle/>
          <a:p>
            <a:pPr algn="ctr"/>
            <a:r>
              <a:rPr lang="pt-PT" sz="3200" dirty="0"/>
              <a:t>Conhecimentos e capacidades a desenvolver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1F0E2178-D893-42D0-AB68-E84631429D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3757" y="1515291"/>
            <a:ext cx="3158980" cy="2342607"/>
          </a:xfrm>
        </p:spPr>
        <p:txBody>
          <a:bodyPr>
            <a:normAutofit fontScale="77500" lnSpcReduction="20000"/>
          </a:bodyPr>
          <a:lstStyle/>
          <a:p>
            <a:r>
              <a:rPr lang="pt-PT" b="1" dirty="0">
                <a:solidFill>
                  <a:schemeClr val="tx1"/>
                </a:solidFill>
              </a:rPr>
              <a:t>HISTÓRIA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800" b="1" dirty="0">
                <a:solidFill>
                  <a:schemeClr val="tx1"/>
                </a:solidFill>
              </a:rPr>
              <a:t>Pesquisa de informação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PT" sz="1800" b="1" dirty="0">
                <a:solidFill>
                  <a:schemeClr val="tx1"/>
                </a:solidFill>
              </a:rPr>
              <a:t>Pesquisa de fontes históricas (arcas, lençóis, toalhas, colchas, roupa interior feminina, as rendas, os monogramas…)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800" b="1" dirty="0">
                <a:solidFill>
                  <a:schemeClr val="tx1"/>
                </a:solidFill>
              </a:rPr>
              <a:t>Descrição e contextualização histórica das fontes recolhidas</a:t>
            </a:r>
          </a:p>
          <a:p>
            <a:endParaRPr lang="pt-PT" sz="1800" b="1" dirty="0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91C1010F-181C-402A-A25B-4B4E9CB8A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8830" y="6409944"/>
            <a:ext cx="4930841" cy="365125"/>
          </a:xfrm>
        </p:spPr>
        <p:txBody>
          <a:bodyPr/>
          <a:lstStyle/>
          <a:p>
            <a:r>
              <a:rPr lang="pt-PT" dirty="0" smtClean="0"/>
              <a:t>“</a:t>
            </a:r>
            <a:r>
              <a:rPr lang="pt-PT" dirty="0"/>
              <a:t>De Famalicão para o Mundo: Arte e História Local”</a:t>
            </a:r>
            <a:endParaRPr lang="en-US" dirty="0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0CB34C27-EBF1-4548-88EC-5F31B13C9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7</a:t>
            </a:fld>
            <a:endParaRPr lang="en-US" dirty="0"/>
          </a:p>
        </p:txBody>
      </p:sp>
      <p:sp>
        <p:nvSpPr>
          <p:cNvPr id="6" name="Marcador de Posição do Texto 2">
            <a:extLst>
              <a:ext uri="{FF2B5EF4-FFF2-40B4-BE49-F238E27FC236}">
                <a16:creationId xmlns:a16="http://schemas.microsoft.com/office/drawing/2014/main" id="{37A9102C-5234-4729-9545-5AB3742B800E}"/>
              </a:ext>
            </a:extLst>
          </p:cNvPr>
          <p:cNvSpPr txBox="1">
            <a:spLocks/>
          </p:cNvSpPr>
          <p:nvPr/>
        </p:nvSpPr>
        <p:spPr>
          <a:xfrm>
            <a:off x="4619216" y="1515291"/>
            <a:ext cx="3039293" cy="277803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b="1" dirty="0">
                <a:solidFill>
                  <a:schemeClr val="tx1"/>
                </a:solidFill>
              </a:rPr>
              <a:t>EDUCAÇÃO VISUAL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PT" sz="1800" b="1" dirty="0">
                <a:solidFill>
                  <a:schemeClr val="tx1"/>
                </a:solidFill>
              </a:rPr>
              <a:t>Estudo e ilustração dos elementos que compunham o enxoval. Elementos ornamentais e os monogramas. As cores usadas.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8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800" b="1" dirty="0"/>
          </a:p>
        </p:txBody>
      </p:sp>
      <p:sp>
        <p:nvSpPr>
          <p:cNvPr id="7" name="Marcador de Posição do Texto 2">
            <a:extLst>
              <a:ext uri="{FF2B5EF4-FFF2-40B4-BE49-F238E27FC236}">
                <a16:creationId xmlns:a16="http://schemas.microsoft.com/office/drawing/2014/main" id="{AACBC6DB-7BED-4AD9-AFEA-AE94123A16EB}"/>
              </a:ext>
            </a:extLst>
          </p:cNvPr>
          <p:cNvSpPr txBox="1">
            <a:spLocks/>
          </p:cNvSpPr>
          <p:nvPr/>
        </p:nvSpPr>
        <p:spPr>
          <a:xfrm>
            <a:off x="8361317" y="1750420"/>
            <a:ext cx="3550920" cy="23426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PT" b="1" dirty="0">
              <a:highlight>
                <a:srgbClr val="FFFF00"/>
              </a:highlight>
            </a:endParaRPr>
          </a:p>
        </p:txBody>
      </p:sp>
      <p:sp>
        <p:nvSpPr>
          <p:cNvPr id="8" name="Marcador de Posição do Texto 2">
            <a:extLst>
              <a:ext uri="{FF2B5EF4-FFF2-40B4-BE49-F238E27FC236}">
                <a16:creationId xmlns:a16="http://schemas.microsoft.com/office/drawing/2014/main" id="{FB6B0637-F8BF-494B-A697-08442DD55E94}"/>
              </a:ext>
            </a:extLst>
          </p:cNvPr>
          <p:cNvSpPr txBox="1">
            <a:spLocks/>
          </p:cNvSpPr>
          <p:nvPr/>
        </p:nvSpPr>
        <p:spPr>
          <a:xfrm>
            <a:off x="1211749" y="4964413"/>
            <a:ext cx="3039292" cy="11321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PT" b="1" dirty="0">
              <a:highlight>
                <a:srgbClr val="FFFF00"/>
              </a:highlight>
            </a:endParaRPr>
          </a:p>
        </p:txBody>
      </p:sp>
      <p:sp>
        <p:nvSpPr>
          <p:cNvPr id="26" name="Marcador de Posição de Conteúdo 2">
            <a:extLst>
              <a:ext uri="{FF2B5EF4-FFF2-40B4-BE49-F238E27FC236}">
                <a16:creationId xmlns:a16="http://schemas.microsoft.com/office/drawing/2014/main" id="{E963713D-8524-4B6A-808F-A02F1E4FE8AE}"/>
              </a:ext>
            </a:extLst>
          </p:cNvPr>
          <p:cNvSpPr txBox="1">
            <a:spLocks/>
          </p:cNvSpPr>
          <p:nvPr/>
        </p:nvSpPr>
        <p:spPr>
          <a:xfrm>
            <a:off x="773757" y="4964413"/>
            <a:ext cx="3743652" cy="16520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b="1" dirty="0">
                <a:solidFill>
                  <a:schemeClr val="tx1"/>
                </a:solidFill>
              </a:rPr>
              <a:t>CALENDARIZAÇÃO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1800" b="1" dirty="0">
                <a:solidFill>
                  <a:schemeClr val="tx1"/>
                </a:solidFill>
              </a:rPr>
              <a:t>Março, abril e maio</a:t>
            </a:r>
          </a:p>
        </p:txBody>
      </p:sp>
      <p:sp>
        <p:nvSpPr>
          <p:cNvPr id="30" name="Marcador de Posição de Conteúdo 3">
            <a:extLst>
              <a:ext uri="{FF2B5EF4-FFF2-40B4-BE49-F238E27FC236}">
                <a16:creationId xmlns:a16="http://schemas.microsoft.com/office/drawing/2014/main" id="{3F66A766-263C-4935-9D08-EE379F521D99}"/>
              </a:ext>
            </a:extLst>
          </p:cNvPr>
          <p:cNvSpPr txBox="1">
            <a:spLocks/>
          </p:cNvSpPr>
          <p:nvPr/>
        </p:nvSpPr>
        <p:spPr>
          <a:xfrm>
            <a:off x="7544194" y="4964413"/>
            <a:ext cx="4073938" cy="1518666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t-PT" sz="2800" b="1" dirty="0"/>
              <a:t>AVALIAÇÃO/PRODUTO</a:t>
            </a:r>
          </a:p>
          <a:p>
            <a:r>
              <a:rPr lang="pt-PT" sz="1900" b="1" dirty="0"/>
              <a:t>· Produção de um documentário em formato MP4</a:t>
            </a:r>
          </a:p>
        </p:txBody>
      </p:sp>
      <p:sp>
        <p:nvSpPr>
          <p:cNvPr id="12" name="Marcador de Posição do Texto 2">
            <a:extLst>
              <a:ext uri="{FF2B5EF4-FFF2-40B4-BE49-F238E27FC236}">
                <a16:creationId xmlns:a16="http://schemas.microsoft.com/office/drawing/2014/main" id="{108105E3-09B8-41EC-B5A0-AA92C391B549}"/>
              </a:ext>
            </a:extLst>
          </p:cNvPr>
          <p:cNvSpPr txBox="1">
            <a:spLocks/>
          </p:cNvSpPr>
          <p:nvPr/>
        </p:nvSpPr>
        <p:spPr>
          <a:xfrm>
            <a:off x="8344988" y="1515291"/>
            <a:ext cx="3466011" cy="253207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2800" b="1" dirty="0">
                <a:solidFill>
                  <a:schemeClr val="tx1"/>
                </a:solidFill>
              </a:rPr>
              <a:t>CIDADANIA E PROFISSIONALIDADE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800" b="1" dirty="0">
                <a:solidFill>
                  <a:schemeClr val="tx1"/>
                </a:solidFill>
              </a:rPr>
              <a:t>Pesquisa de fontes históricas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800" b="1" dirty="0">
                <a:solidFill>
                  <a:schemeClr val="tx1"/>
                </a:solidFill>
              </a:rPr>
              <a:t>Entrevistas a familiares que vivenciaram esta realidade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800" b="1" dirty="0">
                <a:solidFill>
                  <a:schemeClr val="tx1"/>
                </a:solidFill>
              </a:rPr>
              <a:t>Enquadramento das respostas na problemática da igualdade de género</a:t>
            </a:r>
          </a:p>
          <a:p>
            <a:endParaRPr lang="pt-PT" b="1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9562252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05BC835E-9C9A-4E7C-8C43-B6B0C0F07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85205" y="6346099"/>
            <a:ext cx="5132955" cy="365125"/>
          </a:xfrm>
        </p:spPr>
        <p:txBody>
          <a:bodyPr/>
          <a:lstStyle/>
          <a:p>
            <a:r>
              <a:rPr lang="pt-PT" dirty="0" smtClean="0"/>
              <a:t>“</a:t>
            </a:r>
            <a:r>
              <a:rPr lang="pt-PT" dirty="0"/>
              <a:t>De Famalicão para o Mundo: Arte e História Local”</a:t>
            </a:r>
            <a:endParaRPr lang="en-US" dirty="0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F5C490AE-924F-4A84-8B4B-4B8DBC0F9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8</a:t>
            </a:fld>
            <a:endParaRPr lang="en-US"/>
          </a:p>
        </p:txBody>
      </p:sp>
      <p:sp>
        <p:nvSpPr>
          <p:cNvPr id="6" name="Marcador de Posição de Conteúdo 2">
            <a:extLst>
              <a:ext uri="{FF2B5EF4-FFF2-40B4-BE49-F238E27FC236}">
                <a16:creationId xmlns:a16="http://schemas.microsoft.com/office/drawing/2014/main" id="{0BB427FD-8663-44EF-8055-287407A82122}"/>
              </a:ext>
            </a:extLst>
          </p:cNvPr>
          <p:cNvSpPr txBox="1">
            <a:spLocks/>
          </p:cNvSpPr>
          <p:nvPr/>
        </p:nvSpPr>
        <p:spPr>
          <a:xfrm>
            <a:off x="740229" y="818607"/>
            <a:ext cx="8194765" cy="4937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b="1" dirty="0">
                <a:solidFill>
                  <a:schemeClr val="tx1"/>
                </a:solidFill>
              </a:rPr>
              <a:t>INTERVENIENTES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800" b="1" dirty="0">
                <a:solidFill>
                  <a:schemeClr val="tx1"/>
                </a:solidFill>
              </a:rPr>
              <a:t>7ºA e C e 8ºC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800" b="1" dirty="0">
                <a:solidFill>
                  <a:schemeClr val="tx1"/>
                </a:solidFill>
              </a:rPr>
              <a:t>9ºf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sz="1800" b="1" dirty="0">
                <a:solidFill>
                  <a:schemeClr val="tx1"/>
                </a:solidFill>
              </a:rPr>
              <a:t>NS 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800" b="1" dirty="0">
              <a:solidFill>
                <a:schemeClr val="tx1"/>
              </a:solidFill>
            </a:endParaRPr>
          </a:p>
          <a:p>
            <a:r>
              <a:rPr lang="pt-PT" b="1" dirty="0" smtClean="0">
                <a:solidFill>
                  <a:schemeClr val="tx1"/>
                </a:solidFill>
              </a:rPr>
              <a:t>Os professores:</a:t>
            </a:r>
            <a:endParaRPr lang="pt-PT" b="1" dirty="0">
              <a:solidFill>
                <a:schemeClr val="tx1"/>
              </a:solidFill>
            </a:endParaRPr>
          </a:p>
          <a:p>
            <a:r>
              <a:rPr lang="pt-PT" sz="1800" b="1" dirty="0">
                <a:solidFill>
                  <a:schemeClr val="tx1"/>
                </a:solidFill>
              </a:rPr>
              <a:t>Cármen Marinho Simões do Carmo</a:t>
            </a:r>
          </a:p>
          <a:p>
            <a:r>
              <a:rPr lang="pt-PT" sz="1800" b="1" dirty="0">
                <a:solidFill>
                  <a:schemeClr val="tx1"/>
                </a:solidFill>
              </a:rPr>
              <a:t>Hermenegildo Fortunato Guimarães Almeida</a:t>
            </a:r>
          </a:p>
          <a:p>
            <a:r>
              <a:rPr lang="pt-PT" sz="1800" b="1" dirty="0">
                <a:solidFill>
                  <a:schemeClr val="tx1"/>
                </a:solidFill>
              </a:rPr>
              <a:t>Rosa Maria Alves Gomes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sz="1800" b="1" dirty="0"/>
          </a:p>
        </p:txBody>
      </p:sp>
      <p:pic>
        <p:nvPicPr>
          <p:cNvPr id="8" name="Imagem 7" descr="Uma imagem com texto&#10;&#10;Descrição gerada automaticamente">
            <a:extLst>
              <a:ext uri="{FF2B5EF4-FFF2-40B4-BE49-F238E27FC236}">
                <a16:creationId xmlns:a16="http://schemas.microsoft.com/office/drawing/2014/main" id="{88FCC3E3-2C7D-4A35-8693-C2B314755C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8119" y="457334"/>
            <a:ext cx="3250773" cy="1759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260408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SketchyVTI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4650E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Custom 2">
      <a:majorFont>
        <a:latin typeface="Modern Love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1216</TotalTime>
  <Words>766</Words>
  <Application>Microsoft Office PowerPoint</Application>
  <PresentationFormat>Ecrã Panorâmico</PresentationFormat>
  <Paragraphs>100</Paragraphs>
  <Slides>8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8</vt:i4>
      </vt:variant>
    </vt:vector>
  </HeadingPairs>
  <TitlesOfParts>
    <vt:vector size="13" baseType="lpstr">
      <vt:lpstr>Arial</vt:lpstr>
      <vt:lpstr>Calibri</vt:lpstr>
      <vt:lpstr>Modern Love</vt:lpstr>
      <vt:lpstr>The Hand</vt:lpstr>
      <vt:lpstr>SketchyVTI</vt:lpstr>
      <vt:lpstr>Planificação da atividade</vt:lpstr>
      <vt:lpstr>Objetivo do trabalho</vt:lpstr>
      <vt:lpstr>Qual o significado do enxoval na educação e formação feminina no Estado Novo?</vt:lpstr>
      <vt:lpstr>Atividade interdisciplinar- História, Ed. Visual e Cidadania e Profissionalidade</vt:lpstr>
      <vt:lpstr>Atividade interdisciplinar- História, Ed. Visual e Cidadania e Profissionalidade</vt:lpstr>
      <vt:lpstr>Atividade interdisciplinar- História, Ed. Visual e Cidadania e Profissionalidade</vt:lpstr>
      <vt:lpstr>Conhecimentos e capacidades a desenvolver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Planificação da atividade</dc:title>
  <dc:creator>Rosa Maria Alves Gomes</dc:creator>
  <cp:lastModifiedBy>Arminda Ferreira</cp:lastModifiedBy>
  <cp:revision>41</cp:revision>
  <dcterms:created xsi:type="dcterms:W3CDTF">2021-01-29T17:48:24Z</dcterms:created>
  <dcterms:modified xsi:type="dcterms:W3CDTF">2021-07-12T17:02:27Z</dcterms:modified>
</cp:coreProperties>
</file>