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0"/>
  </p:notesMasterIdLst>
  <p:sldIdLst>
    <p:sldId id="260" r:id="rId2"/>
    <p:sldId id="273" r:id="rId3"/>
    <p:sldId id="261" r:id="rId4"/>
    <p:sldId id="281" r:id="rId5"/>
    <p:sldId id="298" r:id="rId6"/>
    <p:sldId id="269" r:id="rId7"/>
    <p:sldId id="271" r:id="rId8"/>
    <p:sldId id="282" r:id="rId9"/>
    <p:sldId id="301" r:id="rId10"/>
    <p:sldId id="283" r:id="rId11"/>
    <p:sldId id="284" r:id="rId12"/>
    <p:sldId id="285" r:id="rId13"/>
    <p:sldId id="286" r:id="rId14"/>
    <p:sldId id="287" r:id="rId15"/>
    <p:sldId id="290" r:id="rId16"/>
    <p:sldId id="291" r:id="rId17"/>
    <p:sldId id="292" r:id="rId18"/>
    <p:sldId id="294" r:id="rId19"/>
    <p:sldId id="295" r:id="rId20"/>
    <p:sldId id="296" r:id="rId21"/>
    <p:sldId id="293" r:id="rId22"/>
    <p:sldId id="299" r:id="rId23"/>
    <p:sldId id="297" r:id="rId24"/>
    <p:sldId id="256" r:id="rId25"/>
    <p:sldId id="262" r:id="rId26"/>
    <p:sldId id="275" r:id="rId27"/>
    <p:sldId id="265" r:id="rId28"/>
    <p:sldId id="276" r:id="rId29"/>
    <p:sldId id="264" r:id="rId30"/>
    <p:sldId id="266" r:id="rId31"/>
    <p:sldId id="302" r:id="rId32"/>
    <p:sldId id="274" r:id="rId33"/>
    <p:sldId id="267" r:id="rId34"/>
    <p:sldId id="268" r:id="rId35"/>
    <p:sldId id="263" r:id="rId36"/>
    <p:sldId id="303" r:id="rId37"/>
    <p:sldId id="300" r:id="rId38"/>
    <p:sldId id="278" r:id="rId39"/>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0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66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0" d="100"/>
          <a:sy n="60" d="100"/>
        </p:scale>
        <p:origin x="816" y="66"/>
      </p:cViewPr>
      <p:guideLst>
        <p:guide orient="horz" pos="250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COS2015_VNFamalicao.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COS2018_VNFamalicao.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COS2018_VNFamalicao.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COS2018_VNFamalicao.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mfamalicao.local\Z\joanapereira\01_trabalho\REOT\02_trabalho\tabelas_trabalho_relatorio_jan_2019\Ambiente.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85498687664041"/>
          <c:y val="0.10217701953922428"/>
          <c:w val="0.41106780402449694"/>
          <c:h val="0.68511300670749486"/>
        </c:manualLayout>
      </c:layout>
      <c:pieChart>
        <c:varyColors val="1"/>
        <c:ser>
          <c:idx val="0"/>
          <c:order val="0"/>
          <c:dPt>
            <c:idx val="0"/>
            <c:bubble3D val="0"/>
            <c:spPr>
              <a:solidFill>
                <a:srgbClr val="C1C1C1"/>
              </a:solidFill>
              <a:ln w="19050">
                <a:solidFill>
                  <a:schemeClr val="lt1"/>
                </a:solidFill>
              </a:ln>
              <a:effectLst/>
            </c:spPr>
            <c:extLst>
              <c:ext xmlns:c16="http://schemas.microsoft.com/office/drawing/2014/chart" uri="{C3380CC4-5D6E-409C-BE32-E72D297353CC}">
                <c16:uniqueId val="{00000001-EE57-464F-8582-C6B1FD2B4420}"/>
              </c:ext>
            </c:extLst>
          </c:dPt>
          <c:dPt>
            <c:idx val="1"/>
            <c:bubble3D val="0"/>
            <c:spPr>
              <a:solidFill>
                <a:srgbClr val="FDDEB8"/>
              </a:solidFill>
              <a:ln w="19050">
                <a:solidFill>
                  <a:schemeClr val="lt1"/>
                </a:solidFill>
              </a:ln>
              <a:effectLst/>
            </c:spPr>
            <c:extLst>
              <c:ext xmlns:c16="http://schemas.microsoft.com/office/drawing/2014/chart" uri="{C3380CC4-5D6E-409C-BE32-E72D297353CC}">
                <c16:uniqueId val="{00000003-EE57-464F-8582-C6B1FD2B4420}"/>
              </c:ext>
            </c:extLst>
          </c:dPt>
          <c:dPt>
            <c:idx val="2"/>
            <c:bubble3D val="0"/>
            <c:spPr>
              <a:solidFill>
                <a:srgbClr val="5F9A6C"/>
              </a:solidFill>
              <a:ln w="19050">
                <a:solidFill>
                  <a:schemeClr val="lt1"/>
                </a:solidFill>
              </a:ln>
              <a:effectLst/>
            </c:spPr>
            <c:extLst>
              <c:ext xmlns:c16="http://schemas.microsoft.com/office/drawing/2014/chart" uri="{C3380CC4-5D6E-409C-BE32-E72D297353CC}">
                <c16:uniqueId val="{00000005-EE57-464F-8582-C6B1FD2B4420}"/>
              </c:ext>
            </c:extLst>
          </c:dPt>
          <c:dPt>
            <c:idx val="3"/>
            <c:bubble3D val="0"/>
            <c:spPr>
              <a:solidFill>
                <a:srgbClr val="0E88D4"/>
              </a:solidFill>
              <a:ln w="19050">
                <a:solidFill>
                  <a:schemeClr val="lt1"/>
                </a:solidFill>
              </a:ln>
              <a:effectLst/>
            </c:spPr>
            <c:extLst>
              <c:ext xmlns:c16="http://schemas.microsoft.com/office/drawing/2014/chart" uri="{C3380CC4-5D6E-409C-BE32-E72D297353CC}">
                <c16:uniqueId val="{00000007-EE57-464F-8582-C6B1FD2B4420}"/>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HurmeGeometricSans4 Light" panose="020B0400020000000000" pitchFamily="34" charset="0"/>
                    <a:ea typeface="+mn-ea"/>
                    <a:cs typeface="+mn-cs"/>
                  </a:defRPr>
                </a:pPr>
                <a:endParaRPr lang="pt-P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Folha1!$A$2:$A$5</c:f>
              <c:strCache>
                <c:ptCount val="4"/>
                <c:pt idx="0">
                  <c:v>Territórios Artificializados</c:v>
                </c:pt>
                <c:pt idx="1">
                  <c:v>Agricultura</c:v>
                </c:pt>
                <c:pt idx="2">
                  <c:v>Florestas</c:v>
                </c:pt>
                <c:pt idx="3">
                  <c:v>Corpos de água</c:v>
                </c:pt>
              </c:strCache>
            </c:strRef>
          </c:cat>
          <c:val>
            <c:numRef>
              <c:f>Folha1!$C$2:$C$5</c:f>
              <c:numCache>
                <c:formatCode>0.0%</c:formatCode>
                <c:ptCount val="4"/>
                <c:pt idx="0">
                  <c:v>0.28977511900985681</c:v>
                </c:pt>
                <c:pt idx="1">
                  <c:v>0.3516079139016357</c:v>
                </c:pt>
                <c:pt idx="2">
                  <c:v>0.35645377875609946</c:v>
                </c:pt>
                <c:pt idx="3">
                  <c:v>2.1631883324079657E-3</c:v>
                </c:pt>
              </c:numCache>
            </c:numRef>
          </c:val>
          <c:extLst>
            <c:ext xmlns:c16="http://schemas.microsoft.com/office/drawing/2014/chart" uri="{C3380CC4-5D6E-409C-BE32-E72D297353CC}">
              <c16:uniqueId val="{00000008-EE57-464F-8582-C6B1FD2B4420}"/>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400" b="0" i="0" u="none" strike="noStrike" kern="1200" baseline="0">
              <a:solidFill>
                <a:schemeClr val="tx1"/>
              </a:solidFill>
              <a:latin typeface="HurmeGeometricSans4 Light" panose="020B0400020000000000" pitchFamily="34" charset="0"/>
              <a:ea typeface="+mn-ea"/>
              <a:cs typeface="+mn-cs"/>
            </a:defRPr>
          </a:pPr>
          <a:endParaRPr lang="pt-PT"/>
        </a:p>
      </c:txPr>
    </c:legend>
    <c:plotVisOnly val="1"/>
    <c:dispBlanksAs val="gap"/>
    <c:showDLblsOverMax val="0"/>
  </c:chart>
  <c:spPr>
    <a:solidFill>
      <a:schemeClr val="bg1"/>
    </a:solidFill>
    <a:ln w="9525" cap="flat" cmpd="sng" algn="ctr">
      <a:noFill/>
      <a:round/>
    </a:ln>
    <a:effectLst/>
  </c:spPr>
  <c:txPr>
    <a:bodyPr/>
    <a:lstStyle/>
    <a:p>
      <a:pPr>
        <a:defRPr/>
      </a:pPr>
      <a:endParaRPr lang="pt-P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894885954888993"/>
          <c:y val="6.9926900584795323E-2"/>
          <c:w val="0.4362996341828998"/>
          <c:h val="0.70046783625730991"/>
        </c:manualLayout>
      </c:layout>
      <c:pieChart>
        <c:varyColors val="1"/>
        <c:ser>
          <c:idx val="0"/>
          <c:order val="0"/>
          <c:dPt>
            <c:idx val="0"/>
            <c:bubble3D val="0"/>
            <c:spPr>
              <a:solidFill>
                <a:srgbClr val="C1C1C1"/>
              </a:solidFill>
              <a:ln w="19050">
                <a:solidFill>
                  <a:schemeClr val="lt1"/>
                </a:solidFill>
              </a:ln>
              <a:effectLst/>
            </c:spPr>
            <c:extLst>
              <c:ext xmlns:c16="http://schemas.microsoft.com/office/drawing/2014/chart" uri="{C3380CC4-5D6E-409C-BE32-E72D297353CC}">
                <c16:uniqueId val="{00000001-1708-48C0-A4E8-49E5FE9A588A}"/>
              </c:ext>
            </c:extLst>
          </c:dPt>
          <c:dPt>
            <c:idx val="1"/>
            <c:bubble3D val="0"/>
            <c:spPr>
              <a:solidFill>
                <a:srgbClr val="FDDEB8"/>
              </a:solidFill>
              <a:ln w="19050">
                <a:solidFill>
                  <a:schemeClr val="lt1"/>
                </a:solidFill>
              </a:ln>
              <a:effectLst/>
            </c:spPr>
            <c:extLst>
              <c:ext xmlns:c16="http://schemas.microsoft.com/office/drawing/2014/chart" uri="{C3380CC4-5D6E-409C-BE32-E72D297353CC}">
                <c16:uniqueId val="{00000003-1708-48C0-A4E8-49E5FE9A588A}"/>
              </c:ext>
            </c:extLst>
          </c:dPt>
          <c:dPt>
            <c:idx val="2"/>
            <c:bubble3D val="0"/>
            <c:spPr>
              <a:solidFill>
                <a:srgbClr val="5F9A6C"/>
              </a:solidFill>
              <a:ln w="19050">
                <a:solidFill>
                  <a:schemeClr val="lt1"/>
                </a:solidFill>
              </a:ln>
              <a:effectLst/>
            </c:spPr>
            <c:extLst>
              <c:ext xmlns:c16="http://schemas.microsoft.com/office/drawing/2014/chart" uri="{C3380CC4-5D6E-409C-BE32-E72D297353CC}">
                <c16:uniqueId val="{00000005-1708-48C0-A4E8-49E5FE9A588A}"/>
              </c:ext>
            </c:extLst>
          </c:dPt>
          <c:dPt>
            <c:idx val="3"/>
            <c:bubble3D val="0"/>
            <c:spPr>
              <a:solidFill>
                <a:srgbClr val="0E88D4"/>
              </a:solidFill>
              <a:ln w="19050">
                <a:solidFill>
                  <a:schemeClr val="lt1"/>
                </a:solidFill>
              </a:ln>
              <a:effectLst/>
            </c:spPr>
            <c:extLst>
              <c:ext xmlns:c16="http://schemas.microsoft.com/office/drawing/2014/chart" uri="{C3380CC4-5D6E-409C-BE32-E72D297353CC}">
                <c16:uniqueId val="{00000007-1708-48C0-A4E8-49E5FE9A588A}"/>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HurmeGeometricSans4 Light" panose="020B0400020000000000" pitchFamily="34" charset="0"/>
                    <a:ea typeface="+mn-ea"/>
                    <a:cs typeface="+mn-cs"/>
                  </a:defRPr>
                </a:pPr>
                <a:endParaRPr lang="pt-P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Folha1!$A$2:$A$5</c:f>
              <c:strCache>
                <c:ptCount val="4"/>
                <c:pt idx="0">
                  <c:v>Territórios Artificializados</c:v>
                </c:pt>
                <c:pt idx="1">
                  <c:v>Agricultura</c:v>
                </c:pt>
                <c:pt idx="2">
                  <c:v>Floresta</c:v>
                </c:pt>
                <c:pt idx="3">
                  <c:v>Corpos de água</c:v>
                </c:pt>
              </c:strCache>
            </c:strRef>
          </c:cat>
          <c:val>
            <c:numRef>
              <c:f>Folha1!$C$2:$C$5</c:f>
              <c:numCache>
                <c:formatCode>0.0%</c:formatCode>
                <c:ptCount val="4"/>
                <c:pt idx="0">
                  <c:v>0.3313958140480604</c:v>
                </c:pt>
                <c:pt idx="1">
                  <c:v>0.33391195207078933</c:v>
                </c:pt>
                <c:pt idx="2">
                  <c:v>0.33223939547322812</c:v>
                </c:pt>
                <c:pt idx="3">
                  <c:v>2.4528384079221519E-3</c:v>
                </c:pt>
              </c:numCache>
            </c:numRef>
          </c:val>
          <c:extLst>
            <c:ext xmlns:c16="http://schemas.microsoft.com/office/drawing/2014/chart" uri="{C3380CC4-5D6E-409C-BE32-E72D297353CC}">
              <c16:uniqueId val="{00000008-1708-48C0-A4E8-49E5FE9A588A}"/>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400" b="0" i="0" u="none" strike="noStrike" kern="1200" baseline="0">
              <a:solidFill>
                <a:schemeClr val="tx1"/>
              </a:solidFill>
              <a:latin typeface="HurmeGeometricSans4 Light" panose="020B0400020000000000" pitchFamily="34" charset="0"/>
              <a:ea typeface="+mn-ea"/>
              <a:cs typeface="+mn-cs"/>
            </a:defRPr>
          </a:pPr>
          <a:endParaRPr lang="pt-PT"/>
        </a:p>
      </c:txPr>
    </c:legend>
    <c:plotVisOnly val="1"/>
    <c:dispBlanksAs val="gap"/>
    <c:showDLblsOverMax val="0"/>
  </c:chart>
  <c:spPr>
    <a:solidFill>
      <a:schemeClr val="bg1"/>
    </a:solidFill>
    <a:ln w="9525" cap="flat" cmpd="sng" algn="ctr">
      <a:noFill/>
      <a:round/>
    </a:ln>
    <a:effectLst/>
  </c:spPr>
  <c:txPr>
    <a:bodyPr/>
    <a:lstStyle/>
    <a:p>
      <a:pPr>
        <a:defRPr/>
      </a:pPr>
      <a:endParaRPr lang="pt-P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242758552965752"/>
          <c:y val="0.16504852031626077"/>
          <c:w val="0.43075350605639495"/>
          <c:h val="0.66646515626596592"/>
        </c:manualLayout>
      </c:layout>
      <c:pieChart>
        <c:varyColors val="1"/>
        <c:ser>
          <c:idx val="0"/>
          <c:order val="0"/>
          <c:dPt>
            <c:idx val="0"/>
            <c:bubble3D val="0"/>
            <c:spPr>
              <a:solidFill>
                <a:srgbClr val="FCBFB4"/>
              </a:solidFill>
              <a:ln w="19050">
                <a:solidFill>
                  <a:schemeClr val="lt1"/>
                </a:solidFill>
              </a:ln>
              <a:effectLst/>
            </c:spPr>
            <c:extLst>
              <c:ext xmlns:c16="http://schemas.microsoft.com/office/drawing/2014/chart" uri="{C3380CC4-5D6E-409C-BE32-E72D297353CC}">
                <c16:uniqueId val="{00000001-B3AB-42F1-BA0A-5EBEB2615501}"/>
              </c:ext>
            </c:extLst>
          </c:dPt>
          <c:dPt>
            <c:idx val="1"/>
            <c:bubble3D val="0"/>
            <c:spPr>
              <a:solidFill>
                <a:srgbClr val="FD8D04"/>
              </a:solidFill>
              <a:ln w="19050">
                <a:solidFill>
                  <a:schemeClr val="lt1"/>
                </a:solidFill>
              </a:ln>
              <a:effectLst/>
            </c:spPr>
            <c:extLst>
              <c:ext xmlns:c16="http://schemas.microsoft.com/office/drawing/2014/chart" uri="{C3380CC4-5D6E-409C-BE32-E72D297353CC}">
                <c16:uniqueId val="{00000003-B3AB-42F1-BA0A-5EBEB2615501}"/>
              </c:ext>
            </c:extLst>
          </c:dPt>
          <c:dPt>
            <c:idx val="2"/>
            <c:bubble3D val="0"/>
            <c:spPr>
              <a:solidFill>
                <a:srgbClr val="8C6222"/>
              </a:solidFill>
              <a:ln w="19050">
                <a:solidFill>
                  <a:schemeClr val="lt1"/>
                </a:solidFill>
              </a:ln>
              <a:effectLst/>
            </c:spPr>
            <c:extLst>
              <c:ext xmlns:c16="http://schemas.microsoft.com/office/drawing/2014/chart" uri="{C3380CC4-5D6E-409C-BE32-E72D297353CC}">
                <c16:uniqueId val="{00000005-B3AB-42F1-BA0A-5EBEB2615501}"/>
              </c:ext>
            </c:extLst>
          </c:dPt>
          <c:dPt>
            <c:idx val="3"/>
            <c:bubble3D val="0"/>
            <c:spPr>
              <a:solidFill>
                <a:srgbClr val="E6F10D"/>
              </a:solidFill>
              <a:ln w="19050">
                <a:solidFill>
                  <a:schemeClr val="lt1"/>
                </a:solidFill>
              </a:ln>
              <a:effectLst/>
            </c:spPr>
            <c:extLst>
              <c:ext xmlns:c16="http://schemas.microsoft.com/office/drawing/2014/chart" uri="{C3380CC4-5D6E-409C-BE32-E72D297353CC}">
                <c16:uniqueId val="{00000007-B3AB-42F1-BA0A-5EBEB2615501}"/>
              </c:ext>
            </c:extLst>
          </c:dPt>
          <c:dLbls>
            <c:dLbl>
              <c:idx val="0"/>
              <c:layout>
                <c:manualLayout>
                  <c:x val="2.3004155730533684E-2"/>
                  <c:y val="-0.25993620589093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AB-42F1-BA0A-5EBEB2615501}"/>
                </c:ext>
              </c:extLst>
            </c:dLbl>
            <c:dLbl>
              <c:idx val="1"/>
              <c:layout>
                <c:manualLayout>
                  <c:x val="-1.1060804899387577E-2"/>
                  <c:y val="9.0830417031204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AB-42F1-BA0A-5EBEB2615501}"/>
                </c:ext>
              </c:extLst>
            </c:dLbl>
            <c:dLbl>
              <c:idx val="3"/>
              <c:layout>
                <c:manualLayout>
                  <c:x val="5.8778433945756783E-2"/>
                  <c:y val="-2.25178623505395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3AB-42F1-BA0A-5EBEB2615501}"/>
                </c:ext>
              </c:extLst>
            </c:dLbl>
            <c:spPr>
              <a:noFill/>
              <a:ln>
                <a:noFill/>
              </a:ln>
              <a:effectLst/>
            </c:spPr>
            <c:txPr>
              <a:bodyPr rot="0" vert="horz"/>
              <a:lstStyle/>
              <a:p>
                <a:pPr>
                  <a:defRPr/>
                </a:pPr>
                <a:endParaRPr lang="pt-P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Folha1!$A$19:$A$22</c:f>
              <c:strCache>
                <c:ptCount val="4"/>
                <c:pt idx="0">
                  <c:v>Culturas temporárias</c:v>
                </c:pt>
                <c:pt idx="1">
                  <c:v>Culturas permanentes</c:v>
                </c:pt>
                <c:pt idx="2">
                  <c:v>Pastagens permanentes</c:v>
                </c:pt>
                <c:pt idx="3">
                  <c:v>Áreas agrícolas heterogéneas</c:v>
                </c:pt>
              </c:strCache>
            </c:strRef>
          </c:cat>
          <c:val>
            <c:numRef>
              <c:f>Folha1!$C$19:$C$22</c:f>
              <c:numCache>
                <c:formatCode>0.0%</c:formatCode>
                <c:ptCount val="4"/>
                <c:pt idx="0">
                  <c:v>0.71498764881046106</c:v>
                </c:pt>
                <c:pt idx="1">
                  <c:v>0.11176653563000542</c:v>
                </c:pt>
                <c:pt idx="2">
                  <c:v>3.3298227340475516E-3</c:v>
                </c:pt>
                <c:pt idx="3">
                  <c:v>0.16991599282548597</c:v>
                </c:pt>
              </c:numCache>
            </c:numRef>
          </c:val>
          <c:extLst>
            <c:ext xmlns:c16="http://schemas.microsoft.com/office/drawing/2014/chart" uri="{C3380CC4-5D6E-409C-BE32-E72D297353CC}">
              <c16:uniqueId val="{00000008-B3AB-42F1-BA0A-5EBEB261550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8.6590490469273348E-2"/>
          <c:y val="0.88006207946963877"/>
          <c:w val="0.85781465921000144"/>
          <c:h val="0.11594105981274512"/>
        </c:manualLayout>
      </c:layout>
      <c:overlay val="0"/>
      <c:spPr>
        <a:noFill/>
        <a:ln>
          <a:noFill/>
        </a:ln>
        <a:effectLst/>
      </c:spPr>
      <c:txPr>
        <a:bodyPr rot="0" vert="horz"/>
        <a:lstStyle/>
        <a:p>
          <a:pPr rtl="0">
            <a:defRPr/>
          </a:pPr>
          <a:endParaRPr lang="pt-PT"/>
        </a:p>
      </c:txPr>
    </c:legend>
    <c:plotVisOnly val="1"/>
    <c:dispBlanksAs val="gap"/>
    <c:showDLblsOverMax val="0"/>
  </c:chart>
  <c:spPr>
    <a:solidFill>
      <a:schemeClr val="bg1"/>
    </a:solidFill>
    <a:ln w="9525" cap="flat" cmpd="sng" algn="ctr">
      <a:noFill/>
      <a:round/>
    </a:ln>
    <a:effectLst/>
  </c:spPr>
  <c:txPr>
    <a:bodyPr/>
    <a:lstStyle/>
    <a:p>
      <a:pPr>
        <a:defRPr sz="1200">
          <a:latin typeface="HurmeGeometricSans4 Light" panose="020B0400020000000000" pitchFamily="34" charset="0"/>
        </a:defRPr>
      </a:pPr>
      <a:endParaRPr lang="pt-P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08848437670592"/>
          <c:y val="3.6105559877221263E-2"/>
          <c:w val="0.43044988032807435"/>
          <c:h val="0.7622416188031691"/>
        </c:manualLayout>
      </c:layout>
      <c:pieChart>
        <c:varyColors val="1"/>
        <c:ser>
          <c:idx val="0"/>
          <c:order val="0"/>
          <c:dPt>
            <c:idx val="0"/>
            <c:bubble3D val="0"/>
            <c:spPr>
              <a:solidFill>
                <a:srgbClr val="0E6721"/>
              </a:solidFill>
              <a:ln w="19050">
                <a:solidFill>
                  <a:schemeClr val="lt1"/>
                </a:solidFill>
              </a:ln>
              <a:effectLst/>
            </c:spPr>
            <c:extLst>
              <c:ext xmlns:c16="http://schemas.microsoft.com/office/drawing/2014/chart" uri="{C3380CC4-5D6E-409C-BE32-E72D297353CC}">
                <c16:uniqueId val="{00000001-0DC6-450D-8DDA-C548D10F4E26}"/>
              </c:ext>
            </c:extLst>
          </c:dPt>
          <c:dPt>
            <c:idx val="1"/>
            <c:bubble3D val="0"/>
            <c:spPr>
              <a:solidFill>
                <a:srgbClr val="22F323"/>
              </a:solidFill>
              <a:ln w="19050">
                <a:solidFill>
                  <a:schemeClr val="lt1"/>
                </a:solidFill>
              </a:ln>
              <a:effectLst/>
            </c:spPr>
            <c:extLst>
              <c:ext xmlns:c16="http://schemas.microsoft.com/office/drawing/2014/chart" uri="{C3380CC4-5D6E-409C-BE32-E72D297353CC}">
                <c16:uniqueId val="{00000003-0DC6-450D-8DDA-C548D10F4E26}"/>
              </c:ext>
            </c:extLst>
          </c:dPt>
          <c:dPt>
            <c:idx val="2"/>
            <c:bubble3D val="0"/>
            <c:spPr>
              <a:solidFill>
                <a:srgbClr val="AFF4BE"/>
              </a:solidFill>
              <a:ln w="19050">
                <a:solidFill>
                  <a:schemeClr val="lt1"/>
                </a:solidFill>
              </a:ln>
              <a:effectLst/>
            </c:spPr>
            <c:extLst>
              <c:ext xmlns:c16="http://schemas.microsoft.com/office/drawing/2014/chart" uri="{C3380CC4-5D6E-409C-BE32-E72D297353CC}">
                <c16:uniqueId val="{00000005-0DC6-450D-8DDA-C548D10F4E26}"/>
              </c:ext>
            </c:extLst>
          </c:dPt>
          <c:dLbls>
            <c:dLbl>
              <c:idx val="0"/>
              <c:layout>
                <c:manualLayout>
                  <c:x val="8.9776902887139104E-2"/>
                  <c:y val="-0.17336249635462234"/>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0DC6-450D-8DDA-C548D10F4E26}"/>
                </c:ext>
              </c:extLst>
            </c:dLbl>
            <c:dLbl>
              <c:idx val="1"/>
              <c:layout>
                <c:manualLayout>
                  <c:x val="-1.4844488188976377E-2"/>
                  <c:y val="4.890711577719451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DC6-450D-8DDA-C548D10F4E26}"/>
                </c:ext>
              </c:extLst>
            </c:dLbl>
            <c:dLbl>
              <c:idx val="2"/>
              <c:layout>
                <c:manualLayout>
                  <c:x val="-1.0644138232720911E-3"/>
                  <c:y val="3.3388013998250218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0DC6-450D-8DDA-C548D10F4E2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HurmeGeometricSans4 Regular" panose="020B0500020000000000" pitchFamily="34" charset="0"/>
                    <a:ea typeface="+mn-ea"/>
                    <a:cs typeface="+mn-cs"/>
                  </a:defRPr>
                </a:pPr>
                <a:endParaRPr lang="pt-P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Folha1!$A$39:$A$41</c:f>
              <c:strCache>
                <c:ptCount val="3"/>
                <c:pt idx="0">
                  <c:v>Florestas</c:v>
                </c:pt>
                <c:pt idx="1">
                  <c:v>Vegetação arbustiva e herbácea</c:v>
                </c:pt>
                <c:pt idx="2">
                  <c:v>Zonas descobertas e com pouca vegetação ou com vegetação esparsa</c:v>
                </c:pt>
              </c:strCache>
            </c:strRef>
          </c:cat>
          <c:val>
            <c:numRef>
              <c:f>Folha1!$C$39:$C$41</c:f>
              <c:numCache>
                <c:formatCode>0.0%</c:formatCode>
                <c:ptCount val="3"/>
                <c:pt idx="0">
                  <c:v>0.85841449276272275</c:v>
                </c:pt>
                <c:pt idx="1">
                  <c:v>8.3727051199164362E-2</c:v>
                </c:pt>
                <c:pt idx="2">
                  <c:v>5.7858456038112967E-2</c:v>
                </c:pt>
              </c:numCache>
            </c:numRef>
          </c:val>
          <c:extLst>
            <c:ext xmlns:c16="http://schemas.microsoft.com/office/drawing/2014/chart" uri="{C3380CC4-5D6E-409C-BE32-E72D297353CC}">
              <c16:uniqueId val="{00000006-0DC6-450D-8DDA-C548D10F4E26}"/>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HurmeGeometricSans4 Regular" panose="020B0500020000000000" pitchFamily="34" charset="0"/>
                <a:ea typeface="+mn-ea"/>
                <a:cs typeface="+mn-cs"/>
              </a:defRPr>
            </a:pPr>
            <a:endParaRPr lang="pt-PT"/>
          </a:p>
        </c:txPr>
      </c:legendEntry>
      <c:legendEntry>
        <c:idx val="1"/>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HurmeGeometricSans4 Regular" panose="020B0500020000000000" pitchFamily="34" charset="0"/>
                <a:ea typeface="+mn-ea"/>
                <a:cs typeface="+mn-cs"/>
              </a:defRPr>
            </a:pPr>
            <a:endParaRPr lang="pt-PT"/>
          </a:p>
        </c:txPr>
      </c:legendEntry>
      <c:legendEntry>
        <c:idx val="2"/>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HurmeGeometricSans4 Regular" panose="020B0500020000000000" pitchFamily="34" charset="0"/>
                <a:ea typeface="+mn-ea"/>
                <a:cs typeface="+mn-cs"/>
              </a:defRPr>
            </a:pPr>
            <a:endParaRPr lang="pt-PT"/>
          </a:p>
        </c:txPr>
      </c:legendEntry>
      <c:layout>
        <c:manualLayout>
          <c:xMode val="edge"/>
          <c:yMode val="edge"/>
          <c:x val="0"/>
          <c:y val="0.80437764517763954"/>
          <c:w val="0.85524188316967309"/>
          <c:h val="0.14325440372158463"/>
        </c:manualLayout>
      </c:layout>
      <c:overlay val="0"/>
      <c:spPr>
        <a:noFill/>
        <a:ln>
          <a:no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HurmeGeometricSans4 Regular" panose="020B0500020000000000" pitchFamily="34" charset="0"/>
              <a:ea typeface="+mn-ea"/>
              <a:cs typeface="+mn-cs"/>
            </a:defRPr>
          </a:pPr>
          <a:endParaRPr lang="pt-PT"/>
        </a:p>
      </c:txPr>
    </c:legend>
    <c:plotVisOnly val="1"/>
    <c:dispBlanksAs val="gap"/>
    <c:showDLblsOverMax val="0"/>
  </c:chart>
  <c:spPr>
    <a:noFill/>
    <a:ln w="9525" cap="flat" cmpd="sng" algn="ctr">
      <a:noFill/>
      <a:round/>
    </a:ln>
    <a:effectLst/>
  </c:spPr>
  <c:txPr>
    <a:bodyPr/>
    <a:lstStyle/>
    <a:p>
      <a:pPr>
        <a:defRPr/>
      </a:pPr>
      <a:endParaRPr lang="pt-P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Areas_Ardidas!$H$1</c:f>
              <c:strCache>
                <c:ptCount val="1"/>
                <c:pt idx="0">
                  <c:v>N.º de ocorrências</c:v>
                </c:pt>
              </c:strCache>
            </c:strRef>
          </c:tx>
          <c:spPr>
            <a:solidFill>
              <a:srgbClr val="FFC000"/>
            </a:solidFill>
            <a:ln>
              <a:noFill/>
            </a:ln>
            <a:effectLst/>
          </c:spPr>
          <c:invertIfNegative val="0"/>
          <c:cat>
            <c:numRef>
              <c:f>Areas_Ardidas!$G$2:$G$5</c:f>
              <c:numCache>
                <c:formatCode>General</c:formatCode>
                <c:ptCount val="4"/>
                <c:pt idx="0">
                  <c:v>2014</c:v>
                </c:pt>
                <c:pt idx="1">
                  <c:v>2015</c:v>
                </c:pt>
                <c:pt idx="2">
                  <c:v>2016</c:v>
                </c:pt>
                <c:pt idx="3">
                  <c:v>2017</c:v>
                </c:pt>
              </c:numCache>
            </c:numRef>
          </c:cat>
          <c:val>
            <c:numRef>
              <c:f>Areas_Ardidas!$H$2:$H$5</c:f>
              <c:numCache>
                <c:formatCode>General</c:formatCode>
                <c:ptCount val="4"/>
                <c:pt idx="0">
                  <c:v>2</c:v>
                </c:pt>
                <c:pt idx="1">
                  <c:v>12</c:v>
                </c:pt>
                <c:pt idx="2">
                  <c:v>39</c:v>
                </c:pt>
                <c:pt idx="3">
                  <c:v>19</c:v>
                </c:pt>
              </c:numCache>
            </c:numRef>
          </c:val>
          <c:extLst>
            <c:ext xmlns:c16="http://schemas.microsoft.com/office/drawing/2014/chart" uri="{C3380CC4-5D6E-409C-BE32-E72D297353CC}">
              <c16:uniqueId val="{00000000-AFD6-4DCB-899F-D9EA4476BC2F}"/>
            </c:ext>
          </c:extLst>
        </c:ser>
        <c:dLbls>
          <c:showLegendKey val="0"/>
          <c:showVal val="0"/>
          <c:showCatName val="0"/>
          <c:showSerName val="0"/>
          <c:showPercent val="0"/>
          <c:showBubbleSize val="0"/>
        </c:dLbls>
        <c:gapWidth val="150"/>
        <c:axId val="125964672"/>
        <c:axId val="125937920"/>
      </c:barChart>
      <c:lineChart>
        <c:grouping val="standard"/>
        <c:varyColors val="0"/>
        <c:ser>
          <c:idx val="1"/>
          <c:order val="1"/>
          <c:tx>
            <c:strRef>
              <c:f>Areas_Ardidas!$I$1</c:f>
              <c:strCache>
                <c:ptCount val="1"/>
                <c:pt idx="0">
                  <c:v>Área total (ha)</c:v>
                </c:pt>
              </c:strCache>
            </c:strRef>
          </c:tx>
          <c:spPr>
            <a:ln w="28575" cap="rnd">
              <a:solidFill>
                <a:schemeClr val="accent2"/>
              </a:solidFill>
              <a:round/>
            </a:ln>
            <a:effectLst/>
          </c:spPr>
          <c:marker>
            <c:symbol val="none"/>
          </c:marker>
          <c:val>
            <c:numRef>
              <c:f>Areas_Ardidas!$I$2:$I$5</c:f>
              <c:numCache>
                <c:formatCode>0.0</c:formatCode>
                <c:ptCount val="4"/>
                <c:pt idx="0">
                  <c:v>3.3069999999999999</c:v>
                </c:pt>
                <c:pt idx="1">
                  <c:v>35.224526690000005</c:v>
                </c:pt>
                <c:pt idx="2">
                  <c:v>391.02390000000003</c:v>
                </c:pt>
                <c:pt idx="3">
                  <c:v>127.31060000000002</c:v>
                </c:pt>
              </c:numCache>
            </c:numRef>
          </c:val>
          <c:smooth val="0"/>
          <c:extLst>
            <c:ext xmlns:c16="http://schemas.microsoft.com/office/drawing/2014/chart" uri="{C3380CC4-5D6E-409C-BE32-E72D297353CC}">
              <c16:uniqueId val="{00000001-AFD6-4DCB-899F-D9EA4476BC2F}"/>
            </c:ext>
          </c:extLst>
        </c:ser>
        <c:dLbls>
          <c:showLegendKey val="0"/>
          <c:showVal val="0"/>
          <c:showCatName val="0"/>
          <c:showSerName val="0"/>
          <c:showPercent val="0"/>
          <c:showBubbleSize val="0"/>
        </c:dLbls>
        <c:marker val="1"/>
        <c:smooth val="0"/>
        <c:axId val="125968384"/>
        <c:axId val="125966208"/>
      </c:lineChart>
      <c:valAx>
        <c:axId val="125937920"/>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pt-PT" sz="1200"/>
                  <a:t>N.º de ocorrências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PT"/>
          </a:p>
        </c:txPr>
        <c:crossAx val="125964672"/>
        <c:crosses val="max"/>
        <c:crossBetween val="between"/>
      </c:valAx>
      <c:catAx>
        <c:axId val="125964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pt-PT"/>
          </a:p>
        </c:txPr>
        <c:crossAx val="125937920"/>
        <c:crosses val="autoZero"/>
        <c:auto val="1"/>
        <c:lblAlgn val="ctr"/>
        <c:lblOffset val="100"/>
        <c:noMultiLvlLbl val="0"/>
      </c:catAx>
      <c:valAx>
        <c:axId val="125966208"/>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pt-PT" sz="1200"/>
                  <a:t>Área total (ha)</a:t>
                </a:r>
              </a:p>
            </c:rich>
          </c:tx>
          <c:layout>
            <c:manualLayout>
              <c:xMode val="edge"/>
              <c:yMode val="edge"/>
              <c:x val="0.11043574291950364"/>
              <c:y val="0.29194001723371016"/>
            </c:manualLayout>
          </c:layout>
          <c:overlay val="0"/>
          <c:spPr>
            <a:noFill/>
            <a:ln>
              <a:noFill/>
            </a:ln>
            <a:effectLst/>
          </c:sp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PT"/>
          </a:p>
        </c:txPr>
        <c:crossAx val="125968384"/>
        <c:crosses val="autoZero"/>
        <c:crossBetween val="between"/>
      </c:valAx>
      <c:catAx>
        <c:axId val="125968384"/>
        <c:scaling>
          <c:orientation val="minMax"/>
        </c:scaling>
        <c:delete val="1"/>
        <c:axPos val="b"/>
        <c:majorTickMark val="out"/>
        <c:minorTickMark val="none"/>
        <c:tickLblPos val="nextTo"/>
        <c:crossAx val="125966208"/>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pt-PT"/>
          </a:p>
        </c:txPr>
      </c:dTable>
      <c:spPr>
        <a:noFill/>
        <a:ln>
          <a:solidFill>
            <a:schemeClr val="bg1">
              <a:lumMod val="85000"/>
            </a:schemeClr>
          </a:solidFill>
        </a:ln>
        <a:effectLst/>
      </c:spPr>
    </c:plotArea>
    <c:plotVisOnly val="1"/>
    <c:dispBlanksAs val="gap"/>
    <c:showDLblsOverMax val="0"/>
  </c:chart>
  <c:spPr>
    <a:solidFill>
      <a:schemeClr val="bg1"/>
    </a:solidFill>
    <a:ln w="9525" cap="flat" cmpd="sng" algn="ctr">
      <a:noFill/>
      <a:round/>
    </a:ln>
    <a:effectLst/>
  </c:spPr>
  <c:txPr>
    <a:bodyPr/>
    <a:lstStyle/>
    <a:p>
      <a:pPr>
        <a:defRPr sz="800"/>
      </a:pPr>
      <a:endParaRPr lang="pt-P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4B0B7-5A79-4223-BA20-EFEEC6FA5F2E}" type="datetimeFigureOut">
              <a:rPr lang="pt-PT" smtClean="0"/>
              <a:t>07/06/2020</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160D73-166E-4224-A943-E31F9FC28859}" type="slidenum">
              <a:rPr lang="pt-PT" smtClean="0"/>
              <a:t>‹nº›</a:t>
            </a:fld>
            <a:endParaRPr lang="pt-PT"/>
          </a:p>
        </p:txBody>
      </p:sp>
    </p:spTree>
    <p:extLst>
      <p:ext uri="{BB962C8B-B14F-4D97-AF65-F5344CB8AC3E}">
        <p14:creationId xmlns:p14="http://schemas.microsoft.com/office/powerpoint/2010/main" val="3968080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a:t>Clique para editar o estilo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do subtítulo do Modelo Global</a:t>
            </a:r>
          </a:p>
        </p:txBody>
      </p:sp>
      <p:sp>
        <p:nvSpPr>
          <p:cNvPr id="4" name="Marcador de Posição da Data 3"/>
          <p:cNvSpPr>
            <a:spLocks noGrp="1"/>
          </p:cNvSpPr>
          <p:nvPr>
            <p:ph type="dt" sz="half" idx="10"/>
          </p:nvPr>
        </p:nvSpPr>
        <p:spPr/>
        <p:txBody>
          <a:bodyPr/>
          <a:lstStyle/>
          <a:p>
            <a:fld id="{FE856D6D-74E3-4159-8BBA-EFB4C34D4FF9}"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3914233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FE856D6D-74E3-4159-8BBA-EFB4C34D4FF9}"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2742898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FE856D6D-74E3-4159-8BBA-EFB4C34D4FF9}"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1652907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FE856D6D-74E3-4159-8BBA-EFB4C34D4FF9}"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869776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a:t>Clique para editar o estilo</a:t>
            </a:r>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Editar os estilos de texto do Modelo Global</a:t>
            </a:r>
          </a:p>
        </p:txBody>
      </p:sp>
      <p:sp>
        <p:nvSpPr>
          <p:cNvPr id="4" name="Marcador de Posição da Data 3"/>
          <p:cNvSpPr>
            <a:spLocks noGrp="1"/>
          </p:cNvSpPr>
          <p:nvPr>
            <p:ph type="dt" sz="half" idx="10"/>
          </p:nvPr>
        </p:nvSpPr>
        <p:spPr/>
        <p:txBody>
          <a:bodyPr/>
          <a:lstStyle/>
          <a:p>
            <a:fld id="{FE856D6D-74E3-4159-8BBA-EFB4C34D4FF9}" type="datetimeFigureOut">
              <a:rPr lang="pt-PT" smtClean="0"/>
              <a:t>07/06/2020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255124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838200" y="1825625"/>
            <a:ext cx="51816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6172200" y="1825625"/>
            <a:ext cx="5181600" cy="435133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FE856D6D-74E3-4159-8BBA-EFB4C34D4FF9}" type="datetimeFigureOut">
              <a:rPr lang="pt-PT" smtClean="0"/>
              <a:t>07/06/2020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31232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a:t>Clique para editar o estilo</a:t>
            </a:r>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FE856D6D-74E3-4159-8BBA-EFB4C34D4FF9}" type="datetimeFigureOut">
              <a:rPr lang="pt-PT" smtClean="0"/>
              <a:t>07/06/2020</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1176452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FE856D6D-74E3-4159-8BBA-EFB4C34D4FF9}" type="datetimeFigureOut">
              <a:rPr lang="pt-PT" smtClean="0"/>
              <a:t>07/06/2020</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3404523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FE856D6D-74E3-4159-8BBA-EFB4C34D4FF9}" type="datetimeFigureOut">
              <a:rPr lang="pt-PT" smtClean="0"/>
              <a:t>07/06/2020</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122302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sp>
        <p:nvSpPr>
          <p:cNvPr id="5" name="Marcador de Posição da Data 4"/>
          <p:cNvSpPr>
            <a:spLocks noGrp="1"/>
          </p:cNvSpPr>
          <p:nvPr>
            <p:ph type="dt" sz="half" idx="10"/>
          </p:nvPr>
        </p:nvSpPr>
        <p:spPr/>
        <p:txBody>
          <a:bodyPr/>
          <a:lstStyle/>
          <a:p>
            <a:fld id="{FE856D6D-74E3-4159-8BBA-EFB4C34D4FF9}" type="datetimeFigureOut">
              <a:rPr lang="pt-PT" smtClean="0"/>
              <a:t>07/06/2020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2884523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a:t>Clique para editar o estilo</a:t>
            </a:r>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sp>
        <p:nvSpPr>
          <p:cNvPr id="5" name="Marcador de Posição da Data 4"/>
          <p:cNvSpPr>
            <a:spLocks noGrp="1"/>
          </p:cNvSpPr>
          <p:nvPr>
            <p:ph type="dt" sz="half" idx="10"/>
          </p:nvPr>
        </p:nvSpPr>
        <p:spPr/>
        <p:txBody>
          <a:bodyPr/>
          <a:lstStyle/>
          <a:p>
            <a:fld id="{FE856D6D-74E3-4159-8BBA-EFB4C34D4FF9}" type="datetimeFigureOut">
              <a:rPr lang="pt-PT" smtClean="0"/>
              <a:t>07/06/2020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DB0A53A0-004C-4492-B250-BD565164A705}" type="slidenum">
              <a:rPr lang="pt-PT" smtClean="0"/>
              <a:t>‹nº›</a:t>
            </a:fld>
            <a:endParaRPr lang="pt-PT"/>
          </a:p>
        </p:txBody>
      </p:sp>
    </p:spTree>
    <p:extLst>
      <p:ext uri="{BB962C8B-B14F-4D97-AF65-F5344CB8AC3E}">
        <p14:creationId xmlns:p14="http://schemas.microsoft.com/office/powerpoint/2010/main" val="3447054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856D6D-74E3-4159-8BBA-EFB4C34D4FF9}" type="datetimeFigureOut">
              <a:rPr lang="pt-PT" smtClean="0"/>
              <a:t>07/06/2020</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0A53A0-004C-4492-B250-BD565164A705}" type="slidenum">
              <a:rPr lang="pt-PT" smtClean="0"/>
              <a:t>‹nº›</a:t>
            </a:fld>
            <a:endParaRPr lang="pt-PT"/>
          </a:p>
        </p:txBody>
      </p:sp>
    </p:spTree>
    <p:extLst>
      <p:ext uri="{BB962C8B-B14F-4D97-AF65-F5344CB8AC3E}">
        <p14:creationId xmlns:p14="http://schemas.microsoft.com/office/powerpoint/2010/main" val="1735055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5.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9.png"/><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67231" y="5059246"/>
            <a:ext cx="5470513" cy="892552"/>
          </a:xfrm>
          <a:prstGeom prst="rect">
            <a:avLst/>
          </a:prstGeom>
          <a:noFill/>
        </p:spPr>
        <p:txBody>
          <a:bodyPr wrap="square" rtlCol="0">
            <a:spAutoFit/>
          </a:bodyPr>
          <a:lstStyle/>
          <a:p>
            <a:pPr algn="ctr"/>
            <a:r>
              <a:rPr lang="pt-PT" sz="2400" dirty="0"/>
              <a:t>“</a:t>
            </a:r>
            <a:r>
              <a:rPr lang="pt-PT" sz="2400" b="1" dirty="0"/>
              <a:t>De</a:t>
            </a:r>
            <a:r>
              <a:rPr lang="pt-PT" sz="2800" b="1" dirty="0">
                <a:solidFill>
                  <a:schemeClr val="accent5">
                    <a:lumMod val="75000"/>
                  </a:schemeClr>
                </a:solidFill>
              </a:rPr>
              <a:t> </a:t>
            </a:r>
            <a:r>
              <a:rPr lang="pt-PT" sz="2800" b="1" dirty="0">
                <a:solidFill>
                  <a:schemeClr val="accent5">
                    <a:lumMod val="50000"/>
                  </a:schemeClr>
                </a:solidFill>
              </a:rPr>
              <a:t>FAMALICÃO</a:t>
            </a:r>
            <a:r>
              <a:rPr lang="pt-PT" sz="2800" b="1" dirty="0">
                <a:solidFill>
                  <a:schemeClr val="accent5">
                    <a:lumMod val="75000"/>
                  </a:schemeClr>
                </a:solidFill>
              </a:rPr>
              <a:t> </a:t>
            </a:r>
            <a:r>
              <a:rPr lang="pt-PT" sz="2400" b="1" dirty="0">
                <a:solidFill>
                  <a:schemeClr val="bg1">
                    <a:lumMod val="50000"/>
                  </a:schemeClr>
                </a:solidFill>
              </a:rPr>
              <a:t>para</a:t>
            </a:r>
            <a:r>
              <a:rPr lang="pt-PT" sz="2400" b="1" dirty="0">
                <a:solidFill>
                  <a:srgbClr val="92D050"/>
                </a:solidFill>
              </a:rPr>
              <a:t> </a:t>
            </a:r>
            <a:r>
              <a:rPr lang="pt-PT" sz="2800" b="1" dirty="0">
                <a:solidFill>
                  <a:srgbClr val="92D050"/>
                </a:solidFill>
              </a:rPr>
              <a:t>o Mundo</a:t>
            </a:r>
            <a:r>
              <a:rPr lang="pt-PT" sz="2400" b="1" dirty="0">
                <a:solidFill>
                  <a:srgbClr val="92D050"/>
                </a:solidFill>
              </a:rPr>
              <a:t>”</a:t>
            </a:r>
            <a:endParaRPr lang="pt-PT" sz="2400" dirty="0">
              <a:solidFill>
                <a:srgbClr val="92D050"/>
              </a:solidFill>
            </a:endParaRPr>
          </a:p>
          <a:p>
            <a:pPr algn="ctr"/>
            <a:endParaRPr lang="pt-PT" sz="2400" dirty="0">
              <a:solidFill>
                <a:srgbClr val="92D050"/>
              </a:solidFill>
            </a:endParaRPr>
          </a:p>
        </p:txBody>
      </p:sp>
      <p:pic>
        <p:nvPicPr>
          <p:cNvPr id="6" name="Imagem 5"/>
          <p:cNvPicPr/>
          <p:nvPr/>
        </p:nvPicPr>
        <p:blipFill>
          <a:blip r:embed="rId2">
            <a:extLst>
              <a:ext uri="{28A0092B-C50C-407E-A947-70E740481C1C}">
                <a14:useLocalDpi xmlns:a14="http://schemas.microsoft.com/office/drawing/2010/main" val="0"/>
              </a:ext>
            </a:extLst>
          </a:blip>
          <a:stretch>
            <a:fillRect/>
          </a:stretch>
        </p:blipFill>
        <p:spPr>
          <a:xfrm>
            <a:off x="3474085" y="6362206"/>
            <a:ext cx="5243830" cy="370840"/>
          </a:xfrm>
          <a:prstGeom prst="rect">
            <a:avLst/>
          </a:prstGeom>
        </p:spPr>
      </p:pic>
      <p:pic>
        <p:nvPicPr>
          <p:cNvPr id="7" name="Imagem 6"/>
          <p:cNvPicPr>
            <a:picLocks noChangeAspect="1"/>
          </p:cNvPicPr>
          <p:nvPr/>
        </p:nvPicPr>
        <p:blipFill>
          <a:blip r:embed="rId3">
            <a:duotone>
              <a:schemeClr val="accent1">
                <a:shade val="45000"/>
                <a:satMod val="135000"/>
              </a:schemeClr>
              <a:prstClr val="white"/>
            </a:duotone>
          </a:blip>
          <a:stretch>
            <a:fillRect/>
          </a:stretch>
        </p:blipFill>
        <p:spPr>
          <a:xfrm>
            <a:off x="5323028" y="652565"/>
            <a:ext cx="6318554" cy="5161374"/>
          </a:xfrm>
          <a:prstGeom prst="rect">
            <a:avLst/>
          </a:prstGeom>
        </p:spPr>
      </p:pic>
      <p:sp>
        <p:nvSpPr>
          <p:cNvPr id="3" name="Título 1"/>
          <p:cNvSpPr txBox="1">
            <a:spLocks/>
          </p:cNvSpPr>
          <p:nvPr/>
        </p:nvSpPr>
        <p:spPr>
          <a:xfrm>
            <a:off x="-235974" y="1272642"/>
            <a:ext cx="6474542" cy="2387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PT" sz="2800" b="1" dirty="0">
                <a:effectLst>
                  <a:outerShdw blurRad="38100" dist="38100" dir="2700000" algn="tl">
                    <a:srgbClr val="000000">
                      <a:alpha val="43137"/>
                    </a:srgbClr>
                  </a:outerShdw>
                </a:effectLst>
                <a:latin typeface="HurmeGeometricSans4 Light" panose="020B0400020000000000" pitchFamily="34" charset="0"/>
              </a:rPr>
              <a:t>CARACTERIZAÇÃO </a:t>
            </a:r>
          </a:p>
          <a:p>
            <a:pPr algn="ctr"/>
            <a:r>
              <a:rPr lang="pt-PT" sz="2800" b="1" dirty="0">
                <a:effectLst>
                  <a:outerShdw blurRad="38100" dist="38100" dir="2700000" algn="tl">
                    <a:srgbClr val="000000">
                      <a:alpha val="43137"/>
                    </a:srgbClr>
                  </a:outerShdw>
                </a:effectLst>
                <a:latin typeface="HurmeGeometricSans4 Light" panose="020B0400020000000000" pitchFamily="34" charset="0"/>
              </a:rPr>
              <a:t>BIOFÍSICA DO CONCELHO DE </a:t>
            </a:r>
          </a:p>
          <a:p>
            <a:pPr algn="ctr"/>
            <a:r>
              <a:rPr lang="pt-PT" sz="2800" b="1" dirty="0">
                <a:effectLst>
                  <a:outerShdw blurRad="38100" dist="38100" dir="2700000" algn="tl">
                    <a:srgbClr val="000000">
                      <a:alpha val="43137"/>
                    </a:srgbClr>
                  </a:outerShdw>
                </a:effectLst>
                <a:latin typeface="HurmeGeometricSans4 Light" panose="020B0400020000000000" pitchFamily="34" charset="0"/>
              </a:rPr>
              <a:t>VILA NOVA DE FAMALICÃO</a:t>
            </a:r>
          </a:p>
        </p:txBody>
      </p:sp>
    </p:spTree>
    <p:extLst>
      <p:ext uri="{BB962C8B-B14F-4D97-AF65-F5344CB8AC3E}">
        <p14:creationId xmlns:p14="http://schemas.microsoft.com/office/powerpoint/2010/main" val="228298524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4" name="Gráfico 3"/>
          <p:cNvGraphicFramePr/>
          <p:nvPr>
            <p:extLst/>
          </p:nvPr>
        </p:nvGraphicFramePr>
        <p:xfrm>
          <a:off x="0" y="914622"/>
          <a:ext cx="6096000" cy="34200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730096" y="239788"/>
            <a:ext cx="4276298" cy="646331"/>
          </a:xfrm>
          <a:prstGeom prst="rect">
            <a:avLst/>
          </a:prstGeom>
        </p:spPr>
        <p:txBody>
          <a:bodyPr wrap="square">
            <a:spAutoFit/>
          </a:bodyPr>
          <a:lstStyle/>
          <a:p>
            <a:r>
              <a:rPr lang="pt-PT" b="1" dirty="0">
                <a:latin typeface="HurmeGeometricSans4 Regular" panose="020B0500020000000000" pitchFamily="34" charset="0"/>
                <a:ea typeface="Calibri" panose="020F0502020204030204" pitchFamily="34" charset="0"/>
                <a:cs typeface="Times New Roman" panose="02020603050405020304" pitchFamily="18" charset="0"/>
              </a:rPr>
              <a:t>Ocupação do solo no concelho de Vila Nova de Famalicão, 2015</a:t>
            </a:r>
            <a:endParaRPr lang="pt-PT" dirty="0"/>
          </a:p>
        </p:txBody>
      </p:sp>
      <p:graphicFrame>
        <p:nvGraphicFramePr>
          <p:cNvPr id="6" name="Gráfico 5"/>
          <p:cNvGraphicFramePr/>
          <p:nvPr>
            <p:extLst/>
          </p:nvPr>
        </p:nvGraphicFramePr>
        <p:xfrm>
          <a:off x="6271146" y="914620"/>
          <a:ext cx="5490722" cy="3574620"/>
        </p:xfrm>
        <a:graphic>
          <a:graphicData uri="http://schemas.openxmlformats.org/drawingml/2006/chart">
            <c:chart xmlns:c="http://schemas.openxmlformats.org/drawingml/2006/chart" xmlns:r="http://schemas.openxmlformats.org/officeDocument/2006/relationships" r:id="rId4"/>
          </a:graphicData>
        </a:graphic>
      </p:graphicFrame>
      <p:sp>
        <p:nvSpPr>
          <p:cNvPr id="7" name="Retângulo 6"/>
          <p:cNvSpPr/>
          <p:nvPr/>
        </p:nvSpPr>
        <p:spPr>
          <a:xfrm>
            <a:off x="6889731" y="239787"/>
            <a:ext cx="4253552" cy="646331"/>
          </a:xfrm>
          <a:prstGeom prst="rect">
            <a:avLst/>
          </a:prstGeom>
        </p:spPr>
        <p:txBody>
          <a:bodyPr wrap="square">
            <a:spAutoFit/>
          </a:bodyPr>
          <a:lstStyle/>
          <a:p>
            <a:r>
              <a:rPr lang="pt-PT" b="1" dirty="0">
                <a:latin typeface="HurmeGeometricSans4 Regular" panose="020B0500020000000000" pitchFamily="34" charset="0"/>
                <a:ea typeface="Calibri" panose="020F0502020204030204" pitchFamily="34" charset="0"/>
                <a:cs typeface="Times New Roman" panose="02020603050405020304" pitchFamily="18" charset="0"/>
              </a:rPr>
              <a:t>Ocupação do solo no concelho de Vila Nova de Famalicão, 2018</a:t>
            </a:r>
            <a:endParaRPr lang="pt-PT" dirty="0"/>
          </a:p>
        </p:txBody>
      </p:sp>
      <p:sp>
        <p:nvSpPr>
          <p:cNvPr id="8" name="Retângulo 7"/>
          <p:cNvSpPr/>
          <p:nvPr/>
        </p:nvSpPr>
        <p:spPr>
          <a:xfrm>
            <a:off x="218215" y="4125568"/>
            <a:ext cx="5659570" cy="1077218"/>
          </a:xfrm>
          <a:prstGeom prst="rect">
            <a:avLst/>
          </a:prstGeom>
          <a:solidFill>
            <a:schemeClr val="bg2"/>
          </a:solidFill>
        </p:spPr>
        <p:txBody>
          <a:bodyPr wrap="square">
            <a:spAutoFit/>
          </a:bodyPr>
          <a:lstStyle/>
          <a:p>
            <a:r>
              <a:rPr lang="pt-PT" alt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A </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maioria do solo do concelho encontrava-se ocupado por áreas florestais e agrícolas, representando cerca de 35% cada. Os territórios artificializados ocupavam cerca de 29% </a:t>
            </a:r>
            <a:endParaRPr lang="pt-PT" sz="1600" dirty="0"/>
          </a:p>
        </p:txBody>
      </p:sp>
      <p:sp>
        <p:nvSpPr>
          <p:cNvPr id="9" name="Retângulo 8"/>
          <p:cNvSpPr/>
          <p:nvPr/>
        </p:nvSpPr>
        <p:spPr>
          <a:xfrm>
            <a:off x="6393618" y="4125568"/>
            <a:ext cx="5368250" cy="2308324"/>
          </a:xfrm>
          <a:prstGeom prst="rect">
            <a:avLst/>
          </a:prstGeom>
          <a:solidFill>
            <a:schemeClr val="bg1">
              <a:lumMod val="85000"/>
            </a:schemeClr>
          </a:solidFill>
        </p:spPr>
        <p:txBody>
          <a:bodyPr wrap="square">
            <a:spAutoFit/>
          </a:bodyPr>
          <a:lstStyle/>
          <a:p>
            <a:pPr lvl="0" algn="just" eaLnBrk="0" fontAlgn="base" hangingPunct="0">
              <a:spcBef>
                <a:spcPct val="0"/>
              </a:spcBef>
              <a:spcAft>
                <a:spcPct val="0"/>
              </a:spcAft>
            </a:pP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V</a:t>
            </a:r>
            <a:r>
              <a:rPr lang="pt-PT" alt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erifica-se um </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aumento dos territórios artificializados (+ 4 pontos percentuais), em detrimento das áreas agrícolas e florestais que passaram a representar cerca de 33%, cada, do território </a:t>
            </a:r>
            <a:r>
              <a:rPr lang="pt-PT" alt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concelhio. O </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aumento de território artificializado deve-se sobretudo à recuperação do setor económico e consequentemente do setor da construção civil que permitiu a execução de algumas áreas urbanizadas e </a:t>
            </a:r>
            <a:r>
              <a:rPr lang="pt-PT" alt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urbanizáveis.</a:t>
            </a:r>
            <a:endParaRPr lang="pt-PT" altLang="pt-PT" sz="1600" dirty="0">
              <a:latin typeface="Arial" panose="020B0604020202020204" pitchFamily="34" charset="0"/>
            </a:endParaRPr>
          </a:p>
        </p:txBody>
      </p:sp>
    </p:spTree>
    <p:extLst>
      <p:ext uri="{BB962C8B-B14F-4D97-AF65-F5344CB8AC3E}">
        <p14:creationId xmlns:p14="http://schemas.microsoft.com/office/powerpoint/2010/main" val="365224537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10" name="Retângulo 9"/>
          <p:cNvSpPr/>
          <p:nvPr/>
        </p:nvSpPr>
        <p:spPr>
          <a:xfrm>
            <a:off x="1020678" y="1092347"/>
            <a:ext cx="10150643" cy="507831"/>
          </a:xfrm>
          <a:prstGeom prst="rect">
            <a:avLst/>
          </a:prstGeom>
        </p:spPr>
        <p:txBody>
          <a:bodyPr wrap="square">
            <a:spAutoFit/>
          </a:bodyPr>
          <a:lstStyle/>
          <a:p>
            <a:pPr marL="0" lvl="2" algn="ctr">
              <a:lnSpc>
                <a:spcPct val="150000"/>
              </a:lnSpc>
              <a:spcBef>
                <a:spcPts val="200"/>
              </a:spcBef>
              <a:spcAft>
                <a:spcPts val="800"/>
              </a:spcAft>
              <a:tabLst>
                <a:tab pos="810260" algn="l"/>
              </a:tabLst>
            </a:pPr>
            <a:r>
              <a:rPr lang="pt-PT" b="1" dirty="0">
                <a:solidFill>
                  <a:srgbClr val="045D6D"/>
                </a:solidFill>
                <a:latin typeface="HurmeGeometricSans4 Regular" panose="020B0500020000000000" pitchFamily="34" charset="0"/>
                <a:ea typeface="Times New Roman" panose="02020603050405020304" pitchFamily="18" charset="0"/>
                <a:cs typeface="Times New Roman" panose="02020603050405020304" pitchFamily="18" charset="0"/>
              </a:rPr>
              <a:t>Características da ocupação </a:t>
            </a:r>
            <a:r>
              <a:rPr lang="pt-PT" b="1" dirty="0" smtClean="0">
                <a:solidFill>
                  <a:srgbClr val="045D6D"/>
                </a:solidFill>
                <a:latin typeface="HurmeGeometricSans4 Regular" panose="020B0500020000000000" pitchFamily="34" charset="0"/>
                <a:ea typeface="Times New Roman" panose="02020603050405020304" pitchFamily="18" charset="0"/>
                <a:cs typeface="Times New Roman" panose="02020603050405020304" pitchFamily="18" charset="0"/>
              </a:rPr>
              <a:t>agrícola do concelho de Vila Nova de Famalicão</a:t>
            </a:r>
            <a:endParaRPr lang="pt-PT" b="1" dirty="0">
              <a:solidFill>
                <a:srgbClr val="045D6D"/>
              </a:solidFill>
              <a:effectLst/>
              <a:latin typeface="HurmeGeometricSans4 Regular" panose="020B0500020000000000" pitchFamily="34" charset="0"/>
              <a:ea typeface="Times New Roman" panose="02020603050405020304" pitchFamily="18" charset="0"/>
              <a:cs typeface="Times New Roman" panose="02020603050405020304" pitchFamily="18" charset="0"/>
            </a:endParaRPr>
          </a:p>
        </p:txBody>
      </p:sp>
      <p:sp>
        <p:nvSpPr>
          <p:cNvPr id="11" name="Retângulo 10"/>
          <p:cNvSpPr/>
          <p:nvPr/>
        </p:nvSpPr>
        <p:spPr>
          <a:xfrm>
            <a:off x="1020678" y="1996750"/>
            <a:ext cx="10150643" cy="3416320"/>
          </a:xfrm>
          <a:prstGeom prst="rect">
            <a:avLst/>
          </a:prstGeom>
          <a:ln w="28575">
            <a:solidFill>
              <a:srgbClr val="176675"/>
            </a:solidFill>
          </a:ln>
        </p:spPr>
        <p:txBody>
          <a:bodyPr wrap="square">
            <a:spAutoFit/>
          </a:bodyPr>
          <a:lstStyle/>
          <a:p>
            <a:pPr marL="342900" lvl="0" indent="-342900" algn="just">
              <a:lnSpc>
                <a:spcPct val="150000"/>
              </a:lnSpc>
              <a:spcAft>
                <a:spcPts val="0"/>
              </a:spcAft>
              <a:buClr>
                <a:srgbClr val="1F4E79"/>
              </a:buClr>
              <a:buFont typeface="Wingdings" panose="05000000000000000000" pitchFamily="2" charset="2"/>
              <a:buChar char=""/>
            </a:pPr>
            <a:r>
              <a:rPr lang="pt-PT" dirty="0">
                <a:latin typeface="HurmeGeometricSans4 Regular" panose="020B0500020000000000" pitchFamily="34" charset="0"/>
                <a:ea typeface="Calibri" panose="020F0502020204030204" pitchFamily="34" charset="0"/>
                <a:cs typeface="Times New Roman" panose="02020603050405020304" pitchFamily="18" charset="0"/>
              </a:rPr>
              <a:t>Culturas temporárias – ocupam uma área total de 4 815,52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a:t>
            </a:r>
            <a:r>
              <a:rPr lang="pt-PT" dirty="0">
                <a:latin typeface="HurmeGeometricSans4 Regular" panose="020B0500020000000000" pitchFamily="34" charset="0"/>
                <a:ea typeface="Calibri" panose="020F0502020204030204" pitchFamily="34" charset="0"/>
                <a:cs typeface="Times New Roman" panose="02020603050405020304" pitchFamily="18" charset="0"/>
              </a:rPr>
              <a:t> o que corresponde a cerca de 23,9% da área total do concelho;</a:t>
            </a:r>
          </a:p>
          <a:p>
            <a:pPr marL="342900" lvl="0" indent="-342900" algn="just">
              <a:lnSpc>
                <a:spcPct val="150000"/>
              </a:lnSpc>
              <a:spcAft>
                <a:spcPts val="0"/>
              </a:spcAft>
              <a:buClr>
                <a:srgbClr val="1F4E79"/>
              </a:buClr>
              <a:buFont typeface="Wingdings" panose="05000000000000000000" pitchFamily="2" charset="2"/>
              <a:buChar char=""/>
            </a:pPr>
            <a:r>
              <a:rPr lang="pt-PT" dirty="0">
                <a:latin typeface="HurmeGeometricSans4 Regular" panose="020B0500020000000000" pitchFamily="34" charset="0"/>
                <a:ea typeface="Calibri" panose="020F0502020204030204" pitchFamily="34" charset="0"/>
                <a:cs typeface="Times New Roman" panose="02020603050405020304" pitchFamily="18" charset="0"/>
              </a:rPr>
              <a:t>Culturas Permanentes - ocupam uma área total de 752,76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a:t>
            </a:r>
            <a:r>
              <a:rPr lang="pt-PT" dirty="0">
                <a:latin typeface="HurmeGeometricSans4 Regular" panose="020B0500020000000000" pitchFamily="34" charset="0"/>
                <a:ea typeface="Calibri" panose="020F0502020204030204" pitchFamily="34" charset="0"/>
                <a:cs typeface="Times New Roman" panose="02020603050405020304" pitchFamily="18" charset="0"/>
              </a:rPr>
              <a:t> o que corresponde a cerca de 3,7% da área total do concelho;</a:t>
            </a:r>
          </a:p>
          <a:p>
            <a:pPr marL="342900" lvl="0" indent="-342900" algn="just">
              <a:lnSpc>
                <a:spcPct val="150000"/>
              </a:lnSpc>
              <a:spcAft>
                <a:spcPts val="0"/>
              </a:spcAft>
              <a:buClr>
                <a:srgbClr val="1F4E79"/>
              </a:buClr>
              <a:buFont typeface="Wingdings" panose="05000000000000000000" pitchFamily="2" charset="2"/>
              <a:buChar char=""/>
            </a:pPr>
            <a:r>
              <a:rPr lang="pt-PT" dirty="0">
                <a:latin typeface="HurmeGeometricSans4 Regular" panose="020B0500020000000000" pitchFamily="34" charset="0"/>
                <a:ea typeface="Calibri" panose="020F0502020204030204" pitchFamily="34" charset="0"/>
                <a:cs typeface="Times New Roman" panose="02020603050405020304" pitchFamily="18" charset="0"/>
              </a:rPr>
              <a:t>Pastagens Permanentes - ocupam uma área total de 22,43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a:t>
            </a:r>
            <a:r>
              <a:rPr lang="pt-PT" dirty="0">
                <a:latin typeface="HurmeGeometricSans4 Regular" panose="020B0500020000000000" pitchFamily="34" charset="0"/>
                <a:ea typeface="Calibri" panose="020F0502020204030204" pitchFamily="34" charset="0"/>
                <a:cs typeface="Times New Roman" panose="02020603050405020304" pitchFamily="18" charset="0"/>
              </a:rPr>
              <a:t> o que corresponde a cerca de 0,1% da área total do concelho;</a:t>
            </a:r>
          </a:p>
          <a:p>
            <a:pPr marL="342900" lvl="0" indent="-342900" algn="just">
              <a:lnSpc>
                <a:spcPct val="150000"/>
              </a:lnSpc>
              <a:spcAft>
                <a:spcPts val="800"/>
              </a:spcAft>
              <a:buClr>
                <a:srgbClr val="1F4E79"/>
              </a:buClr>
              <a:buFont typeface="Wingdings" panose="05000000000000000000" pitchFamily="2" charset="2"/>
              <a:buChar char=""/>
            </a:pPr>
            <a:r>
              <a:rPr lang="pt-PT" dirty="0">
                <a:latin typeface="HurmeGeometricSans4 Regular" panose="020B0500020000000000" pitchFamily="34" charset="0"/>
                <a:ea typeface="Calibri" panose="020F0502020204030204" pitchFamily="34" charset="0"/>
                <a:cs typeface="Times New Roman" panose="02020603050405020304" pitchFamily="18" charset="0"/>
              </a:rPr>
              <a:t>Áreas agrícolas heterogéneas - ocupam uma área total de 1 144,40 </a:t>
            </a:r>
            <a:r>
              <a:rPr lang="pt-PT" dirty="0" err="1">
                <a:latin typeface="HurmeGeometricSans4 Regular" panose="020B0500020000000000" pitchFamily="34" charset="0"/>
                <a:ea typeface="Calibri" panose="020F0502020204030204" pitchFamily="34" charset="0"/>
                <a:cs typeface="Times New Roman" panose="02020603050405020304" pitchFamily="18" charset="0"/>
              </a:rPr>
              <a:t>ha</a:t>
            </a:r>
            <a:r>
              <a:rPr lang="pt-PT" dirty="0">
                <a:latin typeface="HurmeGeometricSans4 Regular" panose="020B0500020000000000" pitchFamily="34" charset="0"/>
                <a:ea typeface="Calibri" panose="020F0502020204030204" pitchFamily="34" charset="0"/>
                <a:cs typeface="Times New Roman" panose="02020603050405020304" pitchFamily="18" charset="0"/>
              </a:rPr>
              <a:t> o que corresponde a cerca de 5,7% da área total do concelho.</a:t>
            </a:r>
          </a:p>
        </p:txBody>
      </p:sp>
    </p:spTree>
    <p:extLst>
      <p:ext uri="{BB962C8B-B14F-4D97-AF65-F5344CB8AC3E}">
        <p14:creationId xmlns:p14="http://schemas.microsoft.com/office/powerpoint/2010/main" val="170631930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3" cstate="print">
            <a:extLst>
              <a:ext uri="{28A0092B-C50C-407E-A947-70E740481C1C}">
                <a14:useLocalDpi xmlns:a14="http://schemas.microsoft.com/office/drawing/2010/main" val="0"/>
              </a:ext>
            </a:extLst>
          </a:blip>
          <a:srcRect l="754" t="1332" r="20056" b="1866"/>
          <a:stretch/>
        </p:blipFill>
        <p:spPr>
          <a:xfrm>
            <a:off x="0" y="0"/>
            <a:ext cx="7934876" cy="6858000"/>
          </a:xfrm>
          <a:prstGeom prst="rect">
            <a:avLst/>
          </a:prstGeom>
        </p:spPr>
      </p:pic>
      <p:pic>
        <p:nvPicPr>
          <p:cNvPr id="3" name="Imagem 2"/>
          <p:cNvPicPr>
            <a:picLocks noChangeAspect="1"/>
          </p:cNvPicPr>
          <p:nvPr/>
        </p:nvPicPr>
        <p:blipFill rotWithShape="1">
          <a:blip r:embed="rId3" cstate="print">
            <a:extLst>
              <a:ext uri="{28A0092B-C50C-407E-A947-70E740481C1C}">
                <a14:useLocalDpi xmlns:a14="http://schemas.microsoft.com/office/drawing/2010/main" val="0"/>
              </a:ext>
            </a:extLst>
          </a:blip>
          <a:srcRect l="80894" t="13550" r="2773" b="61156"/>
          <a:stretch/>
        </p:blipFill>
        <p:spPr>
          <a:xfrm>
            <a:off x="8687276" y="2322286"/>
            <a:ext cx="2205115" cy="2414596"/>
          </a:xfrm>
          <a:prstGeom prst="rect">
            <a:avLst/>
          </a:prstGeom>
        </p:spPr>
      </p:pic>
      <p:pic>
        <p:nvPicPr>
          <p:cNvPr id="5" name="Imagem 4"/>
          <p:cNvPicPr>
            <a:picLocks noChangeAspect="1"/>
          </p:cNvPicPr>
          <p:nvPr/>
        </p:nvPicPr>
        <p:blipFill rotWithShape="1">
          <a:blip r:embed="rId3" cstate="print">
            <a:extLst>
              <a:ext uri="{28A0092B-C50C-407E-A947-70E740481C1C}">
                <a14:useLocalDpi xmlns:a14="http://schemas.microsoft.com/office/drawing/2010/main" val="0"/>
              </a:ext>
            </a:extLst>
          </a:blip>
          <a:srcRect l="80950" t="63733" r="2773" b="20800"/>
          <a:stretch/>
        </p:blipFill>
        <p:spPr>
          <a:xfrm>
            <a:off x="8687276" y="5109607"/>
            <a:ext cx="2205115" cy="1481429"/>
          </a:xfrm>
          <a:prstGeom prst="rect">
            <a:avLst/>
          </a:prstGeom>
        </p:spPr>
      </p:pic>
      <p:sp>
        <p:nvSpPr>
          <p:cNvPr id="2" name="CaixaDeTexto 1"/>
          <p:cNvSpPr txBox="1"/>
          <p:nvPr/>
        </p:nvSpPr>
        <p:spPr>
          <a:xfrm>
            <a:off x="8096250" y="164592"/>
            <a:ext cx="4029075" cy="646331"/>
          </a:xfrm>
          <a:prstGeom prst="rect">
            <a:avLst/>
          </a:prstGeom>
          <a:noFill/>
        </p:spPr>
        <p:txBody>
          <a:bodyPr wrap="square" rtlCol="0">
            <a:spAutoFit/>
          </a:bodyPr>
          <a:lstStyle/>
          <a:p>
            <a:r>
              <a:rPr lang="pt-PT" b="1" dirty="0" smtClean="0">
                <a:solidFill>
                  <a:srgbClr val="176675"/>
                </a:solidFill>
                <a:latin typeface="HurmeGeometricSans4 Regular" panose="020B0500020000000000" pitchFamily="34" charset="0"/>
              </a:rPr>
              <a:t>Áreas agrícolas e </a:t>
            </a:r>
            <a:r>
              <a:rPr lang="pt-PT" b="1" dirty="0" err="1" smtClean="0">
                <a:solidFill>
                  <a:srgbClr val="176675"/>
                </a:solidFill>
                <a:latin typeface="HurmeGeometricSans4 Regular" panose="020B0500020000000000" pitchFamily="34" charset="0"/>
              </a:rPr>
              <a:t>agro-florestais</a:t>
            </a:r>
            <a:r>
              <a:rPr lang="pt-PT" b="1" dirty="0" smtClean="0">
                <a:solidFill>
                  <a:srgbClr val="176675"/>
                </a:solidFill>
                <a:latin typeface="HurmeGeometricSans4 Regular" panose="020B0500020000000000" pitchFamily="34" charset="0"/>
              </a:rPr>
              <a:t> (2018)</a:t>
            </a:r>
            <a:endParaRPr lang="pt-PT" b="1" dirty="0">
              <a:solidFill>
                <a:srgbClr val="176675"/>
              </a:solidFill>
              <a:latin typeface="HurmeGeometricSans4 Regular" panose="020B0500020000000000" pitchFamily="34" charset="0"/>
            </a:endParaRPr>
          </a:p>
        </p:txBody>
      </p:sp>
    </p:spTree>
    <p:extLst>
      <p:ext uri="{BB962C8B-B14F-4D97-AF65-F5344CB8AC3E}">
        <p14:creationId xmlns:p14="http://schemas.microsoft.com/office/powerpoint/2010/main" val="12792649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3" name="Gráfico 2"/>
          <p:cNvGraphicFramePr/>
          <p:nvPr>
            <p:extLst>
              <p:ext uri="{D42A27DB-BD31-4B8C-83A1-F6EECF244321}">
                <p14:modId xmlns:p14="http://schemas.microsoft.com/office/powerpoint/2010/main" val="969228382"/>
              </p:ext>
            </p:extLst>
          </p:nvPr>
        </p:nvGraphicFramePr>
        <p:xfrm>
          <a:off x="236319" y="1800747"/>
          <a:ext cx="5547815" cy="3574914"/>
        </p:xfrm>
        <a:graphic>
          <a:graphicData uri="http://schemas.openxmlformats.org/drawingml/2006/chart">
            <c:chart xmlns:c="http://schemas.openxmlformats.org/drawingml/2006/chart" xmlns:r="http://schemas.openxmlformats.org/officeDocument/2006/relationships" r:id="rId3"/>
          </a:graphicData>
        </a:graphic>
      </p:graphicFrame>
      <p:sp>
        <p:nvSpPr>
          <p:cNvPr id="5" name="Retângulo 4"/>
          <p:cNvSpPr/>
          <p:nvPr/>
        </p:nvSpPr>
        <p:spPr>
          <a:xfrm>
            <a:off x="318448" y="224134"/>
            <a:ext cx="5345373" cy="1200329"/>
          </a:xfrm>
          <a:prstGeom prst="rect">
            <a:avLst/>
          </a:prstGeom>
        </p:spPr>
        <p:txBody>
          <a:bodyPr wrap="square">
            <a:spAutoFit/>
          </a:bodyPr>
          <a:lstStyle/>
          <a:p>
            <a:pPr algn="just">
              <a:spcBef>
                <a:spcPts val="600"/>
              </a:spcBef>
              <a:spcAft>
                <a:spcPts val="800"/>
              </a:spcAft>
            </a:pPr>
            <a:r>
              <a:rPr lang="pt-PT" b="1" dirty="0">
                <a:latin typeface="HurmeGeometricSans4 Regular" panose="020B0500020000000000" pitchFamily="34" charset="0"/>
                <a:ea typeface="Calibri" panose="020F0502020204030204" pitchFamily="34" charset="0"/>
                <a:cs typeface="Times New Roman" panose="02020603050405020304" pitchFamily="18" charset="0"/>
              </a:rPr>
              <a:t>Percentagem (%) de uso do solo tendo em conta a área total agrícola e agroflorestal do concelho de Vila Nova de Famalicão, 2018</a:t>
            </a:r>
          </a:p>
        </p:txBody>
      </p:sp>
      <p:sp>
        <p:nvSpPr>
          <p:cNvPr id="6" name="Retângulo 5"/>
          <p:cNvSpPr/>
          <p:nvPr/>
        </p:nvSpPr>
        <p:spPr>
          <a:xfrm>
            <a:off x="66859" y="5831223"/>
            <a:ext cx="5886734" cy="276999"/>
          </a:xfrm>
          <a:prstGeom prst="rect">
            <a:avLst/>
          </a:prstGeom>
        </p:spPr>
        <p:txBody>
          <a:bodyPr wrap="square">
            <a:spAutoFit/>
          </a:bodyPr>
          <a:lstStyle/>
          <a:p>
            <a:pPr algn="ctr">
              <a:spcBef>
                <a:spcPts val="600"/>
              </a:spcBef>
              <a:spcAft>
                <a:spcPts val="1200"/>
              </a:spcAft>
            </a:pPr>
            <a:r>
              <a:rPr lang="pt-PT" sz="12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200" dirty="0">
                <a:latin typeface="HurmeGeometricSans4 Regular" panose="020B0500020000000000" pitchFamily="34" charset="0"/>
                <a:ea typeface="Calibri" panose="020F0502020204030204" pitchFamily="34" charset="0"/>
                <a:cs typeface="Times New Roman" panose="02020603050405020304" pitchFamily="18" charset="0"/>
              </a:rPr>
              <a:t>Adaptação da Carta de Ocupação do Solo de 2015 (DGT, 2018).</a:t>
            </a:r>
            <a:endParaRPr lang="pt-PT" sz="12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pic>
        <p:nvPicPr>
          <p:cNvPr id="7" name="Imagem 6"/>
          <p:cNvPicPr/>
          <p:nvPr/>
        </p:nvPicPr>
        <p:blipFill>
          <a:blip r:embed="rId4" cstate="print">
            <a:extLst>
              <a:ext uri="{28A0092B-C50C-407E-A947-70E740481C1C}">
                <a14:useLocalDpi xmlns:a14="http://schemas.microsoft.com/office/drawing/2010/main" val="0"/>
              </a:ext>
            </a:extLst>
          </a:blip>
          <a:stretch>
            <a:fillRect/>
          </a:stretch>
        </p:blipFill>
        <p:spPr>
          <a:xfrm>
            <a:off x="5932227" y="1800747"/>
            <a:ext cx="5982269" cy="4459407"/>
          </a:xfrm>
          <a:prstGeom prst="rect">
            <a:avLst/>
          </a:prstGeom>
        </p:spPr>
      </p:pic>
      <p:sp>
        <p:nvSpPr>
          <p:cNvPr id="8" name="Retângulo 7"/>
          <p:cNvSpPr/>
          <p:nvPr/>
        </p:nvSpPr>
        <p:spPr>
          <a:xfrm>
            <a:off x="6282519" y="224134"/>
            <a:ext cx="5631977" cy="646331"/>
          </a:xfrm>
          <a:prstGeom prst="rect">
            <a:avLst/>
          </a:prstGeom>
        </p:spPr>
        <p:txBody>
          <a:bodyPr wrap="square">
            <a:spAutoFit/>
          </a:bodyPr>
          <a:lstStyle/>
          <a:p>
            <a:r>
              <a:rPr lang="pt-PT" b="1" dirty="0">
                <a:latin typeface="HurmeGeometricSans4 Regular" panose="020B0500020000000000" pitchFamily="34" charset="0"/>
                <a:ea typeface="Calibri" panose="020F0502020204030204" pitchFamily="34" charset="0"/>
                <a:cs typeface="Times New Roman" panose="02020603050405020304" pitchFamily="18" charset="0"/>
              </a:rPr>
              <a:t>Áreas agrícolas e agroflorestais do concelho de Vila Nova de Famalicão, 2018</a:t>
            </a:r>
            <a:endParaRPr lang="pt-PT" b="1" dirty="0"/>
          </a:p>
        </p:txBody>
      </p:sp>
    </p:spTree>
    <p:extLst>
      <p:ext uri="{BB962C8B-B14F-4D97-AF65-F5344CB8AC3E}">
        <p14:creationId xmlns:p14="http://schemas.microsoft.com/office/powerpoint/2010/main" val="7254294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9" name="Rectangle 1"/>
          <p:cNvSpPr>
            <a:spLocks noChangeArrowheads="1"/>
          </p:cNvSpPr>
          <p:nvPr/>
        </p:nvSpPr>
        <p:spPr bwMode="auto">
          <a:xfrm>
            <a:off x="874294" y="1463878"/>
            <a:ext cx="10443411" cy="2974212"/>
          </a:xfrm>
          <a:prstGeom prst="rect">
            <a:avLst/>
          </a:prstGeom>
          <a:solidFill>
            <a:schemeClr val="accent3">
              <a:lumMod val="20000"/>
              <a:lumOff val="80000"/>
            </a:schemeClr>
          </a:solidFill>
          <a:ln w="38100">
            <a:solidFill>
              <a:srgbClr val="176675"/>
            </a:solidFill>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200000"/>
              </a:lnSpc>
              <a:spcBef>
                <a:spcPct val="0"/>
              </a:spcBef>
              <a:spcAft>
                <a:spcPct val="0"/>
              </a:spcAft>
              <a:buClrTx/>
              <a:buSzTx/>
              <a:buFontTx/>
              <a:buNone/>
              <a:tabLst/>
            </a:pPr>
            <a:r>
              <a:rPr kumimoji="0" lang="pt-PT" altLang="pt-PT" sz="1600" b="0" i="0" u="none" strike="noStrike" cap="none" normalizeH="0" baseline="0" dirty="0" smtClean="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No gráfico é possível verificar a distribuição dos diferentes usos de áreas agrícolas e agroflorestais do concelho de Vila Nova de Famalicão, em 2018, desagregado até ao nível 2 da COS 2015. Verifica-se assim o predomínio das culturas temporárias que representam cerca de 71,5% da área agrícola total, seguindo-se as áreas agrícolas heterogéneas que representam cerca de 17,0% e as culturas temporárias que representam cerca de 11,2% da área agrícola total. As pastagens permanentes são o uso com menor relevância, representando apenas 0,3% da área agrícola total.</a:t>
            </a:r>
            <a:endParaRPr kumimoji="0" lang="pt-PT" altLang="pt-PT" sz="1600" b="0" i="0" u="none" strike="noStrike" cap="none" normalizeH="0" baseline="0" dirty="0" smtClean="0">
              <a:ln>
                <a:noFill/>
              </a:ln>
              <a:solidFill>
                <a:schemeClr val="tx1"/>
              </a:solidFill>
              <a:effectLst/>
              <a:latin typeface="Arial" panose="020B0604020202020204" pitchFamily="34" charset="0"/>
            </a:endParaRPr>
          </a:p>
        </p:txBody>
      </p:sp>
      <p:sp>
        <p:nvSpPr>
          <p:cNvPr id="2" name="CaixaDeTexto 1"/>
          <p:cNvSpPr txBox="1"/>
          <p:nvPr/>
        </p:nvSpPr>
        <p:spPr>
          <a:xfrm>
            <a:off x="874294" y="1074821"/>
            <a:ext cx="2815390" cy="369332"/>
          </a:xfrm>
          <a:prstGeom prst="rect">
            <a:avLst/>
          </a:prstGeom>
          <a:noFill/>
        </p:spPr>
        <p:txBody>
          <a:bodyPr wrap="square" rtlCol="0">
            <a:spAutoFit/>
          </a:bodyPr>
          <a:lstStyle/>
          <a:p>
            <a:r>
              <a:rPr lang="pt-PT" b="1" dirty="0" smtClean="0">
                <a:solidFill>
                  <a:srgbClr val="176675"/>
                </a:solidFill>
                <a:latin typeface="HurmeGeometricSans4 Regular" panose="020B0500020000000000" pitchFamily="34" charset="0"/>
              </a:rPr>
              <a:t>Conclusão</a:t>
            </a:r>
            <a:endParaRPr lang="pt-PT" b="1" dirty="0">
              <a:solidFill>
                <a:srgbClr val="176675"/>
              </a:solidFill>
              <a:latin typeface="HurmeGeometricSans4 Regular" panose="020B0500020000000000" pitchFamily="34" charset="0"/>
            </a:endParaRPr>
          </a:p>
        </p:txBody>
      </p:sp>
    </p:spTree>
    <p:extLst>
      <p:ext uri="{BB962C8B-B14F-4D97-AF65-F5344CB8AC3E}">
        <p14:creationId xmlns:p14="http://schemas.microsoft.com/office/powerpoint/2010/main" val="23922064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3" name="Retângulo 2"/>
          <p:cNvSpPr/>
          <p:nvPr/>
        </p:nvSpPr>
        <p:spPr>
          <a:xfrm>
            <a:off x="416797" y="1026982"/>
            <a:ext cx="3969356" cy="369332"/>
          </a:xfrm>
          <a:prstGeom prst="rect">
            <a:avLst/>
          </a:prstGeom>
        </p:spPr>
        <p:txBody>
          <a:bodyPr wrap="none">
            <a:spAutoFit/>
          </a:bodyPr>
          <a:lstStyle/>
          <a:p>
            <a:pPr marL="0" lvl="2"/>
            <a:r>
              <a:rPr lang="pt-PT" b="1" dirty="0">
                <a:solidFill>
                  <a:srgbClr val="176675"/>
                </a:solidFill>
                <a:latin typeface="HurmeGeometricSans4 Regular" panose="020B0500020000000000" pitchFamily="34" charset="0"/>
              </a:rPr>
              <a:t>Reserva Agrícola Nacional (RAN)</a:t>
            </a:r>
          </a:p>
        </p:txBody>
      </p:sp>
      <p:sp>
        <p:nvSpPr>
          <p:cNvPr id="4" name="CaixaDeTexto 3"/>
          <p:cNvSpPr txBox="1"/>
          <p:nvPr/>
        </p:nvSpPr>
        <p:spPr>
          <a:xfrm>
            <a:off x="416797" y="1594023"/>
            <a:ext cx="11458046" cy="2585323"/>
          </a:xfrm>
          <a:prstGeom prst="rect">
            <a:avLst/>
          </a:prstGeom>
          <a:noFill/>
          <a:ln>
            <a:noFill/>
          </a:ln>
        </p:spPr>
        <p:txBody>
          <a:bodyPr wrap="square" rtlCol="0">
            <a:spAutoFit/>
          </a:bodyPr>
          <a:lstStyle/>
          <a:p>
            <a:pPr algn="just">
              <a:lnSpc>
                <a:spcPct val="150000"/>
              </a:lnSpc>
            </a:pPr>
            <a:r>
              <a:rPr lang="pt-PT" dirty="0">
                <a:latin typeface="HurmeGeometricSans4 Regular" panose="020B0500020000000000" pitchFamily="34" charset="0"/>
              </a:rPr>
              <a:t>A Reserva Agrícola Nacional (RAN) é um dos instrumentos da política de ordenamento do território fundamentais para garantir um correto ordenamento do espaço, permitindo salvaguardar os solos pedologicamente evoluídos, racionalizar a expansão urbana, controlar a impermeabilização dos solos, bem como proteger os valores e recursos naturais, garantindo a estabilidade ecológica. Neste sentido, no presente relatório será analisado o número de processos que deram entrada na Câmara Municipal entre 2015 e 2018 e que interferem com a RAN do concelho de Vila Nova de </a:t>
            </a:r>
            <a:r>
              <a:rPr lang="pt-PT" dirty="0" smtClean="0">
                <a:latin typeface="HurmeGeometricSans4 Regular" panose="020B0500020000000000" pitchFamily="34" charset="0"/>
              </a:rPr>
              <a:t>Famalicão.</a:t>
            </a:r>
            <a:endParaRPr lang="pt-PT" dirty="0">
              <a:latin typeface="HurmeGeometricSans4 Regular" panose="020B0500020000000000" pitchFamily="34" charset="0"/>
            </a:endParaRPr>
          </a:p>
        </p:txBody>
      </p:sp>
    </p:spTree>
    <p:extLst>
      <p:ext uri="{BB962C8B-B14F-4D97-AF65-F5344CB8AC3E}">
        <p14:creationId xmlns:p14="http://schemas.microsoft.com/office/powerpoint/2010/main" val="3664708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5" name="Imagem 4"/>
          <p:cNvPicPr/>
          <p:nvPr/>
        </p:nvPicPr>
        <p:blipFill rotWithShape="1">
          <a:blip r:embed="rId3" cstate="print">
            <a:extLst>
              <a:ext uri="{28A0092B-C50C-407E-A947-70E740481C1C}">
                <a14:useLocalDpi xmlns:a14="http://schemas.microsoft.com/office/drawing/2010/main" val="0"/>
              </a:ext>
            </a:extLst>
          </a:blip>
          <a:srcRect l="673" t="1646" r="19865" b="1441"/>
          <a:stretch/>
        </p:blipFill>
        <p:spPr>
          <a:xfrm>
            <a:off x="0" y="0"/>
            <a:ext cx="7290488" cy="6759147"/>
          </a:xfrm>
          <a:prstGeom prst="rect">
            <a:avLst/>
          </a:prstGeom>
        </p:spPr>
      </p:pic>
      <p:pic>
        <p:nvPicPr>
          <p:cNvPr id="6" name="Imagem 5"/>
          <p:cNvPicPr/>
          <p:nvPr/>
        </p:nvPicPr>
        <p:blipFill rotWithShape="1">
          <a:blip r:embed="rId3" cstate="print">
            <a:extLst>
              <a:ext uri="{28A0092B-C50C-407E-A947-70E740481C1C}">
                <a14:useLocalDpi xmlns:a14="http://schemas.microsoft.com/office/drawing/2010/main" val="0"/>
              </a:ext>
            </a:extLst>
          </a:blip>
          <a:srcRect l="80920" t="13606" r="2581" b="72085"/>
          <a:stretch/>
        </p:blipFill>
        <p:spPr>
          <a:xfrm>
            <a:off x="8235779" y="1981715"/>
            <a:ext cx="2817342" cy="1655805"/>
          </a:xfrm>
          <a:prstGeom prst="rect">
            <a:avLst/>
          </a:prstGeom>
        </p:spPr>
      </p:pic>
      <p:pic>
        <p:nvPicPr>
          <p:cNvPr id="7" name="Imagem 6"/>
          <p:cNvPicPr/>
          <p:nvPr/>
        </p:nvPicPr>
        <p:blipFill rotWithShape="1">
          <a:blip r:embed="rId3" cstate="print">
            <a:extLst>
              <a:ext uri="{28A0092B-C50C-407E-A947-70E740481C1C}">
                <a14:useLocalDpi xmlns:a14="http://schemas.microsoft.com/office/drawing/2010/main" val="0"/>
              </a:ext>
            </a:extLst>
          </a:blip>
          <a:srcRect l="81200" t="63031" r="2581" b="21365"/>
          <a:stretch/>
        </p:blipFill>
        <p:spPr>
          <a:xfrm>
            <a:off x="8235779" y="4757351"/>
            <a:ext cx="2817342" cy="1828800"/>
          </a:xfrm>
          <a:prstGeom prst="rect">
            <a:avLst/>
          </a:prstGeom>
        </p:spPr>
      </p:pic>
      <p:sp>
        <p:nvSpPr>
          <p:cNvPr id="8" name="Retângulo 7"/>
          <p:cNvSpPr/>
          <p:nvPr/>
        </p:nvSpPr>
        <p:spPr>
          <a:xfrm>
            <a:off x="7339914" y="215553"/>
            <a:ext cx="4867038" cy="646331"/>
          </a:xfrm>
          <a:prstGeom prst="rect">
            <a:avLst/>
          </a:prstGeom>
        </p:spPr>
        <p:txBody>
          <a:bodyPr wrap="none">
            <a:spAutoFit/>
          </a:bodyPr>
          <a:lstStyle/>
          <a:p>
            <a:pPr marL="0" lvl="2"/>
            <a:r>
              <a:rPr lang="pt-PT" b="1" dirty="0">
                <a:solidFill>
                  <a:srgbClr val="176675"/>
                </a:solidFill>
                <a:latin typeface="HurmeGeometricSans4 Regular" panose="020B0500020000000000" pitchFamily="34" charset="0"/>
              </a:rPr>
              <a:t>Reserva Agrícola Nacional (RAN</a:t>
            </a:r>
            <a:r>
              <a:rPr lang="pt-PT" b="1" dirty="0" smtClean="0">
                <a:solidFill>
                  <a:srgbClr val="176675"/>
                </a:solidFill>
                <a:latin typeface="HurmeGeometricSans4 Regular" panose="020B0500020000000000" pitchFamily="34" charset="0"/>
              </a:rPr>
              <a:t>) </a:t>
            </a:r>
          </a:p>
          <a:p>
            <a:pPr marL="0" lvl="2"/>
            <a:r>
              <a:rPr lang="pt-PT" b="1" dirty="0" smtClean="0">
                <a:solidFill>
                  <a:srgbClr val="176675"/>
                </a:solidFill>
                <a:latin typeface="HurmeGeometricSans4 Regular" panose="020B0500020000000000" pitchFamily="34" charset="0"/>
              </a:rPr>
              <a:t>do concelho de Vila Nova de Famalicão</a:t>
            </a:r>
            <a:endParaRPr lang="pt-PT" b="1" dirty="0">
              <a:solidFill>
                <a:srgbClr val="176675"/>
              </a:solidFill>
              <a:latin typeface="HurmeGeometricSans4 Regular" panose="020B0500020000000000" pitchFamily="34" charset="0"/>
            </a:endParaRPr>
          </a:p>
        </p:txBody>
      </p:sp>
    </p:spTree>
    <p:extLst>
      <p:ext uri="{BB962C8B-B14F-4D97-AF65-F5344CB8AC3E}">
        <p14:creationId xmlns:p14="http://schemas.microsoft.com/office/powerpoint/2010/main" val="53818138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5" name="Imagem 4"/>
          <p:cNvPicPr/>
          <p:nvPr/>
        </p:nvPicPr>
        <p:blipFill rotWithShape="1">
          <a:blip r:embed="rId3" cstate="print">
            <a:extLst>
              <a:ext uri="{28A0092B-C50C-407E-A947-70E740481C1C}">
                <a14:useLocalDpi xmlns:a14="http://schemas.microsoft.com/office/drawing/2010/main" val="0"/>
              </a:ext>
            </a:extLst>
          </a:blip>
          <a:srcRect l="900" t="1905" r="19595"/>
          <a:stretch/>
        </p:blipFill>
        <p:spPr>
          <a:xfrm>
            <a:off x="-1" y="0"/>
            <a:ext cx="7794171" cy="6858000"/>
          </a:xfrm>
          <a:prstGeom prst="rect">
            <a:avLst/>
          </a:prstGeom>
        </p:spPr>
      </p:pic>
      <p:pic>
        <p:nvPicPr>
          <p:cNvPr id="6" name="Imagem 5"/>
          <p:cNvPicPr/>
          <p:nvPr/>
        </p:nvPicPr>
        <p:blipFill rotWithShape="1">
          <a:blip r:embed="rId3" cstate="print">
            <a:extLst>
              <a:ext uri="{28A0092B-C50C-407E-A947-70E740481C1C}">
                <a14:useLocalDpi xmlns:a14="http://schemas.microsoft.com/office/drawing/2010/main" val="0"/>
              </a:ext>
            </a:extLst>
          </a:blip>
          <a:srcRect l="80856" t="63636" r="2477" b="19305"/>
          <a:stretch/>
        </p:blipFill>
        <p:spPr>
          <a:xfrm>
            <a:off x="8860292" y="5157590"/>
            <a:ext cx="2069642" cy="1531307"/>
          </a:xfrm>
          <a:prstGeom prst="rect">
            <a:avLst/>
          </a:prstGeom>
        </p:spPr>
      </p:pic>
      <p:pic>
        <p:nvPicPr>
          <p:cNvPr id="7" name="Imagem 6"/>
          <p:cNvPicPr/>
          <p:nvPr/>
        </p:nvPicPr>
        <p:blipFill rotWithShape="1">
          <a:blip r:embed="rId3" cstate="print">
            <a:extLst>
              <a:ext uri="{28A0092B-C50C-407E-A947-70E740481C1C}">
                <a14:useLocalDpi xmlns:a14="http://schemas.microsoft.com/office/drawing/2010/main" val="0"/>
              </a:ext>
            </a:extLst>
          </a:blip>
          <a:srcRect l="80856" t="13977" r="2477" b="67298"/>
          <a:stretch/>
        </p:blipFill>
        <p:spPr>
          <a:xfrm>
            <a:off x="8860292" y="3492194"/>
            <a:ext cx="2069642" cy="1526554"/>
          </a:xfrm>
          <a:prstGeom prst="rect">
            <a:avLst/>
          </a:prstGeom>
        </p:spPr>
      </p:pic>
      <p:sp>
        <p:nvSpPr>
          <p:cNvPr id="2" name="CaixaDeTexto 1"/>
          <p:cNvSpPr txBox="1"/>
          <p:nvPr/>
        </p:nvSpPr>
        <p:spPr>
          <a:xfrm>
            <a:off x="8341337" y="121698"/>
            <a:ext cx="3107553" cy="923330"/>
          </a:xfrm>
          <a:prstGeom prst="rect">
            <a:avLst/>
          </a:prstGeom>
          <a:noFill/>
        </p:spPr>
        <p:txBody>
          <a:bodyPr wrap="square" rtlCol="0">
            <a:spAutoFit/>
          </a:bodyPr>
          <a:lstStyle/>
          <a:p>
            <a:r>
              <a:rPr lang="pt-PT" b="1" dirty="0" smtClean="0">
                <a:solidFill>
                  <a:srgbClr val="176675"/>
                </a:solidFill>
                <a:latin typeface="HurmeGeometricSans4 Regular" panose="020B0500020000000000" pitchFamily="34" charset="0"/>
              </a:rPr>
              <a:t>Área da Reserva Agrícola Nacional (RAN) com uso não agrícola</a:t>
            </a:r>
            <a:endParaRPr lang="pt-PT" b="1" dirty="0">
              <a:solidFill>
                <a:srgbClr val="176675"/>
              </a:solidFill>
              <a:latin typeface="HurmeGeometricSans4 Regular" panose="020B0500020000000000" pitchFamily="34" charset="0"/>
            </a:endParaRPr>
          </a:p>
        </p:txBody>
      </p:sp>
      <p:sp>
        <p:nvSpPr>
          <p:cNvPr id="8" name="CaixaDeTexto 7"/>
          <p:cNvSpPr txBox="1"/>
          <p:nvPr/>
        </p:nvSpPr>
        <p:spPr>
          <a:xfrm>
            <a:off x="7941501" y="1045028"/>
            <a:ext cx="4121063" cy="2308324"/>
          </a:xfrm>
          <a:prstGeom prst="rect">
            <a:avLst/>
          </a:prstGeom>
          <a:solidFill>
            <a:srgbClr val="92D050"/>
          </a:solidFill>
        </p:spPr>
        <p:txBody>
          <a:bodyPr wrap="square" rtlCol="0">
            <a:spAutoFit/>
          </a:bodyPr>
          <a:lstStyle/>
          <a:p>
            <a:r>
              <a:rPr lang="pt-PT" dirty="0">
                <a:latin typeface="HurmeGeometricSans4 Regular" panose="020B0500020000000000" pitchFamily="34" charset="0"/>
              </a:rPr>
              <a:t>Quando comparado a carta de ocupação do solo do concelho (2018) com a carta da RAN verifica-se que existem áreas que integram essa reserva que estão a ser utilizadas para outros usos do solo, nomeadamente para aglomerados populacionais e áreas florestais</a:t>
            </a:r>
          </a:p>
        </p:txBody>
      </p:sp>
    </p:spTree>
    <p:extLst>
      <p:ext uri="{BB962C8B-B14F-4D97-AF65-F5344CB8AC3E}">
        <p14:creationId xmlns:p14="http://schemas.microsoft.com/office/powerpoint/2010/main" val="10585093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3" name="Imagem 2"/>
          <p:cNvPicPr/>
          <p:nvPr/>
        </p:nvPicPr>
        <p:blipFill rotWithShape="1">
          <a:blip r:embed="rId3" cstate="print">
            <a:extLst>
              <a:ext uri="{28A0092B-C50C-407E-A947-70E740481C1C}">
                <a14:useLocalDpi xmlns:a14="http://schemas.microsoft.com/office/drawing/2010/main" val="0"/>
              </a:ext>
            </a:extLst>
          </a:blip>
          <a:srcRect t="1666" r="19737" b="1666"/>
          <a:stretch/>
        </p:blipFill>
        <p:spPr>
          <a:xfrm>
            <a:off x="0" y="-52148"/>
            <a:ext cx="7074216" cy="6910148"/>
          </a:xfrm>
          <a:prstGeom prst="rect">
            <a:avLst/>
          </a:prstGeom>
        </p:spPr>
      </p:pic>
      <p:pic>
        <p:nvPicPr>
          <p:cNvPr id="5" name="Imagem 4"/>
          <p:cNvPicPr/>
          <p:nvPr/>
        </p:nvPicPr>
        <p:blipFill rotWithShape="1">
          <a:blip r:embed="rId3" cstate="print">
            <a:extLst>
              <a:ext uri="{28A0092B-C50C-407E-A947-70E740481C1C}">
                <a14:useLocalDpi xmlns:a14="http://schemas.microsoft.com/office/drawing/2010/main" val="0"/>
              </a:ext>
            </a:extLst>
          </a:blip>
          <a:srcRect l="80871" t="13280" r="1396" b="59833"/>
          <a:stretch/>
        </p:blipFill>
        <p:spPr>
          <a:xfrm>
            <a:off x="8243455" y="3601335"/>
            <a:ext cx="2582138" cy="2216727"/>
          </a:xfrm>
          <a:prstGeom prst="rect">
            <a:avLst/>
          </a:prstGeom>
        </p:spPr>
      </p:pic>
      <p:sp>
        <p:nvSpPr>
          <p:cNvPr id="6" name="CaixaDeTexto 5"/>
          <p:cNvSpPr txBox="1"/>
          <p:nvPr/>
        </p:nvSpPr>
        <p:spPr>
          <a:xfrm>
            <a:off x="7074216" y="114300"/>
            <a:ext cx="5117783" cy="646331"/>
          </a:xfrm>
          <a:prstGeom prst="rect">
            <a:avLst/>
          </a:prstGeom>
          <a:noFill/>
        </p:spPr>
        <p:txBody>
          <a:bodyPr wrap="square" rtlCol="0">
            <a:spAutoFit/>
          </a:bodyPr>
          <a:lstStyle/>
          <a:p>
            <a:r>
              <a:rPr lang="pt-PT" b="1" dirty="0" smtClean="0">
                <a:solidFill>
                  <a:srgbClr val="176675"/>
                </a:solidFill>
                <a:latin typeface="HurmeGeometricSans4 Regular" panose="020B0500020000000000" pitchFamily="34" charset="0"/>
              </a:rPr>
              <a:t>Florestas e meios naturais e </a:t>
            </a:r>
            <a:r>
              <a:rPr lang="pt-PT" b="1" dirty="0" err="1" smtClean="0">
                <a:solidFill>
                  <a:srgbClr val="176675"/>
                </a:solidFill>
                <a:latin typeface="HurmeGeometricSans4 Regular" panose="020B0500020000000000" pitchFamily="34" charset="0"/>
              </a:rPr>
              <a:t>semi-naturais</a:t>
            </a:r>
            <a:r>
              <a:rPr lang="pt-PT" b="1" dirty="0" smtClean="0">
                <a:solidFill>
                  <a:srgbClr val="176675"/>
                </a:solidFill>
                <a:latin typeface="HurmeGeometricSans4 Regular" panose="020B0500020000000000" pitchFamily="34" charset="0"/>
              </a:rPr>
              <a:t> (2018)</a:t>
            </a:r>
            <a:endParaRPr lang="pt-PT" b="1" dirty="0">
              <a:solidFill>
                <a:srgbClr val="176675"/>
              </a:solidFill>
              <a:latin typeface="HurmeGeometricSans4 Regular" panose="020B0500020000000000" pitchFamily="34" charset="0"/>
            </a:endParaRPr>
          </a:p>
        </p:txBody>
      </p:sp>
      <p:pic>
        <p:nvPicPr>
          <p:cNvPr id="7" name="Imagem 6"/>
          <p:cNvPicPr/>
          <p:nvPr/>
        </p:nvPicPr>
        <p:blipFill rotWithShape="1">
          <a:blip r:embed="rId3" cstate="print">
            <a:extLst>
              <a:ext uri="{28A0092B-C50C-407E-A947-70E740481C1C}">
                <a14:useLocalDpi xmlns:a14="http://schemas.microsoft.com/office/drawing/2010/main" val="0"/>
              </a:ext>
            </a:extLst>
          </a:blip>
          <a:srcRect l="81320" t="63545" r="2300" b="21705"/>
          <a:stretch/>
        </p:blipFill>
        <p:spPr>
          <a:xfrm>
            <a:off x="8243455" y="5818062"/>
            <a:ext cx="2582138" cy="915247"/>
          </a:xfrm>
          <a:prstGeom prst="rect">
            <a:avLst/>
          </a:prstGeom>
        </p:spPr>
      </p:pic>
      <p:sp>
        <p:nvSpPr>
          <p:cNvPr id="8" name="CaixaDeTexto 7"/>
          <p:cNvSpPr txBox="1"/>
          <p:nvPr/>
        </p:nvSpPr>
        <p:spPr>
          <a:xfrm>
            <a:off x="7074216" y="842945"/>
            <a:ext cx="5117784" cy="2800767"/>
          </a:xfrm>
          <a:prstGeom prst="rect">
            <a:avLst/>
          </a:prstGeom>
          <a:solidFill>
            <a:srgbClr val="92D050"/>
          </a:solidFill>
        </p:spPr>
        <p:txBody>
          <a:bodyPr wrap="square" rtlCol="0">
            <a:spAutoFit/>
          </a:bodyPr>
          <a:lstStyle/>
          <a:p>
            <a:pPr lvl="0" algn="just" eaLnBrk="0" fontAlgn="base" hangingPunct="0">
              <a:spcBef>
                <a:spcPct val="0"/>
              </a:spcBef>
              <a:spcAft>
                <a:spcPct val="0"/>
              </a:spcAft>
            </a:pPr>
            <a:r>
              <a:rPr lang="pt-PT" altLang="pt-PT" sz="1600" b="1" dirty="0">
                <a:latin typeface="HurmeGeometricSans4 Regular" panose="020B0500020000000000" pitchFamily="34" charset="0"/>
                <a:ea typeface="Times New Roman" panose="02020603050405020304" pitchFamily="18" charset="0"/>
                <a:cs typeface="Times New Roman" panose="02020603050405020304" pitchFamily="18" charset="0"/>
              </a:rPr>
              <a:t>C</a:t>
            </a:r>
            <a:r>
              <a:rPr lang="pt-PT" altLang="pt-PT" sz="1600" b="1" dirty="0" bmk="">
                <a:latin typeface="HurmeGeometricSans4 Regular" panose="020B0500020000000000" pitchFamily="34" charset="0"/>
                <a:ea typeface="Times New Roman" panose="02020603050405020304" pitchFamily="18" charset="0"/>
                <a:cs typeface="Times New Roman" panose="02020603050405020304" pitchFamily="18" charset="0"/>
              </a:rPr>
              <a:t>aracterísticas da ocupação florestal</a:t>
            </a:r>
            <a:endParaRPr lang="pt-PT" altLang="pt-PT" sz="1600" b="1" dirty="0">
              <a:latin typeface="HurmeGeometricSans4 Regular" panose="020B0500020000000000" pitchFamily="34" charset="0"/>
              <a:ea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buFontTx/>
              <a:buChar char="•"/>
            </a:pPr>
            <a:r>
              <a:rPr lang="pt-PT" altLang="pt-PT" sz="1600" b="1" dirty="0">
                <a:latin typeface="HurmeGeometricSans4 Regular" panose="020B0500020000000000" pitchFamily="34" charset="0"/>
                <a:ea typeface="Calibri" panose="020F0502020204030204" pitchFamily="34" charset="0"/>
                <a:cs typeface="Times New Roman" panose="02020603050405020304" pitchFamily="18" charset="0"/>
              </a:rPr>
              <a:t>Florestas</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 – ocupam uma área total de 5 752,56 </a:t>
            </a:r>
            <a:r>
              <a:rPr lang="pt-PT" altLang="pt-PT" sz="1600" dirty="0" err="1">
                <a:latin typeface="HurmeGeometricSans4 Regular" panose="020B0500020000000000" pitchFamily="34" charset="0"/>
                <a:ea typeface="Calibri" panose="020F0502020204030204" pitchFamily="34" charset="0"/>
                <a:cs typeface="Times New Roman" panose="02020603050405020304" pitchFamily="18" charset="0"/>
              </a:rPr>
              <a:t>ha</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 o que corresponde a cerca de 28,5% da área total do concelho;</a:t>
            </a:r>
            <a:endParaRPr lang="pt-PT" altLang="pt-PT" sz="1600" dirty="0">
              <a:latin typeface="HurmeGeometricSans4 Regular" panose="020B0500020000000000" pitchFamily="34" charset="0"/>
            </a:endParaRPr>
          </a:p>
          <a:p>
            <a:pPr lvl="0" algn="just" eaLnBrk="0" fontAlgn="base" hangingPunct="0">
              <a:spcBef>
                <a:spcPct val="0"/>
              </a:spcBef>
              <a:spcAft>
                <a:spcPct val="0"/>
              </a:spcAft>
              <a:buFontTx/>
              <a:buChar char="•"/>
            </a:pPr>
            <a:r>
              <a:rPr lang="pt-PT" altLang="pt-PT" sz="1600" b="1" dirty="0">
                <a:latin typeface="HurmeGeometricSans4 Regular" panose="020B0500020000000000" pitchFamily="34" charset="0"/>
                <a:ea typeface="Calibri" panose="020F0502020204030204" pitchFamily="34" charset="0"/>
                <a:cs typeface="Times New Roman" panose="02020603050405020304" pitchFamily="18" charset="0"/>
              </a:rPr>
              <a:t>Vegetação arbustiva e herbácea </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 ocupa uma área total de 561,09 </a:t>
            </a:r>
            <a:r>
              <a:rPr lang="pt-PT" altLang="pt-PT" sz="1600" dirty="0" err="1">
                <a:latin typeface="HurmeGeometricSans4 Regular" panose="020B0500020000000000" pitchFamily="34" charset="0"/>
                <a:ea typeface="Calibri" panose="020F0502020204030204" pitchFamily="34" charset="0"/>
                <a:cs typeface="Times New Roman" panose="02020603050405020304" pitchFamily="18" charset="0"/>
              </a:rPr>
              <a:t>ha</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 o que corresponde a cerca de 2,8% da área total do concelho;</a:t>
            </a:r>
            <a:endParaRPr lang="pt-PT" altLang="pt-PT" sz="1600" dirty="0">
              <a:latin typeface="HurmeGeometricSans4 Regular" panose="020B0500020000000000" pitchFamily="34" charset="0"/>
            </a:endParaRPr>
          </a:p>
          <a:p>
            <a:pPr lvl="0" algn="just" eaLnBrk="0" fontAlgn="base" hangingPunct="0">
              <a:spcBef>
                <a:spcPct val="0"/>
              </a:spcBef>
              <a:spcAft>
                <a:spcPct val="0"/>
              </a:spcAft>
              <a:buFontTx/>
              <a:buChar char="•"/>
            </a:pPr>
            <a:r>
              <a:rPr lang="pt-PT" altLang="pt-PT" sz="1600" b="1" dirty="0">
                <a:latin typeface="HurmeGeometricSans4 Regular" panose="020B0500020000000000" pitchFamily="34" charset="0"/>
                <a:ea typeface="Calibri" panose="020F0502020204030204" pitchFamily="34" charset="0"/>
                <a:cs typeface="Times New Roman" panose="02020603050405020304" pitchFamily="18" charset="0"/>
              </a:rPr>
              <a:t>Zonas descobertas e com pouca vegetação ou com vegetação esparsa </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 ocupam uma área total de 387,73 </a:t>
            </a:r>
            <a:r>
              <a:rPr lang="pt-PT" altLang="pt-PT" sz="1600" dirty="0" err="1">
                <a:latin typeface="HurmeGeometricSans4 Regular" panose="020B0500020000000000" pitchFamily="34" charset="0"/>
                <a:ea typeface="Calibri" panose="020F0502020204030204" pitchFamily="34" charset="0"/>
                <a:cs typeface="Times New Roman" panose="02020603050405020304" pitchFamily="18" charset="0"/>
              </a:rPr>
              <a:t>ha</a:t>
            </a:r>
            <a:r>
              <a:rPr lang="pt-PT" altLang="pt-PT" sz="1600" dirty="0">
                <a:latin typeface="HurmeGeometricSans4 Regular" panose="020B0500020000000000" pitchFamily="34" charset="0"/>
                <a:ea typeface="Calibri" panose="020F0502020204030204" pitchFamily="34" charset="0"/>
                <a:cs typeface="Times New Roman" panose="02020603050405020304" pitchFamily="18" charset="0"/>
              </a:rPr>
              <a:t> o que corresponde a cerca de 1,9% da área total do concelho</a:t>
            </a:r>
            <a:r>
              <a:rPr lang="pt-PT" alt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a:t>
            </a:r>
            <a:endParaRPr lang="pt-PT" altLang="pt-PT" sz="1600" dirty="0">
              <a:latin typeface="HurmeGeometricSans4 Regular" panose="020B0500020000000000" pitchFamily="34" charset="0"/>
            </a:endParaRPr>
          </a:p>
        </p:txBody>
      </p:sp>
    </p:spTree>
    <p:extLst>
      <p:ext uri="{BB962C8B-B14F-4D97-AF65-F5344CB8AC3E}">
        <p14:creationId xmlns:p14="http://schemas.microsoft.com/office/powerpoint/2010/main" val="8348687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4" name="Rectangle 1"/>
          <p:cNvSpPr>
            <a:spLocks noChangeArrowheads="1"/>
          </p:cNvSpPr>
          <p:nvPr/>
        </p:nvSpPr>
        <p:spPr bwMode="auto">
          <a:xfrm>
            <a:off x="7660490" y="637418"/>
            <a:ext cx="4209080" cy="5590313"/>
          </a:xfrm>
          <a:prstGeom prst="rect">
            <a:avLst/>
          </a:prstGeom>
          <a:solidFill>
            <a:schemeClr val="accent6">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pt-PT" altLang="pt-PT" sz="1600" b="0" i="0" u="none" strike="noStrike" cap="none" normalizeH="0" baseline="0" dirty="0" smtClean="0">
                <a:ln>
                  <a:noFill/>
                </a:ln>
                <a:solidFill>
                  <a:schemeClr val="tx1"/>
                </a:solidFill>
                <a:effectLst/>
                <a:latin typeface="HurmeGeometricSans4 Regular" panose="020B0500020000000000" pitchFamily="34" charset="0"/>
                <a:ea typeface="Calibri" panose="020F0502020204030204" pitchFamily="34" charset="0"/>
                <a:cs typeface="Times New Roman" panose="02020603050405020304" pitchFamily="18" charset="0"/>
              </a:rPr>
              <a:t>Conforme é possível observar no gráfico, onde se encontra representada a percentagem de áreas florestais e meios naturais e seminaturais, para a área total florestal do concelho de Vila Nova de Famalicão, verifica-se que as áreas de floresta se destacam no concelho, com uma representatividade de 85,8% face ao total das áreas florestais, seguindo-se as áreas de vegetação arbustiva e herbácea, que representam cerca de 8,4% e por fim as zonas descobertas e com pouca vegetação ou com vegetação esparsa que representam 5,8% da área florestal do concelho.</a:t>
            </a:r>
            <a:endParaRPr kumimoji="0" lang="pt-PT" altLang="pt-PT" sz="16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8" name="Gráfico 7"/>
          <p:cNvGraphicFramePr/>
          <p:nvPr>
            <p:extLst>
              <p:ext uri="{D42A27DB-BD31-4B8C-83A1-F6EECF244321}">
                <p14:modId xmlns:p14="http://schemas.microsoft.com/office/powerpoint/2010/main" val="3793212922"/>
              </p:ext>
            </p:extLst>
          </p:nvPr>
        </p:nvGraphicFramePr>
        <p:xfrm>
          <a:off x="0" y="1042416"/>
          <a:ext cx="8948721" cy="5577839"/>
        </p:xfrm>
        <a:graphic>
          <a:graphicData uri="http://schemas.openxmlformats.org/drawingml/2006/chart">
            <c:chart xmlns:c="http://schemas.openxmlformats.org/drawingml/2006/chart" xmlns:r="http://schemas.openxmlformats.org/officeDocument/2006/relationships" r:id="rId3"/>
          </a:graphicData>
        </a:graphic>
      </p:graphicFrame>
      <p:sp>
        <p:nvSpPr>
          <p:cNvPr id="9" name="Retângulo 8"/>
          <p:cNvSpPr/>
          <p:nvPr/>
        </p:nvSpPr>
        <p:spPr>
          <a:xfrm>
            <a:off x="281524" y="225698"/>
            <a:ext cx="11910476" cy="646331"/>
          </a:xfrm>
          <a:prstGeom prst="rect">
            <a:avLst/>
          </a:prstGeom>
        </p:spPr>
        <p:txBody>
          <a:bodyPr wrap="square">
            <a:spAutoFit/>
          </a:bodyPr>
          <a:lstStyle/>
          <a:p>
            <a:r>
              <a:rPr lang="pt-PT" b="1" dirty="0">
                <a:solidFill>
                  <a:srgbClr val="176675"/>
                </a:solidFill>
                <a:latin typeface="HurmeGeometricSans4 Regular" panose="020B0500020000000000" pitchFamily="34" charset="0"/>
                <a:ea typeface="Calibri" panose="020F0502020204030204" pitchFamily="34" charset="0"/>
                <a:cs typeface="Times New Roman" panose="02020603050405020304" pitchFamily="18" charset="0"/>
              </a:rPr>
              <a:t>Percentagem (%) de áreas florestais e meios naturais e seminaturais, tendo em conta a área total de florestal do concelho de Vila Nova de Famalicão, 2018</a:t>
            </a:r>
            <a:endParaRPr lang="pt-PT" dirty="0">
              <a:solidFill>
                <a:srgbClr val="176675"/>
              </a:solidFill>
            </a:endParaRPr>
          </a:p>
        </p:txBody>
      </p:sp>
      <p:sp>
        <p:nvSpPr>
          <p:cNvPr id="10" name="Retângulo 9"/>
          <p:cNvSpPr/>
          <p:nvPr/>
        </p:nvSpPr>
        <p:spPr>
          <a:xfrm>
            <a:off x="281524" y="6487935"/>
            <a:ext cx="8876260" cy="246221"/>
          </a:xfrm>
          <a:prstGeom prst="rect">
            <a:avLst/>
          </a:prstGeom>
        </p:spPr>
        <p:txBody>
          <a:bodyPr wrap="square">
            <a:spAutoFit/>
          </a:bodyPr>
          <a:lstStyle/>
          <a:p>
            <a:r>
              <a:rPr lang="pt-PT" sz="1000" b="1" dirty="0" smtClean="0">
                <a:latin typeface="HurmeGeometricSans4 Regular" panose="020B0500020000000000" pitchFamily="34" charset="0"/>
                <a:ea typeface="Calibri" panose="020F0502020204030204" pitchFamily="34" charset="0"/>
                <a:cs typeface="Times New Roman" panose="02020603050405020304" pitchFamily="18" charset="0"/>
              </a:rPr>
              <a:t>Fonte: Adaptação </a:t>
            </a:r>
            <a:r>
              <a:rPr lang="pt-PT" sz="1000" b="1" dirty="0">
                <a:latin typeface="HurmeGeometricSans4 Regular" panose="020B0500020000000000" pitchFamily="34" charset="0"/>
                <a:ea typeface="Calibri" panose="020F0502020204030204" pitchFamily="34" charset="0"/>
                <a:cs typeface="Times New Roman" panose="02020603050405020304" pitchFamily="18" charset="0"/>
              </a:rPr>
              <a:t>da Carta de Ocupação do Solo de 2015 (DGT, 2018)</a:t>
            </a:r>
            <a:endParaRPr lang="pt-PT" sz="1000" dirty="0"/>
          </a:p>
        </p:txBody>
      </p:sp>
    </p:spTree>
    <p:extLst>
      <p:ext uri="{BB962C8B-B14F-4D97-AF65-F5344CB8AC3E}">
        <p14:creationId xmlns:p14="http://schemas.microsoft.com/office/powerpoint/2010/main" val="1289092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4" name="CaixaDeTexto 3"/>
          <p:cNvSpPr txBox="1"/>
          <p:nvPr/>
        </p:nvSpPr>
        <p:spPr>
          <a:xfrm>
            <a:off x="251062" y="240432"/>
            <a:ext cx="11423176" cy="4647426"/>
          </a:xfrm>
          <a:prstGeom prst="rect">
            <a:avLst/>
          </a:prstGeom>
          <a:noFill/>
        </p:spPr>
        <p:txBody>
          <a:bodyPr wrap="square" rtlCol="0">
            <a:spAutoFit/>
          </a:bodyPr>
          <a:lstStyle/>
          <a:p>
            <a:r>
              <a:rPr lang="pt-PT" sz="1400" b="1" dirty="0">
                <a:latin typeface="HurmeGeometricSans4 Regular" panose="020B0500020000000000" pitchFamily="34" charset="0"/>
              </a:rPr>
              <a:t>Público-Alvo preferencial/Temas programáticos: </a:t>
            </a:r>
            <a:r>
              <a:rPr lang="pt-PT" dirty="0">
                <a:latin typeface="HurmeGeometricSans4 Regular" panose="020B0500020000000000" pitchFamily="34" charset="0"/>
              </a:rPr>
              <a:t>	</a:t>
            </a:r>
          </a:p>
          <a:p>
            <a:endParaRPr lang="pt-PT" b="1" dirty="0">
              <a:solidFill>
                <a:schemeClr val="accent5"/>
              </a:solidFill>
              <a:effectLst>
                <a:outerShdw blurRad="38100" dist="38100" dir="2700000" algn="tl">
                  <a:srgbClr val="000000">
                    <a:alpha val="43137"/>
                  </a:srgbClr>
                </a:outerShdw>
              </a:effectLst>
              <a:latin typeface="HurmeGeometricSans4 Regular" panose="020B0500020000000000" pitchFamily="34" charset="0"/>
            </a:endParaRPr>
          </a:p>
          <a:p>
            <a:endParaRPr lang="pt-PT" b="1" dirty="0" smtClean="0">
              <a:solidFill>
                <a:srgbClr val="0070C0"/>
              </a:solidFill>
              <a:effectLst>
                <a:outerShdw blurRad="38100" dist="38100" dir="2700000" algn="tl">
                  <a:srgbClr val="000000">
                    <a:alpha val="43137"/>
                  </a:srgbClr>
                </a:outerShdw>
              </a:effectLst>
              <a:latin typeface="HurmeGeometricSans4 Regular" panose="020B0500020000000000" pitchFamily="34" charset="0"/>
            </a:endParaRPr>
          </a:p>
          <a:p>
            <a:r>
              <a:rPr lang="pt-PT" sz="1400" b="1" dirty="0" smtClean="0">
                <a:solidFill>
                  <a:srgbClr val="0070C0"/>
                </a:solidFill>
                <a:effectLst>
                  <a:outerShdw blurRad="38100" dist="38100" dir="2700000" algn="tl">
                    <a:srgbClr val="000000">
                      <a:alpha val="43137"/>
                    </a:srgbClr>
                  </a:outerShdw>
                </a:effectLst>
                <a:latin typeface="HurmeGeometricSans4 Regular" panose="020B0500020000000000" pitchFamily="34" charset="0"/>
              </a:rPr>
              <a:t>2.º </a:t>
            </a:r>
            <a:r>
              <a:rPr lang="pt-PT" sz="1400" b="1" dirty="0">
                <a:solidFill>
                  <a:srgbClr val="0070C0"/>
                </a:solidFill>
                <a:effectLst>
                  <a:outerShdw blurRad="38100" dist="38100" dir="2700000" algn="tl">
                    <a:srgbClr val="000000">
                      <a:alpha val="43137"/>
                    </a:srgbClr>
                  </a:outerShdw>
                </a:effectLst>
                <a:latin typeface="HurmeGeometricSans4 Regular" panose="020B0500020000000000" pitchFamily="34" charset="0"/>
              </a:rPr>
              <a:t>ciclo</a:t>
            </a:r>
          </a:p>
          <a:p>
            <a:r>
              <a:rPr lang="pt-PT" sz="1400" b="1" dirty="0" smtClean="0">
                <a:solidFill>
                  <a:srgbClr val="176675"/>
                </a:solidFill>
                <a:latin typeface="HurmeGeometricSans4 Regular" panose="020B0500020000000000" pitchFamily="34" charset="0"/>
              </a:rPr>
              <a:t>História e Geografia de Portugal</a:t>
            </a:r>
            <a:endParaRPr lang="pt-PT" sz="1400" b="1" dirty="0">
              <a:solidFill>
                <a:srgbClr val="176675"/>
              </a:solidFill>
              <a:latin typeface="HurmeGeometricSans4 Regular" panose="020B0500020000000000" pitchFamily="34" charset="0"/>
            </a:endParaRPr>
          </a:p>
          <a:p>
            <a:r>
              <a:rPr lang="pt-PT" sz="1400" dirty="0" smtClean="0">
                <a:latin typeface="HurmeGeometricSans4 Regular" panose="020B0500020000000000" pitchFamily="34" charset="0"/>
              </a:rPr>
              <a:t>5.º </a:t>
            </a:r>
            <a:r>
              <a:rPr lang="pt-PT" sz="1400" dirty="0">
                <a:latin typeface="HurmeGeometricSans4 Regular" panose="020B0500020000000000" pitchFamily="34" charset="0"/>
              </a:rPr>
              <a:t>ano – A Península Ibérica – localização e quadro natural </a:t>
            </a:r>
            <a:endParaRPr lang="pt-PT" sz="1400" dirty="0" smtClean="0">
              <a:latin typeface="HurmeGeometricSans4 Regular" panose="020B0500020000000000" pitchFamily="34" charset="0"/>
            </a:endParaRPr>
          </a:p>
          <a:p>
            <a:r>
              <a:rPr lang="pt-PT" sz="1400" dirty="0" smtClean="0">
                <a:latin typeface="HurmeGeometricSans4 Regular" panose="020B0500020000000000" pitchFamily="34" charset="0"/>
              </a:rPr>
              <a:t>6.º ano - Portugal Hoje: A população portuguesa - Os </a:t>
            </a:r>
            <a:r>
              <a:rPr lang="pt-PT" sz="1400" dirty="0">
                <a:latin typeface="HurmeGeometricSans4 Regular" panose="020B0500020000000000" pitchFamily="34" charset="0"/>
              </a:rPr>
              <a:t>lugares onde vivemos 	</a:t>
            </a:r>
          </a:p>
          <a:p>
            <a:endParaRPr lang="pt-PT" sz="1400" b="1" dirty="0">
              <a:solidFill>
                <a:srgbClr val="0070C0"/>
              </a:solidFill>
              <a:effectLst>
                <a:outerShdw blurRad="38100" dist="38100" dir="2700000" algn="tl">
                  <a:srgbClr val="000000">
                    <a:alpha val="43137"/>
                  </a:srgbClr>
                </a:outerShdw>
              </a:effectLst>
              <a:latin typeface="HurmeGeometricSans4 Regular" panose="020B0500020000000000" pitchFamily="34" charset="0"/>
            </a:endParaRPr>
          </a:p>
          <a:p>
            <a:r>
              <a:rPr lang="pt-PT" sz="1400" b="1" dirty="0" smtClean="0">
                <a:solidFill>
                  <a:srgbClr val="0070C0"/>
                </a:solidFill>
                <a:effectLst>
                  <a:outerShdw blurRad="38100" dist="38100" dir="2700000" algn="tl">
                    <a:srgbClr val="000000">
                      <a:alpha val="43137"/>
                    </a:srgbClr>
                  </a:outerShdw>
                </a:effectLst>
                <a:latin typeface="HurmeGeometricSans4 Regular" panose="020B0500020000000000" pitchFamily="34" charset="0"/>
              </a:rPr>
              <a:t>3.º </a:t>
            </a:r>
            <a:r>
              <a:rPr lang="pt-PT" sz="1400" b="1" dirty="0">
                <a:solidFill>
                  <a:srgbClr val="0070C0"/>
                </a:solidFill>
                <a:effectLst>
                  <a:outerShdw blurRad="38100" dist="38100" dir="2700000" algn="tl">
                    <a:srgbClr val="000000">
                      <a:alpha val="43137"/>
                    </a:srgbClr>
                  </a:outerShdw>
                </a:effectLst>
                <a:latin typeface="HurmeGeometricSans4 Regular" panose="020B0500020000000000" pitchFamily="34" charset="0"/>
              </a:rPr>
              <a:t>ciclo</a:t>
            </a:r>
          </a:p>
          <a:p>
            <a:r>
              <a:rPr lang="pt-PT" sz="1400" b="1" dirty="0">
                <a:latin typeface="HurmeGeometricSans4 Regular" panose="020B0500020000000000" pitchFamily="34" charset="0"/>
              </a:rPr>
              <a:t>Geografia</a:t>
            </a:r>
          </a:p>
          <a:p>
            <a:r>
              <a:rPr lang="pt-PT" sz="1400" dirty="0">
                <a:latin typeface="HurmeGeometricSans4 Regular" panose="020B0500020000000000" pitchFamily="34" charset="0"/>
              </a:rPr>
              <a:t>7.º ano - Meio Natural </a:t>
            </a:r>
          </a:p>
          <a:p>
            <a:r>
              <a:rPr lang="pt-PT" sz="1400" dirty="0">
                <a:latin typeface="HurmeGeometricSans4 Regular" panose="020B0500020000000000" pitchFamily="34" charset="0"/>
              </a:rPr>
              <a:t>8.º ano – Atividades Económicas	</a:t>
            </a:r>
          </a:p>
          <a:p>
            <a:r>
              <a:rPr lang="pt-PT" sz="1400" dirty="0">
                <a:latin typeface="HurmeGeometricSans4 Regular" panose="020B0500020000000000" pitchFamily="34" charset="0"/>
              </a:rPr>
              <a:t>9.º ano – Ambiente e Sociedade</a:t>
            </a:r>
          </a:p>
          <a:p>
            <a:endParaRPr lang="pt-PT" sz="1400" dirty="0">
              <a:latin typeface="HurmeGeometricSans4 Regular" panose="020B0500020000000000" pitchFamily="34" charset="0"/>
            </a:endParaRPr>
          </a:p>
          <a:p>
            <a:endParaRPr lang="pt-PT" sz="1400" dirty="0">
              <a:latin typeface="HurmeGeometricSans4 Regular" panose="020B0500020000000000" pitchFamily="34" charset="0"/>
            </a:endParaRPr>
          </a:p>
          <a:p>
            <a:r>
              <a:rPr lang="pt-PT" sz="1400" b="1" dirty="0">
                <a:solidFill>
                  <a:srgbClr val="0070C0"/>
                </a:solidFill>
                <a:effectLst>
                  <a:outerShdw blurRad="38100" dist="38100" dir="2700000" algn="tl">
                    <a:srgbClr val="000000">
                      <a:alpha val="43137"/>
                    </a:srgbClr>
                  </a:outerShdw>
                </a:effectLst>
                <a:latin typeface="HurmeGeometricSans4 Regular" panose="020B0500020000000000" pitchFamily="34" charset="0"/>
              </a:rPr>
              <a:t>Ensino Secundário</a:t>
            </a:r>
          </a:p>
          <a:p>
            <a:r>
              <a:rPr lang="pt-PT" sz="1400" b="1" dirty="0">
                <a:latin typeface="HurmeGeometricSans4 Regular" panose="020B0500020000000000" pitchFamily="34" charset="0"/>
              </a:rPr>
              <a:t>Geografia A</a:t>
            </a:r>
          </a:p>
          <a:p>
            <a:r>
              <a:rPr lang="pt-PT" sz="1400" dirty="0">
                <a:latin typeface="HurmeGeometricSans4 Regular" panose="020B0500020000000000" pitchFamily="34" charset="0"/>
              </a:rPr>
              <a:t>10.º ano – Os recursos naturais que a população dispõe -  Os recursos hídricos.</a:t>
            </a:r>
          </a:p>
          <a:p>
            <a:r>
              <a:rPr lang="pt-PT" sz="1400" dirty="0">
                <a:latin typeface="HurmeGeometricSans4 Regular" panose="020B0500020000000000" pitchFamily="34" charset="0"/>
              </a:rPr>
              <a:t>11.º ano – Espaços organizados pela população – Os espaços rurais em </a:t>
            </a:r>
            <a:r>
              <a:rPr lang="pt-PT" sz="1400" dirty="0" smtClean="0">
                <a:latin typeface="HurmeGeometricSans4 Regular" panose="020B0500020000000000" pitchFamily="34" charset="0"/>
              </a:rPr>
              <a:t>mudança</a:t>
            </a:r>
            <a:endParaRPr lang="pt-PT" sz="1400" dirty="0" smtClean="0">
              <a:solidFill>
                <a:schemeClr val="accent5"/>
              </a:solidFill>
              <a:effectLst>
                <a:outerShdw blurRad="38100" dist="38100" dir="2700000" algn="tl">
                  <a:srgbClr val="000000">
                    <a:alpha val="43137"/>
                  </a:srgbClr>
                </a:outerShdw>
              </a:effectLst>
              <a:latin typeface="HurmeGeometricSans4 Regular" panose="020B0500020000000000" pitchFamily="34" charset="0"/>
            </a:endParaRPr>
          </a:p>
          <a:p>
            <a:endParaRPr lang="pt-PT" dirty="0">
              <a:latin typeface="HurmeGeometricSans4 Regular" panose="020B0500020000000000" pitchFamily="34" charset="0"/>
            </a:endParaRPr>
          </a:p>
        </p:txBody>
      </p:sp>
    </p:spTree>
    <p:extLst>
      <p:ext uri="{BB962C8B-B14F-4D97-AF65-F5344CB8AC3E}">
        <p14:creationId xmlns:p14="http://schemas.microsoft.com/office/powerpoint/2010/main" val="2387122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3" name="Retângulo 2"/>
          <p:cNvSpPr/>
          <p:nvPr/>
        </p:nvSpPr>
        <p:spPr>
          <a:xfrm>
            <a:off x="217821" y="807526"/>
            <a:ext cx="5605816" cy="3005951"/>
          </a:xfrm>
          <a:prstGeom prst="rect">
            <a:avLst/>
          </a:prstGeom>
          <a:solidFill>
            <a:srgbClr val="FFC000"/>
          </a:solidFill>
        </p:spPr>
        <p:txBody>
          <a:bodyPr wrap="square">
            <a:spAutoFit/>
          </a:bodyPr>
          <a:lstStyle/>
          <a:p>
            <a:pPr algn="just">
              <a:lnSpc>
                <a:spcPct val="150000"/>
              </a:lnSpc>
              <a:spcAft>
                <a:spcPts val="800"/>
              </a:spcAf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Devido à existência de áreas significativas de ocupação florestal, aliada à falta de gestão de matas e florestas, à inexistência de cadastro florestal, à desestruturação do mundo rural e ao uso do fogo para renovação de pastagens, associadas a fenómenos meteorológicos que propiciam a ocorrência e propagação de fogos florestais, tem vindo a aumentar a preocupação com os incêndios rurais (Lourenço, L., </a:t>
            </a:r>
            <a:r>
              <a:rPr lang="pt-PT" sz="1600" dirty="0" err="1">
                <a:latin typeface="HurmeGeometricSans4 Regular" panose="020B0500020000000000" pitchFamily="34" charset="0"/>
                <a:ea typeface="Calibri" panose="020F0502020204030204" pitchFamily="34" charset="0"/>
                <a:cs typeface="Times New Roman" panose="02020603050405020304" pitchFamily="18" charset="0"/>
              </a:rPr>
              <a:t>et</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 al., 2011).</a:t>
            </a:r>
          </a:p>
        </p:txBody>
      </p:sp>
      <p:sp>
        <p:nvSpPr>
          <p:cNvPr id="5" name="Retângulo 4"/>
          <p:cNvSpPr/>
          <p:nvPr/>
        </p:nvSpPr>
        <p:spPr>
          <a:xfrm>
            <a:off x="143691" y="138922"/>
            <a:ext cx="8643367" cy="646331"/>
          </a:xfrm>
          <a:prstGeom prst="rect">
            <a:avLst/>
          </a:prstGeom>
        </p:spPr>
        <p:txBody>
          <a:bodyPr wrap="square">
            <a:spAutoFit/>
          </a:bodyPr>
          <a:lstStyle/>
          <a:p>
            <a:r>
              <a:rPr lang="pt-PT" b="1" dirty="0">
                <a:solidFill>
                  <a:srgbClr val="176675"/>
                </a:solidFill>
                <a:latin typeface="HurmeGeometricSans4 Regular" panose="020B0500020000000000" pitchFamily="34" charset="0"/>
                <a:ea typeface="Calibri" panose="020F0502020204030204" pitchFamily="34" charset="0"/>
                <a:cs typeface="Times New Roman" panose="02020603050405020304" pitchFamily="18" charset="0"/>
              </a:rPr>
              <a:t>Número de ocorrências de incêndios florestais e área total ardida no concelho de Vila Nova de Famalicão entre 2014 e 2017</a:t>
            </a:r>
            <a:endParaRPr lang="pt-PT" dirty="0">
              <a:solidFill>
                <a:srgbClr val="176675"/>
              </a:solidFill>
            </a:endParaRPr>
          </a:p>
        </p:txBody>
      </p:sp>
      <p:graphicFrame>
        <p:nvGraphicFramePr>
          <p:cNvPr id="10" name="Gráfico 9"/>
          <p:cNvGraphicFramePr/>
          <p:nvPr>
            <p:extLst>
              <p:ext uri="{D42A27DB-BD31-4B8C-83A1-F6EECF244321}">
                <p14:modId xmlns:p14="http://schemas.microsoft.com/office/powerpoint/2010/main" val="3466327831"/>
              </p:ext>
            </p:extLst>
          </p:nvPr>
        </p:nvGraphicFramePr>
        <p:xfrm>
          <a:off x="6096000" y="807526"/>
          <a:ext cx="5766819" cy="4820196"/>
        </p:xfrm>
        <a:graphic>
          <a:graphicData uri="http://schemas.openxmlformats.org/drawingml/2006/chart">
            <c:chart xmlns:c="http://schemas.openxmlformats.org/drawingml/2006/chart" xmlns:r="http://schemas.openxmlformats.org/officeDocument/2006/relationships" r:id="rId3"/>
          </a:graphicData>
        </a:graphic>
      </p:graphicFrame>
      <p:sp>
        <p:nvSpPr>
          <p:cNvPr id="6" name="Retângulo 5"/>
          <p:cNvSpPr/>
          <p:nvPr/>
        </p:nvSpPr>
        <p:spPr>
          <a:xfrm>
            <a:off x="6096000" y="5960541"/>
            <a:ext cx="3647152" cy="261610"/>
          </a:xfrm>
          <a:prstGeom prst="rect">
            <a:avLst/>
          </a:prstGeom>
        </p:spPr>
        <p:txBody>
          <a:bodyPr wrap="none">
            <a:spAutoFit/>
          </a:bodyPr>
          <a:lstStyle/>
          <a:p>
            <a:pPr algn="ctr">
              <a:spcBef>
                <a:spcPts val="600"/>
              </a:spcBef>
              <a:spcAft>
                <a:spcPts val="1200"/>
              </a:spcAft>
              <a:tabLst>
                <a:tab pos="2409190" algn="l"/>
              </a:tabLst>
            </a:pPr>
            <a:r>
              <a:rPr lang="pt-PT" sz="1100" b="1" dirty="0">
                <a:latin typeface="HurmeGeometricSans4 Regular" panose="020B0500020000000000" pitchFamily="34" charset="0"/>
                <a:ea typeface="Calibri" panose="020F0502020204030204" pitchFamily="34" charset="0"/>
                <a:cs typeface="Times New Roman" panose="02020603050405020304" pitchFamily="18" charset="0"/>
              </a:rPr>
              <a:t>Fonte: </a:t>
            </a:r>
            <a:r>
              <a:rPr lang="pt-PT" sz="1100" dirty="0">
                <a:latin typeface="HurmeGeometricSans4 Regular" panose="020B0500020000000000" pitchFamily="34" charset="0"/>
                <a:ea typeface="Calibri" panose="020F0502020204030204" pitchFamily="34" charset="0"/>
                <a:cs typeface="Times New Roman" panose="02020603050405020304" pitchFamily="18" charset="0"/>
              </a:rPr>
              <a:t>Cartografia nacional de áreas ardidas, ICNF.</a:t>
            </a:r>
            <a:endParaRPr lang="pt-PT" sz="1100" b="1" dirty="0">
              <a:latin typeface="HurmeGeometricSans4 Regular" panose="020B0500020000000000" pitchFamily="34" charset="0"/>
              <a:ea typeface="Calibri" panose="020F0502020204030204" pitchFamily="34" charset="0"/>
              <a:cs typeface="Times New Roman" panose="02020603050405020304" pitchFamily="18" charset="0"/>
            </a:endParaRPr>
          </a:p>
        </p:txBody>
      </p:sp>
      <p:pic>
        <p:nvPicPr>
          <p:cNvPr id="2" name="Image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4269" y="3968750"/>
            <a:ext cx="4092919" cy="2728613"/>
          </a:xfrm>
          <a:prstGeom prst="rect">
            <a:avLst/>
          </a:prstGeom>
        </p:spPr>
      </p:pic>
    </p:spTree>
    <p:extLst>
      <p:ext uri="{BB962C8B-B14F-4D97-AF65-F5344CB8AC3E}">
        <p14:creationId xmlns:p14="http://schemas.microsoft.com/office/powerpoint/2010/main" val="23009272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CaixaDeTexto 1"/>
          <p:cNvSpPr txBox="1"/>
          <p:nvPr/>
        </p:nvSpPr>
        <p:spPr>
          <a:xfrm>
            <a:off x="525379" y="1496510"/>
            <a:ext cx="11306957" cy="4031873"/>
          </a:xfrm>
          <a:prstGeom prst="rect">
            <a:avLst/>
          </a:prstGeom>
          <a:noFill/>
          <a:ln w="57150">
            <a:solidFill>
              <a:srgbClr val="176675"/>
            </a:solidFill>
          </a:ln>
        </p:spPr>
        <p:txBody>
          <a:bodyPr wrap="square" rtlCol="0">
            <a:spAutoFit/>
          </a:bodyPr>
          <a:lstStyle/>
          <a:p>
            <a:pPr>
              <a:lnSpc>
                <a:spcPct val="200000"/>
              </a:lnSpc>
            </a:pPr>
            <a:r>
              <a:rPr lang="pt-PT" sz="1600" dirty="0">
                <a:latin typeface="HurmeGeometricSans4 Regular" panose="020B0500020000000000" pitchFamily="34" charset="0"/>
              </a:rPr>
              <a:t>Pela análise da do gráfico acima apresentado, é possível constatar que os números de ocorrências, assim como a área total ardida, apresentam uma significativa variação anual, verificando-se ainda a existência de uma certa correlação entre as duas variáveis, no período em análise.</a:t>
            </a:r>
          </a:p>
          <a:p>
            <a:pPr>
              <a:lnSpc>
                <a:spcPct val="200000"/>
              </a:lnSpc>
            </a:pPr>
            <a:r>
              <a:rPr lang="pt-PT" sz="1600" dirty="0">
                <a:latin typeface="HurmeGeometricSans4 Regular" panose="020B0500020000000000" pitchFamily="34" charset="0"/>
              </a:rPr>
              <a:t>O número médio de ocorrências anuais tem apresentado uma tendência global de crescimento, tendo sido em 2014 o ano que se registou o menor número de incêndios (2 ocorrências) e a menor área florestal ardida (3,3 </a:t>
            </a:r>
            <a:r>
              <a:rPr lang="pt-PT" sz="1600" dirty="0" err="1">
                <a:latin typeface="HurmeGeometricSans4 Regular" panose="020B0500020000000000" pitchFamily="34" charset="0"/>
              </a:rPr>
              <a:t>ha</a:t>
            </a:r>
            <a:r>
              <a:rPr lang="pt-PT" sz="1600" dirty="0">
                <a:latin typeface="HurmeGeometricSans4 Regular" panose="020B0500020000000000" pitchFamily="34" charset="0"/>
              </a:rPr>
              <a:t>). Por sua vez, 2016 foi o ano que registou o maior número de incêndios (39 ocorrências e maior área ardida (391 </a:t>
            </a:r>
            <a:r>
              <a:rPr lang="pt-PT" sz="1600" dirty="0" err="1">
                <a:latin typeface="HurmeGeometricSans4 Regular" panose="020B0500020000000000" pitchFamily="34" charset="0"/>
              </a:rPr>
              <a:t>ha</a:t>
            </a:r>
            <a:r>
              <a:rPr lang="pt-PT" sz="1600" dirty="0">
                <a:latin typeface="HurmeGeometricSans4 Regular" panose="020B0500020000000000" pitchFamily="34" charset="0"/>
              </a:rPr>
              <a:t>).</a:t>
            </a:r>
          </a:p>
          <a:p>
            <a:pPr>
              <a:lnSpc>
                <a:spcPct val="200000"/>
              </a:lnSpc>
            </a:pPr>
            <a:endParaRPr lang="pt-PT" sz="1600" dirty="0">
              <a:latin typeface="HurmeGeometricSans4 Regular" panose="020B0500020000000000" pitchFamily="34" charset="0"/>
            </a:endParaRPr>
          </a:p>
        </p:txBody>
      </p:sp>
      <p:sp>
        <p:nvSpPr>
          <p:cNvPr id="6" name="Retângulo 5"/>
          <p:cNvSpPr/>
          <p:nvPr/>
        </p:nvSpPr>
        <p:spPr>
          <a:xfrm>
            <a:off x="525379" y="732132"/>
            <a:ext cx="2380780" cy="461665"/>
          </a:xfrm>
          <a:prstGeom prst="rect">
            <a:avLst/>
          </a:prstGeom>
        </p:spPr>
        <p:txBody>
          <a:bodyPr wrap="none">
            <a:spAutoFit/>
          </a:bodyPr>
          <a:lstStyle/>
          <a:p>
            <a:pPr marL="0" lvl="3" algn="just">
              <a:lnSpc>
                <a:spcPct val="150000"/>
              </a:lnSpc>
              <a:spcBef>
                <a:spcPts val="200"/>
              </a:spcBef>
              <a:spcAft>
                <a:spcPts val="800"/>
              </a:spcAft>
              <a:tabLst>
                <a:tab pos="810260" algn="l"/>
              </a:tabLst>
            </a:pPr>
            <a:r>
              <a:rPr lang="pt-PT" b="1" dirty="0">
                <a:solidFill>
                  <a:srgbClr val="176675"/>
                </a:solidFill>
                <a:latin typeface="HurmeGeometricSans4 Regular" panose="020B0500020000000000" pitchFamily="34" charset="0"/>
                <a:ea typeface="Times New Roman" panose="02020603050405020304" pitchFamily="18" charset="0"/>
                <a:cs typeface="Times New Roman" panose="02020603050405020304" pitchFamily="18" charset="0"/>
              </a:rPr>
              <a:t>Incêndios Florestais</a:t>
            </a:r>
            <a:endParaRPr lang="pt-PT" b="1" dirty="0">
              <a:solidFill>
                <a:srgbClr val="176675"/>
              </a:solidFill>
              <a:effectLst/>
              <a:latin typeface="HurmeGeometricSans4 Regular" panose="020B050002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93203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Retângulo 1"/>
          <p:cNvSpPr/>
          <p:nvPr/>
        </p:nvSpPr>
        <p:spPr>
          <a:xfrm>
            <a:off x="438912" y="253139"/>
            <a:ext cx="10917936" cy="5940088"/>
          </a:xfrm>
          <a:prstGeom prst="rect">
            <a:avLst/>
          </a:prstGeom>
        </p:spPr>
        <p:txBody>
          <a:bodyPr wrap="square">
            <a:spAutoFit/>
          </a:bodyPr>
          <a:lstStyle/>
          <a:p>
            <a:pPr marL="0" lvl="3" algn="just">
              <a:lnSpc>
                <a:spcPct val="150000"/>
              </a:lnSpc>
              <a:spcBef>
                <a:spcPts val="200"/>
              </a:spcBef>
              <a:spcAft>
                <a:spcPts val="800"/>
              </a:spcAft>
              <a:tabLst>
                <a:tab pos="810260" algn="l"/>
              </a:tabLst>
            </a:pPr>
            <a:r>
              <a:rPr lang="pt-PT" sz="1600" b="1" dirty="0">
                <a:solidFill>
                  <a:srgbClr val="176675"/>
                </a:solidFill>
                <a:latin typeface="HurmeGeometricSans4 Regular" panose="020B0500020000000000" pitchFamily="34" charset="0"/>
                <a:ea typeface="Times New Roman" panose="02020603050405020304" pitchFamily="18" charset="0"/>
                <a:cs typeface="Times New Roman" panose="02020603050405020304" pitchFamily="18" charset="0"/>
              </a:rPr>
              <a:t>Reflorestação</a:t>
            </a:r>
          </a:p>
          <a:p>
            <a:pPr algn="just">
              <a:lnSpc>
                <a:spcPct val="150000"/>
              </a:lnSpc>
              <a:spcAft>
                <a:spcPts val="800"/>
              </a:spcAf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Juntamente com outras formações vegetais, a floresta agrega </a:t>
            </a:r>
            <a:r>
              <a:rPr 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uma </a:t>
            </a: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grande biodiversidade e garante o necessário equilíbrio ecológico. Por este motivo é cada vez mais reconhecida como um espaço fundamental para a manutenção dos valores naturais e para a melhoria da qualidade de vida das populações.</a:t>
            </a:r>
          </a:p>
          <a:p>
            <a:pPr algn="just">
              <a:lnSpc>
                <a:spcPct val="150000"/>
              </a:lnSpc>
              <a:spcAft>
                <a:spcPts val="800"/>
              </a:spcAf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Ciente da importância que os espaços florestais para a ocupação sustentável do território concelhio, a Câmara Municipal de Vila Nova de Famalicão lançou em setembro de 2016, o projeto “25 000 árvores para 2025”. O projeto, que será concretizado até 2025, tem como principal objetivo a reabilitação de aproximadamente 25 hectares do território do concelho, através da plantação de 25 mil árvores e arbustos nativos da região, em áreas urbanas, espaços rurais, ao longo das linhas de água e em montes e serras, até 2025. </a:t>
            </a:r>
          </a:p>
          <a:p>
            <a:pPr algn="just">
              <a:lnSpc>
                <a:spcPct val="150000"/>
              </a:lnSpc>
              <a:spcAft>
                <a:spcPts val="800"/>
              </a:spcAft>
            </a:pPr>
            <a:r>
              <a:rPr lang="pt-PT" sz="1600" dirty="0">
                <a:latin typeface="HurmeGeometricSans4 Regular" panose="020B0500020000000000" pitchFamily="34" charset="0"/>
                <a:ea typeface="Calibri" panose="020F0502020204030204" pitchFamily="34" charset="0"/>
                <a:cs typeface="Times New Roman" panose="02020603050405020304" pitchFamily="18" charset="0"/>
              </a:rPr>
              <a:t>As árvores autóctones são uma aposta deste projeto, nomeadamente carvalhos, medronheiros, castanheiros, loureiros, azinheiras e sobreiros, pois, para além da ligação histórica da região, estas espécies estão mais adaptadas às condições do solo e do clima do território e, por isso, são mais resistentes a pragas, doenças ou longos períodos de seca ou chuva intensa. São também mais resistentes aos incêndios florestais, constituindo o refúgio e abrigo de muitas espécies de animais, levando a um aumento exponencial da biodiversidade</a:t>
            </a:r>
            <a:r>
              <a:rPr lang="pt-PT" sz="1600" dirty="0" smtClean="0">
                <a:latin typeface="HurmeGeometricSans4 Regular" panose="020B0500020000000000" pitchFamily="34" charset="0"/>
                <a:ea typeface="Calibri" panose="020F0502020204030204" pitchFamily="34" charset="0"/>
                <a:cs typeface="Times New Roman" panose="02020603050405020304" pitchFamily="18" charset="0"/>
              </a:rPr>
              <a:t>.</a:t>
            </a:r>
            <a:endParaRPr lang="pt-PT" sz="1600" dirty="0">
              <a:latin typeface="HurmeGeometricSans4 Regular" panose="020B0500020000000000"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086736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Retângulo 1"/>
          <p:cNvSpPr/>
          <p:nvPr/>
        </p:nvSpPr>
        <p:spPr>
          <a:xfrm>
            <a:off x="256031" y="253139"/>
            <a:ext cx="11587625" cy="5729774"/>
          </a:xfrm>
          <a:prstGeom prst="rect">
            <a:avLst/>
          </a:prstGeom>
        </p:spPr>
        <p:txBody>
          <a:bodyPr wrap="square">
            <a:spAutoFit/>
          </a:bodyPr>
          <a:lstStyle/>
          <a:p>
            <a:pPr marL="0" lvl="3" algn="just">
              <a:lnSpc>
                <a:spcPct val="150000"/>
              </a:lnSpc>
              <a:spcBef>
                <a:spcPts val="200"/>
              </a:spcBef>
              <a:spcAft>
                <a:spcPts val="800"/>
              </a:spcAft>
              <a:tabLst>
                <a:tab pos="810260" algn="l"/>
              </a:tabLst>
            </a:pPr>
            <a:r>
              <a:rPr lang="pt-PT" b="1" dirty="0">
                <a:solidFill>
                  <a:srgbClr val="176675"/>
                </a:solidFill>
                <a:latin typeface="HurmeGeometricSans4 Regular" panose="020B0500020000000000" pitchFamily="34" charset="0"/>
                <a:ea typeface="Times New Roman" panose="02020603050405020304" pitchFamily="18" charset="0"/>
                <a:cs typeface="Times New Roman" panose="02020603050405020304" pitchFamily="18" charset="0"/>
              </a:rPr>
              <a:t>Reflorestação</a:t>
            </a:r>
          </a:p>
          <a:p>
            <a:pPr algn="just">
              <a:lnSpc>
                <a:spcPct val="150000"/>
              </a:lnSpc>
              <a:spcAft>
                <a:spcPts val="800"/>
              </a:spcAft>
            </a:pPr>
            <a:r>
              <a:rPr lang="pt-PT" sz="1400" dirty="0" smtClean="0">
                <a:latin typeface="HurmeGeometricSans4 Regular" panose="020B0500020000000000" pitchFamily="34" charset="0"/>
                <a:ea typeface="Calibri" panose="020F0502020204030204" pitchFamily="34" charset="0"/>
                <a:cs typeface="Times New Roman" panose="02020603050405020304" pitchFamily="18" charset="0"/>
              </a:rPr>
              <a:t>No </a:t>
            </a: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âmbito da candidatura ao Programa “Floresta Comum” o Município rececionou, em janeiro de 2017, 2 375 árvores de espécies autóctones. Até a essa data o Município já tinha arrecadado cerca de 8 000 árvores para plantação em áreas urbanas, espaços rurais, ao longo das linhas de água e em montes e serras.</a:t>
            </a:r>
          </a:p>
          <a:p>
            <a:pPr marL="342900" lvl="0" indent="-342900" algn="just">
              <a:lnSpc>
                <a:spcPct val="150000"/>
              </a:lnSpc>
              <a:spcAft>
                <a:spcPts val="0"/>
              </a:spcAft>
              <a:buClr>
                <a:srgbClr val="1F4E79"/>
              </a:buClr>
              <a:buFont typeface="Wingdings" panose="05000000000000000000" pitchFamily="2" charset="2"/>
              <a:buChar char=""/>
            </a:pP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Plantação de 61 árvores no Parque de Campismo de Gondifelos;</a:t>
            </a:r>
          </a:p>
          <a:p>
            <a:pPr marL="342900" lvl="0" indent="-342900" algn="just">
              <a:lnSpc>
                <a:spcPct val="150000"/>
              </a:lnSpc>
              <a:spcAft>
                <a:spcPts val="0"/>
              </a:spcAft>
              <a:buClr>
                <a:srgbClr val="1F4E79"/>
              </a:buClr>
              <a:buFont typeface="Wingdings" panose="05000000000000000000" pitchFamily="2" charset="2"/>
              <a:buChar char=""/>
            </a:pP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Plantação de 135 árvores na galeria ripícola do Parque da Devesa e semeadoura de 370 sobreiros e freixo, pela Escola Básica e Jardim de Infância de Delães e pela Escola Profissional Oficina;</a:t>
            </a:r>
          </a:p>
          <a:p>
            <a:pPr marL="342900" lvl="0" indent="-342900" algn="just">
              <a:lnSpc>
                <a:spcPct val="150000"/>
              </a:lnSpc>
              <a:spcAft>
                <a:spcPts val="0"/>
              </a:spcAft>
              <a:buClr>
                <a:srgbClr val="1F4E79"/>
              </a:buClr>
              <a:buFont typeface="Wingdings" panose="05000000000000000000" pitchFamily="2" charset="2"/>
              <a:buChar char=""/>
            </a:pP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Dinamização da campanha adoção de árvores, tendo sido adotadas 3 300 árvores e arbustos, de espécies autóctones;</a:t>
            </a:r>
          </a:p>
          <a:p>
            <a:pPr marL="342900" lvl="0" indent="-342900" algn="just">
              <a:lnSpc>
                <a:spcPct val="150000"/>
              </a:lnSpc>
              <a:spcAft>
                <a:spcPts val="0"/>
              </a:spcAft>
              <a:buClr>
                <a:srgbClr val="1F4E79"/>
              </a:buClr>
              <a:buFont typeface="Wingdings" panose="05000000000000000000" pitchFamily="2" charset="2"/>
              <a:buChar char=""/>
            </a:pP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Distribuição de 10 variedades de sementes autóctones pelas 19 Eco escolas;</a:t>
            </a:r>
          </a:p>
          <a:p>
            <a:pPr marL="342900" lvl="0" indent="-342900" algn="just">
              <a:lnSpc>
                <a:spcPct val="150000"/>
              </a:lnSpc>
              <a:spcAft>
                <a:spcPts val="800"/>
              </a:spcAft>
              <a:buClr>
                <a:srgbClr val="1F4E79"/>
              </a:buClr>
              <a:buFont typeface="Wingdings" panose="05000000000000000000" pitchFamily="2" charset="2"/>
              <a:buChar char=""/>
            </a:pP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Reflorestação das margens do Rio Este, com a colaboração de alunos das Escolas Profissionais da CIOR e Oficina onde foram estacados 420 Salgueiros e plantados 150 Amieiros.</a:t>
            </a:r>
          </a:p>
          <a:p>
            <a:pPr algn="just">
              <a:lnSpc>
                <a:spcPct val="150000"/>
              </a:lnSpc>
              <a:spcAft>
                <a:spcPts val="800"/>
              </a:spcAft>
            </a:pP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Desde a entrada em vigor da 1.ª revisão do PDM de Vila Nova de Famalicão deram entrada 15 processos de reflorestação de espaços florestais do concelho, que incidiam sobre uma área total de 82,74 </a:t>
            </a:r>
            <a:r>
              <a:rPr lang="pt-PT" sz="1400" dirty="0" err="1">
                <a:latin typeface="HurmeGeometricSans4 Regular" panose="020B0500020000000000" pitchFamily="34" charset="0"/>
                <a:ea typeface="Calibri" panose="020F0502020204030204" pitchFamily="34" charset="0"/>
                <a:cs typeface="Times New Roman" panose="02020603050405020304" pitchFamily="18" charset="0"/>
              </a:rPr>
              <a:t>ha</a:t>
            </a: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 destes apenas um foi indeferido. </a:t>
            </a:r>
          </a:p>
          <a:p>
            <a:pPr algn="just">
              <a:lnSpc>
                <a:spcPct val="150000"/>
              </a:lnSpc>
              <a:spcAft>
                <a:spcPts val="800"/>
              </a:spcAft>
            </a:pPr>
            <a:r>
              <a:rPr lang="pt-PT" sz="1400" dirty="0">
                <a:latin typeface="HurmeGeometricSans4 Regular" panose="020B0500020000000000" pitchFamily="34" charset="0"/>
                <a:ea typeface="Calibri" panose="020F0502020204030204" pitchFamily="34" charset="0"/>
                <a:cs typeface="Times New Roman" panose="02020603050405020304" pitchFamily="18" charset="0"/>
              </a:rPr>
              <a:t>Refira-se ainda que a maioria dos processos que deram entrada na Câmara Municipal de Vila Nova de Famalicão correspondem a pedidos de plantação principalmente de eucaliptos comuns com carvalhos-roble, ou carvalhos americanos, pinheiros mansos. Apenas um processo corresponde a um pedido de plantação de carvalho-roble, medronheiro e pinheiro manso.</a:t>
            </a:r>
            <a:endParaRPr lang="pt-PT" sz="1400" dirty="0">
              <a:effectLst/>
              <a:latin typeface="HurmeGeometricSans4 Regular" panose="020B0500020000000000"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20079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pSp>
        <p:nvGrpSpPr>
          <p:cNvPr id="5" name="Grupo 4"/>
          <p:cNvGrpSpPr/>
          <p:nvPr/>
        </p:nvGrpSpPr>
        <p:grpSpPr>
          <a:xfrm>
            <a:off x="19714" y="-26136"/>
            <a:ext cx="12670430" cy="6884136"/>
            <a:chOff x="19714" y="-26136"/>
            <a:chExt cx="12670430" cy="6884136"/>
          </a:xfrm>
        </p:grpSpPr>
        <p:grpSp>
          <p:nvGrpSpPr>
            <p:cNvPr id="16" name="Grupo 15"/>
            <p:cNvGrpSpPr/>
            <p:nvPr/>
          </p:nvGrpSpPr>
          <p:grpSpPr>
            <a:xfrm>
              <a:off x="19714" y="-26136"/>
              <a:ext cx="12670430" cy="6884136"/>
              <a:chOff x="504156" y="-10850"/>
              <a:chExt cx="12670430" cy="6884136"/>
            </a:xfrm>
          </p:grpSpPr>
          <p:grpSp>
            <p:nvGrpSpPr>
              <p:cNvPr id="14" name="Grupo 13"/>
              <p:cNvGrpSpPr/>
              <p:nvPr/>
            </p:nvGrpSpPr>
            <p:grpSpPr>
              <a:xfrm>
                <a:off x="504156" y="-10850"/>
                <a:ext cx="8808963" cy="6884136"/>
                <a:chOff x="504156" y="-10850"/>
                <a:chExt cx="8808963" cy="6884136"/>
              </a:xfrm>
            </p:grpSpPr>
            <p:pic>
              <p:nvPicPr>
                <p:cNvPr id="8" name="Imagem 7"/>
                <p:cNvPicPr>
                  <a:picLocks noChangeAspect="1"/>
                </p:cNvPicPr>
                <p:nvPr/>
              </p:nvPicPr>
              <p:blipFill rotWithShape="1">
                <a:blip r:embed="rId3"/>
                <a:srcRect t="20055" r="14375"/>
                <a:stretch/>
              </p:blipFill>
              <p:spPr>
                <a:xfrm>
                  <a:off x="504156" y="-10850"/>
                  <a:ext cx="8808963" cy="6884136"/>
                </a:xfrm>
                <a:prstGeom prst="rect">
                  <a:avLst/>
                </a:prstGeom>
              </p:spPr>
            </p:pic>
            <p:sp>
              <p:nvSpPr>
                <p:cNvPr id="13" name="CaixaDeTexto 12"/>
                <p:cNvSpPr txBox="1"/>
                <p:nvPr/>
              </p:nvSpPr>
              <p:spPr>
                <a:xfrm>
                  <a:off x="1571406" y="6188000"/>
                  <a:ext cx="1553851" cy="246221"/>
                </a:xfrm>
                <a:prstGeom prst="rect">
                  <a:avLst/>
                </a:prstGeom>
                <a:noFill/>
              </p:spPr>
              <p:txBody>
                <a:bodyPr wrap="square" rtlCol="0">
                  <a:spAutoFit/>
                </a:bodyPr>
                <a:lstStyle/>
                <a:p>
                  <a:r>
                    <a:rPr lang="pt-PT" sz="1000" dirty="0"/>
                    <a:t>Escala 1: 15 000</a:t>
                  </a:r>
                </a:p>
              </p:txBody>
            </p:sp>
          </p:grpSp>
          <p:sp>
            <p:nvSpPr>
              <p:cNvPr id="15" name="CaixaDeTexto 14"/>
              <p:cNvSpPr txBox="1"/>
              <p:nvPr/>
            </p:nvSpPr>
            <p:spPr>
              <a:xfrm>
                <a:off x="9432765" y="211327"/>
                <a:ext cx="3741821" cy="707886"/>
              </a:xfrm>
              <a:prstGeom prst="rect">
                <a:avLst/>
              </a:prstGeom>
              <a:noFill/>
            </p:spPr>
            <p:txBody>
              <a:bodyPr wrap="square" rtlCol="0">
                <a:spAutoFit/>
              </a:bodyPr>
              <a:lstStyle/>
              <a:p>
                <a:r>
                  <a:rPr lang="pt-PT" sz="2000" b="1" dirty="0">
                    <a:solidFill>
                      <a:srgbClr val="176675"/>
                    </a:solidFill>
                    <a:latin typeface="HurmeGeometricSans4 Light" panose="020B0400020000000000" pitchFamily="34" charset="0"/>
                  </a:rPr>
                  <a:t>Caracterização Biofísica</a:t>
                </a:r>
              </a:p>
              <a:p>
                <a:r>
                  <a:rPr lang="pt-PT" sz="2000" b="1" dirty="0">
                    <a:solidFill>
                      <a:srgbClr val="176675"/>
                    </a:solidFill>
                    <a:latin typeface="HurmeGeometricSans4 Light" panose="020B0400020000000000" pitchFamily="34" charset="0"/>
                  </a:rPr>
                  <a:t>Carta Geológica </a:t>
                </a:r>
              </a:p>
            </p:txBody>
          </p:sp>
        </p:grpSp>
        <p:grpSp>
          <p:nvGrpSpPr>
            <p:cNvPr id="12" name="Grupo 11"/>
            <p:cNvGrpSpPr/>
            <p:nvPr/>
          </p:nvGrpSpPr>
          <p:grpSpPr>
            <a:xfrm>
              <a:off x="7042748" y="-26136"/>
              <a:ext cx="1923357" cy="2360423"/>
              <a:chOff x="7459627" y="15419"/>
              <a:chExt cx="2503327" cy="3168885"/>
            </a:xfrm>
          </p:grpSpPr>
          <p:pic>
            <p:nvPicPr>
              <p:cNvPr id="10" name="Imagem 9"/>
              <p:cNvPicPr>
                <a:picLocks noChangeAspect="1"/>
              </p:cNvPicPr>
              <p:nvPr/>
            </p:nvPicPr>
            <p:blipFill rotWithShape="1">
              <a:blip r:embed="rId4"/>
              <a:srcRect l="10558" b="3794"/>
              <a:stretch/>
            </p:blipFill>
            <p:spPr>
              <a:xfrm>
                <a:off x="7459627" y="15419"/>
                <a:ext cx="2333768" cy="3045774"/>
              </a:xfrm>
              <a:prstGeom prst="rect">
                <a:avLst/>
              </a:prstGeom>
            </p:spPr>
          </p:pic>
          <p:sp>
            <p:nvSpPr>
              <p:cNvPr id="11" name="CaixaDeTexto 10"/>
              <p:cNvSpPr txBox="1"/>
              <p:nvPr/>
            </p:nvSpPr>
            <p:spPr>
              <a:xfrm>
                <a:off x="8908510" y="2938083"/>
                <a:ext cx="1054444" cy="246221"/>
              </a:xfrm>
              <a:prstGeom prst="rect">
                <a:avLst/>
              </a:prstGeom>
              <a:noFill/>
            </p:spPr>
            <p:txBody>
              <a:bodyPr wrap="square" rtlCol="0">
                <a:spAutoFit/>
              </a:bodyPr>
              <a:lstStyle/>
              <a:p>
                <a:r>
                  <a:rPr lang="pt-PT" sz="1000" dirty="0">
                    <a:solidFill>
                      <a:schemeClr val="bg1"/>
                    </a:solidFill>
                  </a:rPr>
                  <a:t>Escala 1: 15 000</a:t>
                </a:r>
              </a:p>
            </p:txBody>
          </p:sp>
        </p:grpSp>
      </p:grpSp>
      <p:sp>
        <p:nvSpPr>
          <p:cNvPr id="9" name="CaixaDeTexto 8"/>
          <p:cNvSpPr txBox="1"/>
          <p:nvPr/>
        </p:nvSpPr>
        <p:spPr>
          <a:xfrm>
            <a:off x="8723748" y="1158073"/>
            <a:ext cx="2742216" cy="276999"/>
          </a:xfrm>
          <a:prstGeom prst="rect">
            <a:avLst/>
          </a:prstGeom>
          <a:noFill/>
        </p:spPr>
        <p:txBody>
          <a:bodyPr wrap="square" rtlCol="0">
            <a:spAutoFit/>
          </a:bodyPr>
          <a:lstStyle/>
          <a:p>
            <a:r>
              <a:rPr lang="pt-PT" sz="1200" dirty="0"/>
              <a:t>Área de indústria extrativa</a:t>
            </a:r>
          </a:p>
        </p:txBody>
      </p:sp>
      <p:pic>
        <p:nvPicPr>
          <p:cNvPr id="19" name="Imagem 18"/>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77473" t="39796" r="5210" b="21715"/>
          <a:stretch/>
        </p:blipFill>
        <p:spPr>
          <a:xfrm>
            <a:off x="9193467" y="1893301"/>
            <a:ext cx="2835167" cy="4637708"/>
          </a:xfrm>
          <a:prstGeom prst="rect">
            <a:avLst/>
          </a:prstGeom>
        </p:spPr>
      </p:pic>
    </p:spTree>
    <p:extLst>
      <p:ext uri="{BB962C8B-B14F-4D97-AF65-F5344CB8AC3E}">
        <p14:creationId xmlns:p14="http://schemas.microsoft.com/office/powerpoint/2010/main" val="19050173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3" cstate="print">
            <a:clrChange>
              <a:clrFrom>
                <a:srgbClr val="FFFEF6"/>
              </a:clrFrom>
              <a:clrTo>
                <a:srgbClr val="FFFEF6">
                  <a:alpha val="0"/>
                </a:srgbClr>
              </a:clrTo>
            </a:clrChang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4146" t="10753" r="25704" b="10753"/>
          <a:stretch/>
        </p:blipFill>
        <p:spPr>
          <a:xfrm>
            <a:off x="0" y="0"/>
            <a:ext cx="8501134" cy="6730833"/>
          </a:xfrm>
          <a:prstGeom prst="rect">
            <a:avLst/>
          </a:prstGeom>
        </p:spPr>
      </p:pic>
      <p:pic>
        <p:nvPicPr>
          <p:cNvPr id="7" name="Imagem 6"/>
          <p:cNvPicPr>
            <a:picLocks noChangeAspect="1"/>
          </p:cNvPicPr>
          <p:nvPr/>
        </p:nvPicPr>
        <p:blipFill rotWithShape="1">
          <a:blip r:embed="rId5" cstate="print">
            <a:clrChange>
              <a:clrFrom>
                <a:srgbClr val="FFFEF6"/>
              </a:clrFrom>
              <a:clrTo>
                <a:srgbClr val="FFFEF6">
                  <a:alpha val="0"/>
                </a:srgbClr>
              </a:clrTo>
            </a:clrChange>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rcRect l="77787" t="61523" r="4822" b="21793"/>
          <a:stretch/>
        </p:blipFill>
        <p:spPr>
          <a:xfrm>
            <a:off x="8247548" y="3837416"/>
            <a:ext cx="3815968" cy="2612000"/>
          </a:xfrm>
          <a:prstGeom prst="rect">
            <a:avLst/>
          </a:prstGeom>
        </p:spPr>
      </p:pic>
      <p:sp>
        <p:nvSpPr>
          <p:cNvPr id="8" name="CaixaDeTexto 7"/>
          <p:cNvSpPr txBox="1"/>
          <p:nvPr/>
        </p:nvSpPr>
        <p:spPr>
          <a:xfrm>
            <a:off x="8838083" y="348187"/>
            <a:ext cx="2973565" cy="646331"/>
          </a:xfrm>
          <a:prstGeom prst="rect">
            <a:avLst/>
          </a:prstGeom>
          <a:noFill/>
        </p:spPr>
        <p:txBody>
          <a:bodyPr wrap="square" rtlCol="0">
            <a:spAutoFit/>
          </a:bodyPr>
          <a:lstStyle/>
          <a:p>
            <a:r>
              <a:rPr lang="pt-PT" b="1" dirty="0">
                <a:solidFill>
                  <a:srgbClr val="176675"/>
                </a:solidFill>
                <a:latin typeface="HurmeGeometricSans4 Light" panose="020B0400020000000000" pitchFamily="34" charset="0"/>
              </a:rPr>
              <a:t>Caracterização Biofísica Relevo </a:t>
            </a:r>
          </a:p>
        </p:txBody>
      </p:sp>
    </p:spTree>
    <p:extLst>
      <p:ext uri="{BB962C8B-B14F-4D97-AF65-F5344CB8AC3E}">
        <p14:creationId xmlns:p14="http://schemas.microsoft.com/office/powerpoint/2010/main" val="128979298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cstate="print">
            <a:extLst>
              <a:ext uri="{28A0092B-C50C-407E-A947-70E740481C1C}">
                <a14:useLocalDpi xmlns:a14="http://schemas.microsoft.com/office/drawing/2010/main" val="0"/>
              </a:ext>
            </a:extLst>
          </a:blip>
          <a:srcRect l="827" t="1170" r="19946" b="1287"/>
          <a:stretch/>
        </p:blipFill>
        <p:spPr>
          <a:xfrm>
            <a:off x="0" y="6350"/>
            <a:ext cx="7870360" cy="6851650"/>
          </a:xfrm>
          <a:prstGeom prst="rect">
            <a:avLst/>
          </a:prstGeom>
        </p:spPr>
      </p:pic>
      <p:pic>
        <p:nvPicPr>
          <p:cNvPr id="5" name="Imagem 4"/>
          <p:cNvPicPr>
            <a:picLocks noChangeAspect="1"/>
          </p:cNvPicPr>
          <p:nvPr/>
        </p:nvPicPr>
        <p:blipFill rotWithShape="1">
          <a:blip r:embed="rId3" cstate="print">
            <a:extLst>
              <a:ext uri="{28A0092B-C50C-407E-A947-70E740481C1C}">
                <a14:useLocalDpi xmlns:a14="http://schemas.microsoft.com/office/drawing/2010/main" val="0"/>
              </a:ext>
            </a:extLst>
          </a:blip>
          <a:srcRect l="80633" t="13240" r="2497" b="49801"/>
          <a:stretch/>
        </p:blipFill>
        <p:spPr>
          <a:xfrm>
            <a:off x="8201151" y="1000834"/>
            <a:ext cx="2642666" cy="4093539"/>
          </a:xfrm>
          <a:prstGeom prst="rect">
            <a:avLst/>
          </a:prstGeom>
        </p:spPr>
      </p:pic>
      <p:pic>
        <p:nvPicPr>
          <p:cNvPr id="6" name="Imagem 5"/>
          <p:cNvPicPr>
            <a:picLocks noChangeAspect="1"/>
          </p:cNvPicPr>
          <p:nvPr/>
        </p:nvPicPr>
        <p:blipFill rotWithShape="1">
          <a:blip r:embed="rId3" cstate="print">
            <a:extLst>
              <a:ext uri="{28A0092B-C50C-407E-A947-70E740481C1C}">
                <a14:useLocalDpi xmlns:a14="http://schemas.microsoft.com/office/drawing/2010/main" val="0"/>
              </a:ext>
            </a:extLst>
          </a:blip>
          <a:srcRect l="80633" t="63534" r="2497" b="19415"/>
          <a:stretch/>
        </p:blipFill>
        <p:spPr>
          <a:xfrm>
            <a:off x="8201151" y="5132682"/>
            <a:ext cx="2264812" cy="1618582"/>
          </a:xfrm>
          <a:prstGeom prst="rect">
            <a:avLst/>
          </a:prstGeom>
        </p:spPr>
      </p:pic>
      <p:sp>
        <p:nvSpPr>
          <p:cNvPr id="7" name="CaixaDeTexto 6"/>
          <p:cNvSpPr txBox="1"/>
          <p:nvPr/>
        </p:nvSpPr>
        <p:spPr>
          <a:xfrm>
            <a:off x="8201151" y="77504"/>
            <a:ext cx="3477502" cy="923330"/>
          </a:xfrm>
          <a:prstGeom prst="rect">
            <a:avLst/>
          </a:prstGeom>
          <a:noFill/>
        </p:spPr>
        <p:txBody>
          <a:bodyPr wrap="square" rtlCol="0">
            <a:spAutoFit/>
          </a:bodyPr>
          <a:lstStyle/>
          <a:p>
            <a:r>
              <a:rPr lang="pt-PT" b="1" dirty="0">
                <a:solidFill>
                  <a:srgbClr val="176675"/>
                </a:solidFill>
                <a:latin typeface="HurmeGeometricSans4 Light" panose="020B0400020000000000" pitchFamily="34" charset="0"/>
              </a:rPr>
              <a:t>Caracterização Hipsometria (metros) </a:t>
            </a:r>
            <a:r>
              <a:rPr lang="pt-PT" dirty="0">
                <a:solidFill>
                  <a:srgbClr val="176675"/>
                </a:solidFill>
                <a:latin typeface="HurmeGeometricSans4 Light" panose="020B0400020000000000" pitchFamily="34" charset="0"/>
              </a:rPr>
              <a:t> do concelho de Vila Nova de Famalicão</a:t>
            </a:r>
          </a:p>
        </p:txBody>
      </p:sp>
    </p:spTree>
    <p:extLst>
      <p:ext uri="{BB962C8B-B14F-4D97-AF65-F5344CB8AC3E}">
        <p14:creationId xmlns:p14="http://schemas.microsoft.com/office/powerpoint/2010/main" val="17880283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977" t="12043" r="26331" b="10108"/>
          <a:stretch/>
        </p:blipFill>
        <p:spPr>
          <a:xfrm>
            <a:off x="0" y="0"/>
            <a:ext cx="8840071" cy="6987129"/>
          </a:xfrm>
          <a:prstGeom prst="rect">
            <a:avLst/>
          </a:prstGeom>
        </p:spPr>
      </p:pic>
      <p:sp>
        <p:nvSpPr>
          <p:cNvPr id="8" name="Retângulo 7"/>
          <p:cNvSpPr/>
          <p:nvPr/>
        </p:nvSpPr>
        <p:spPr>
          <a:xfrm>
            <a:off x="8900702" y="296013"/>
            <a:ext cx="3147745" cy="646331"/>
          </a:xfrm>
          <a:prstGeom prst="rect">
            <a:avLst/>
          </a:prstGeom>
        </p:spPr>
        <p:txBody>
          <a:bodyPr wrap="square">
            <a:spAutoFit/>
          </a:bodyPr>
          <a:lstStyle/>
          <a:p>
            <a:r>
              <a:rPr lang="pt-PT" b="1" dirty="0">
                <a:solidFill>
                  <a:srgbClr val="176675"/>
                </a:solidFill>
                <a:latin typeface="HurmeGeometricSans4 Light" panose="020B0400020000000000" pitchFamily="34" charset="0"/>
              </a:rPr>
              <a:t>Caracterização Biofísica </a:t>
            </a:r>
          </a:p>
          <a:p>
            <a:r>
              <a:rPr lang="pt-PT" b="1" dirty="0">
                <a:solidFill>
                  <a:srgbClr val="176675"/>
                </a:solidFill>
                <a:latin typeface="HurmeGeometricSans4 Light" panose="020B0400020000000000" pitchFamily="34" charset="0"/>
              </a:rPr>
              <a:t>Hipsometria </a:t>
            </a:r>
          </a:p>
        </p:txBody>
      </p:sp>
      <p:pic>
        <p:nvPicPr>
          <p:cNvPr id="6" name="Imagem 5"/>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77643" t="49246" r="5010" b="21936"/>
          <a:stretch/>
        </p:blipFill>
        <p:spPr>
          <a:xfrm>
            <a:off x="8701548" y="2907714"/>
            <a:ext cx="3229897" cy="3796548"/>
          </a:xfrm>
          <a:prstGeom prst="rect">
            <a:avLst/>
          </a:prstGeom>
        </p:spPr>
      </p:pic>
      <p:cxnSp>
        <p:nvCxnSpPr>
          <p:cNvPr id="10" name="Conexão reta 9"/>
          <p:cNvCxnSpPr/>
          <p:nvPr/>
        </p:nvCxnSpPr>
        <p:spPr>
          <a:xfrm>
            <a:off x="381164" y="6621399"/>
            <a:ext cx="8320384" cy="44872"/>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23678298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7948" t="55269" r="5314" b="21935"/>
          <a:stretch/>
        </p:blipFill>
        <p:spPr>
          <a:xfrm>
            <a:off x="8962178" y="3683019"/>
            <a:ext cx="3113406" cy="2899325"/>
          </a:xfrm>
          <a:prstGeom prst="rect">
            <a:avLst/>
          </a:prstGeom>
        </p:spPr>
      </p:pic>
      <p:sp>
        <p:nvSpPr>
          <p:cNvPr id="3" name="CaixaDeTexto 2"/>
          <p:cNvSpPr txBox="1"/>
          <p:nvPr/>
        </p:nvSpPr>
        <p:spPr>
          <a:xfrm>
            <a:off x="9184167" y="252415"/>
            <a:ext cx="2987587" cy="646331"/>
          </a:xfrm>
          <a:prstGeom prst="rect">
            <a:avLst/>
          </a:prstGeom>
          <a:noFill/>
        </p:spPr>
        <p:txBody>
          <a:bodyPr wrap="square" rtlCol="0">
            <a:spAutoFit/>
          </a:bodyPr>
          <a:lstStyle/>
          <a:p>
            <a:r>
              <a:rPr lang="pt-PT" b="1" dirty="0">
                <a:solidFill>
                  <a:srgbClr val="176675"/>
                </a:solidFill>
                <a:latin typeface="HurmeGeometricSans4 Light" panose="020B0400020000000000" pitchFamily="34" charset="0"/>
              </a:rPr>
              <a:t>Caracterização Biofísica </a:t>
            </a:r>
          </a:p>
          <a:p>
            <a:r>
              <a:rPr lang="pt-PT" b="1" dirty="0">
                <a:solidFill>
                  <a:srgbClr val="176675"/>
                </a:solidFill>
                <a:latin typeface="HurmeGeometricSans4 Light" panose="020B0400020000000000" pitchFamily="34" charset="0"/>
              </a:rPr>
              <a:t>Declives </a:t>
            </a:r>
          </a:p>
        </p:txBody>
      </p:sp>
      <p:grpSp>
        <p:nvGrpSpPr>
          <p:cNvPr id="7" name="Grupo 6"/>
          <p:cNvGrpSpPr/>
          <p:nvPr/>
        </p:nvGrpSpPr>
        <p:grpSpPr>
          <a:xfrm>
            <a:off x="-25539" y="102603"/>
            <a:ext cx="8987717" cy="6848956"/>
            <a:chOff x="0" y="0"/>
            <a:chExt cx="8987717" cy="6848956"/>
          </a:xfrm>
        </p:grpSpPr>
        <p:pic>
          <p:nvPicPr>
            <p:cNvPr id="4" name="Imagem 3"/>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452" t="12258" r="26465" b="10753"/>
            <a:stretch/>
          </p:blipFill>
          <p:spPr>
            <a:xfrm>
              <a:off x="0" y="0"/>
              <a:ext cx="8987717" cy="6848956"/>
            </a:xfrm>
            <a:prstGeom prst="rect">
              <a:avLst/>
            </a:prstGeom>
          </p:spPr>
        </p:pic>
        <p:cxnSp>
          <p:nvCxnSpPr>
            <p:cNvPr id="5" name="Conexão reta 4"/>
            <p:cNvCxnSpPr/>
            <p:nvPr/>
          </p:nvCxnSpPr>
          <p:spPr>
            <a:xfrm>
              <a:off x="187851" y="6579952"/>
              <a:ext cx="8661950" cy="0"/>
            </a:xfrm>
            <a:prstGeom prst="line">
              <a:avLst/>
            </a:prstGeom>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4252076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3" cstate="print">
            <a:extLst>
              <a:ext uri="{28A0092B-C50C-407E-A947-70E740481C1C}">
                <a14:useLocalDpi xmlns:a14="http://schemas.microsoft.com/office/drawing/2010/main" val="0"/>
              </a:ext>
            </a:extLst>
          </a:blip>
          <a:srcRect l="1158" t="1485" r="20111" b="1672"/>
          <a:stretch/>
        </p:blipFill>
        <p:spPr>
          <a:xfrm>
            <a:off x="3596" y="0"/>
            <a:ext cx="7857068" cy="6833668"/>
          </a:xfrm>
          <a:prstGeom prst="rect">
            <a:avLst/>
          </a:prstGeom>
        </p:spPr>
      </p:pic>
      <p:pic>
        <p:nvPicPr>
          <p:cNvPr id="13" name="Imagem 12"/>
          <p:cNvPicPr>
            <a:picLocks noChangeAspect="1"/>
          </p:cNvPicPr>
          <p:nvPr/>
        </p:nvPicPr>
        <p:blipFill rotWithShape="1">
          <a:blip r:embed="rId3" cstate="print">
            <a:extLst>
              <a:ext uri="{28A0092B-C50C-407E-A947-70E740481C1C}">
                <a14:useLocalDpi xmlns:a14="http://schemas.microsoft.com/office/drawing/2010/main" val="0"/>
              </a:ext>
            </a:extLst>
          </a:blip>
          <a:srcRect l="80963" t="63585" r="2497" b="21206"/>
          <a:stretch/>
        </p:blipFill>
        <p:spPr>
          <a:xfrm>
            <a:off x="8793701" y="4837994"/>
            <a:ext cx="2415771" cy="1570725"/>
          </a:xfrm>
          <a:prstGeom prst="rect">
            <a:avLst/>
          </a:prstGeom>
        </p:spPr>
      </p:pic>
      <p:pic>
        <p:nvPicPr>
          <p:cNvPr id="5" name="Imagem 4"/>
          <p:cNvPicPr>
            <a:picLocks noChangeAspect="1"/>
          </p:cNvPicPr>
          <p:nvPr/>
        </p:nvPicPr>
        <p:blipFill rotWithShape="1">
          <a:blip r:embed="rId3" cstate="print">
            <a:extLst>
              <a:ext uri="{28A0092B-C50C-407E-A947-70E740481C1C}">
                <a14:useLocalDpi xmlns:a14="http://schemas.microsoft.com/office/drawing/2010/main" val="0"/>
              </a:ext>
            </a:extLst>
          </a:blip>
          <a:srcRect l="80963" t="13383" r="5397" b="57857"/>
          <a:stretch/>
        </p:blipFill>
        <p:spPr>
          <a:xfrm>
            <a:off x="8793701" y="897468"/>
            <a:ext cx="2415771" cy="3601860"/>
          </a:xfrm>
          <a:prstGeom prst="rect">
            <a:avLst/>
          </a:prstGeom>
        </p:spPr>
      </p:pic>
      <p:sp>
        <p:nvSpPr>
          <p:cNvPr id="6" name="CaixaDeTexto 5"/>
          <p:cNvSpPr txBox="1"/>
          <p:nvPr/>
        </p:nvSpPr>
        <p:spPr>
          <a:xfrm>
            <a:off x="8793701" y="320148"/>
            <a:ext cx="2987587" cy="369332"/>
          </a:xfrm>
          <a:prstGeom prst="rect">
            <a:avLst/>
          </a:prstGeom>
          <a:noFill/>
        </p:spPr>
        <p:txBody>
          <a:bodyPr wrap="square" rtlCol="0">
            <a:spAutoFit/>
          </a:bodyPr>
          <a:lstStyle/>
          <a:p>
            <a:r>
              <a:rPr lang="pt-PT" b="1" dirty="0" smtClean="0">
                <a:solidFill>
                  <a:srgbClr val="176675"/>
                </a:solidFill>
                <a:latin typeface="HurmeGeometricSans4 Light" panose="020B0400020000000000" pitchFamily="34" charset="0"/>
              </a:rPr>
              <a:t>Declives (graus)  </a:t>
            </a:r>
            <a:endParaRPr lang="pt-PT" b="1" dirty="0">
              <a:solidFill>
                <a:srgbClr val="176675"/>
              </a:solidFill>
              <a:latin typeface="HurmeGeometricSans4 Light" panose="020B0400020000000000" pitchFamily="34" charset="0"/>
            </a:endParaRPr>
          </a:p>
        </p:txBody>
      </p:sp>
    </p:spTree>
    <p:extLst>
      <p:ext uri="{BB962C8B-B14F-4D97-AF65-F5344CB8AC3E}">
        <p14:creationId xmlns:p14="http://schemas.microsoft.com/office/powerpoint/2010/main" val="87149585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pSp>
        <p:nvGrpSpPr>
          <p:cNvPr id="14" name="Grupo 13"/>
          <p:cNvGrpSpPr/>
          <p:nvPr/>
        </p:nvGrpSpPr>
        <p:grpSpPr>
          <a:xfrm>
            <a:off x="57150" y="0"/>
            <a:ext cx="10485080" cy="6858000"/>
            <a:chOff x="-1" y="-34607"/>
            <a:chExt cx="10485080" cy="6858000"/>
          </a:xfrm>
        </p:grpSpPr>
        <p:pic>
          <p:nvPicPr>
            <p:cNvPr id="8" name="Imagem 7"/>
            <p:cNvPicPr>
              <a:picLocks noChangeAspect="1"/>
            </p:cNvPicPr>
            <p:nvPr/>
          </p:nvPicPr>
          <p:blipFill rotWithShape="1">
            <a:blip r:embed="rId3" cstate="print">
              <a:extLst>
                <a:ext uri="{28A0092B-C50C-407E-A947-70E740481C1C}">
                  <a14:useLocalDpi xmlns:a14="http://schemas.microsoft.com/office/drawing/2010/main" val="0"/>
                </a:ext>
              </a:extLst>
            </a:blip>
            <a:srcRect r="19826"/>
            <a:stretch/>
          </p:blipFill>
          <p:spPr>
            <a:xfrm>
              <a:off x="2709039" y="-34607"/>
              <a:ext cx="7776040" cy="6858000"/>
            </a:xfrm>
            <a:prstGeom prst="rect">
              <a:avLst/>
            </a:prstGeom>
          </p:spPr>
        </p:pic>
        <p:grpSp>
          <p:nvGrpSpPr>
            <p:cNvPr id="12" name="Grupo 11"/>
            <p:cNvGrpSpPr/>
            <p:nvPr/>
          </p:nvGrpSpPr>
          <p:grpSpPr>
            <a:xfrm>
              <a:off x="268963" y="5098075"/>
              <a:ext cx="2344826" cy="1477328"/>
              <a:chOff x="268963" y="5132682"/>
              <a:chExt cx="2344826" cy="1477328"/>
            </a:xfrm>
          </p:grpSpPr>
          <p:sp>
            <p:nvSpPr>
              <p:cNvPr id="2" name="CaixaDeTexto 1"/>
              <p:cNvSpPr txBox="1"/>
              <p:nvPr/>
            </p:nvSpPr>
            <p:spPr>
              <a:xfrm>
                <a:off x="268963" y="5132682"/>
                <a:ext cx="2344826" cy="1477328"/>
              </a:xfrm>
              <a:prstGeom prst="rect">
                <a:avLst/>
              </a:prstGeom>
              <a:noFill/>
            </p:spPr>
            <p:txBody>
              <a:bodyPr wrap="square" rtlCol="0">
                <a:spAutoFit/>
              </a:bodyPr>
              <a:lstStyle/>
              <a:p>
                <a:r>
                  <a:rPr lang="pt-PT" dirty="0"/>
                  <a:t> Legenda:</a:t>
                </a:r>
              </a:p>
              <a:p>
                <a:r>
                  <a:rPr lang="pt-PT" dirty="0"/>
                  <a:t>           Limite do concelho de Vila Nova de </a:t>
                </a:r>
                <a:r>
                  <a:rPr lang="pt-PT" dirty="0" smtClean="0"/>
                  <a:t>Famalicão</a:t>
                </a:r>
              </a:p>
              <a:p>
                <a:r>
                  <a:rPr lang="pt-PT" dirty="0" smtClean="0"/>
                  <a:t>Fonte</a:t>
                </a:r>
                <a:r>
                  <a:rPr lang="pt-PT" dirty="0"/>
                  <a:t>: </a:t>
                </a:r>
                <a:r>
                  <a:rPr lang="pt-PT" dirty="0" smtClean="0"/>
                  <a:t>Google </a:t>
                </a:r>
                <a:r>
                  <a:rPr lang="pt-PT" dirty="0" err="1"/>
                  <a:t>Earth</a:t>
                </a:r>
                <a:endParaRPr lang="pt-PT" dirty="0"/>
              </a:p>
            </p:txBody>
          </p:sp>
          <p:sp>
            <p:nvSpPr>
              <p:cNvPr id="10" name="Retângulo 9"/>
              <p:cNvSpPr/>
              <p:nvPr/>
            </p:nvSpPr>
            <p:spPr>
              <a:xfrm>
                <a:off x="429854" y="5471869"/>
                <a:ext cx="439267"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sp>
          <p:nvSpPr>
            <p:cNvPr id="11" name="CaixaDeTexto 10"/>
            <p:cNvSpPr txBox="1"/>
            <p:nvPr/>
          </p:nvSpPr>
          <p:spPr>
            <a:xfrm>
              <a:off x="-1" y="193993"/>
              <a:ext cx="3023419" cy="523220"/>
            </a:xfrm>
            <a:prstGeom prst="rect">
              <a:avLst/>
            </a:prstGeom>
            <a:noFill/>
          </p:spPr>
          <p:txBody>
            <a:bodyPr wrap="square" rtlCol="0">
              <a:spAutoFit/>
            </a:bodyPr>
            <a:lstStyle/>
            <a:p>
              <a:r>
                <a:rPr lang="pt-PT" sz="1400" b="1" dirty="0">
                  <a:solidFill>
                    <a:srgbClr val="176675"/>
                  </a:solidFill>
                  <a:latin typeface="HurmeGeometricSans4 Light" panose="020B0400020000000000" pitchFamily="34" charset="0"/>
                </a:rPr>
                <a:t>Concelho de</a:t>
              </a:r>
            </a:p>
            <a:p>
              <a:r>
                <a:rPr lang="pt-PT" sz="1400" b="1" dirty="0">
                  <a:solidFill>
                    <a:srgbClr val="176675"/>
                  </a:solidFill>
                  <a:latin typeface="HurmeGeometricSans4 Light" panose="020B0400020000000000" pitchFamily="34" charset="0"/>
                </a:rPr>
                <a:t>Vila Nova de Famalicão </a:t>
              </a:r>
            </a:p>
          </p:txBody>
        </p:sp>
      </p:grpSp>
    </p:spTree>
    <p:extLst>
      <p:ext uri="{BB962C8B-B14F-4D97-AF65-F5344CB8AC3E}">
        <p14:creationId xmlns:p14="http://schemas.microsoft.com/office/powerpoint/2010/main" val="309513614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pSp>
        <p:nvGrpSpPr>
          <p:cNvPr id="9" name="Grupo 8"/>
          <p:cNvGrpSpPr/>
          <p:nvPr/>
        </p:nvGrpSpPr>
        <p:grpSpPr>
          <a:xfrm>
            <a:off x="0" y="98123"/>
            <a:ext cx="11865706" cy="6759877"/>
            <a:chOff x="1096281" y="176981"/>
            <a:chExt cx="11603791" cy="6486555"/>
          </a:xfrm>
        </p:grpSpPr>
        <p:pic>
          <p:nvPicPr>
            <p:cNvPr id="2" name="Imagem 1"/>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7948" t="55914" r="4705" b="21720"/>
            <a:stretch/>
          </p:blipFill>
          <p:spPr>
            <a:xfrm>
              <a:off x="9341322" y="3496143"/>
              <a:ext cx="3358750" cy="3064122"/>
            </a:xfrm>
            <a:prstGeom prst="rect">
              <a:avLst/>
            </a:prstGeom>
          </p:spPr>
        </p:pic>
        <p:pic>
          <p:nvPicPr>
            <p:cNvPr id="6" name="Imagem 5"/>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147" t="12473" r="26465" b="11398"/>
            <a:stretch/>
          </p:blipFill>
          <p:spPr>
            <a:xfrm>
              <a:off x="1096281" y="176981"/>
              <a:ext cx="8355564" cy="6486555"/>
            </a:xfrm>
            <a:prstGeom prst="rect">
              <a:avLst/>
            </a:prstGeom>
          </p:spPr>
        </p:pic>
        <p:sp>
          <p:nvSpPr>
            <p:cNvPr id="8" name="CaixaDeTexto 7"/>
            <p:cNvSpPr txBox="1"/>
            <p:nvPr/>
          </p:nvSpPr>
          <p:spPr>
            <a:xfrm>
              <a:off x="9615468" y="344621"/>
              <a:ext cx="3084603" cy="620198"/>
            </a:xfrm>
            <a:prstGeom prst="rect">
              <a:avLst/>
            </a:prstGeom>
            <a:noFill/>
          </p:spPr>
          <p:txBody>
            <a:bodyPr wrap="square" rtlCol="0">
              <a:spAutoFit/>
            </a:bodyPr>
            <a:lstStyle/>
            <a:p>
              <a:r>
                <a:rPr lang="pt-PT" b="1" dirty="0">
                  <a:solidFill>
                    <a:srgbClr val="176675"/>
                  </a:solidFill>
                  <a:latin typeface="HurmeGeometricSans4 Light" panose="020B0400020000000000" pitchFamily="34" charset="0"/>
                </a:rPr>
                <a:t>Caracterização Biofísica </a:t>
              </a:r>
            </a:p>
            <a:p>
              <a:r>
                <a:rPr lang="pt-PT" b="1" dirty="0">
                  <a:solidFill>
                    <a:srgbClr val="176675"/>
                  </a:solidFill>
                  <a:latin typeface="HurmeGeometricSans4 Light" panose="020B0400020000000000" pitchFamily="34" charset="0"/>
                </a:rPr>
                <a:t>Orientação de Encostas </a:t>
              </a:r>
            </a:p>
          </p:txBody>
        </p:sp>
      </p:grpSp>
    </p:spTree>
    <p:extLst>
      <p:ext uri="{BB962C8B-B14F-4D97-AF65-F5344CB8AC3E}">
        <p14:creationId xmlns:p14="http://schemas.microsoft.com/office/powerpoint/2010/main" val="292613665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3" name="CaixaDeTexto 2"/>
          <p:cNvSpPr txBox="1"/>
          <p:nvPr/>
        </p:nvSpPr>
        <p:spPr>
          <a:xfrm>
            <a:off x="192505" y="737937"/>
            <a:ext cx="11678653" cy="5909310"/>
          </a:xfrm>
          <a:prstGeom prst="rect">
            <a:avLst/>
          </a:prstGeom>
          <a:noFill/>
        </p:spPr>
        <p:txBody>
          <a:bodyPr wrap="square" rtlCol="0">
            <a:spAutoFit/>
          </a:bodyPr>
          <a:lstStyle/>
          <a:p>
            <a:r>
              <a:rPr lang="pt-PT" dirty="0" smtClean="0"/>
              <a:t>O </a:t>
            </a:r>
            <a:r>
              <a:rPr lang="pt-PT" dirty="0"/>
              <a:t>concelho de Vila Nova de Famalicão encontra-se integrado na sua totalidade na </a:t>
            </a:r>
            <a:r>
              <a:rPr lang="pt-PT" b="1" dirty="0"/>
              <a:t>Região Hidrográfica do Cávado, Ave e Leça </a:t>
            </a:r>
            <a:r>
              <a:rPr lang="pt-PT" dirty="0"/>
              <a:t>(RH2), mais especificamente a Bacia Hidrográfica do Ave.</a:t>
            </a:r>
          </a:p>
          <a:p>
            <a:endParaRPr lang="pt-PT" dirty="0" smtClean="0"/>
          </a:p>
          <a:p>
            <a:r>
              <a:rPr lang="pt-PT" dirty="0" smtClean="0"/>
              <a:t>A </a:t>
            </a:r>
            <a:r>
              <a:rPr lang="pt-PT" dirty="0"/>
              <a:t>rede de drenagem no concelho é bastante abundante, com uma densidade que se pode considerar elevada, do tipo detrítico, devido principalmente ao substrato pouco permeável, que favorece o escoamento superficial em detrimento do subterrâneo. </a:t>
            </a:r>
            <a:endParaRPr lang="pt-PT" dirty="0" smtClean="0"/>
          </a:p>
          <a:p>
            <a:endParaRPr lang="pt-PT" dirty="0"/>
          </a:p>
          <a:p>
            <a:r>
              <a:rPr lang="pt-PT" dirty="0" smtClean="0"/>
              <a:t>As </a:t>
            </a:r>
            <a:r>
              <a:rPr lang="pt-PT" dirty="0"/>
              <a:t>principais linhas de água que atravessam o concelho são o </a:t>
            </a:r>
            <a:r>
              <a:rPr lang="pt-PT" b="1" dirty="0"/>
              <a:t>rio Ave </a:t>
            </a:r>
            <a:r>
              <a:rPr lang="pt-PT" dirty="0"/>
              <a:t>e os seus afluentes </a:t>
            </a:r>
            <a:r>
              <a:rPr lang="pt-PT" b="1" dirty="0"/>
              <a:t>Este, Pelhe e Pele</a:t>
            </a:r>
            <a:r>
              <a:rPr lang="pt-PT" dirty="0"/>
              <a:t>. Deste modo, o Concelho é subdividido nas </a:t>
            </a:r>
            <a:r>
              <a:rPr lang="pt-PT" dirty="0" err="1"/>
              <a:t>sub-bacias</a:t>
            </a:r>
            <a:r>
              <a:rPr lang="pt-PT" dirty="0"/>
              <a:t> destas linhas de água, e que são:</a:t>
            </a:r>
          </a:p>
          <a:p>
            <a:pPr lvl="0"/>
            <a:r>
              <a:rPr lang="pt-PT" b="1" u="sng" dirty="0"/>
              <a:t>Bacia do rio Este</a:t>
            </a:r>
            <a:r>
              <a:rPr lang="pt-PT" dirty="0"/>
              <a:t>: tem uma direção de escoamento principal de Norte-Noroeste, cuja bacia ocupa toda a parte Norte e Noroeste do Concelho, abrangendo cerca de 23% sua área, tem como principal afluente o rio Guisande;</a:t>
            </a:r>
          </a:p>
          <a:p>
            <a:pPr lvl="0"/>
            <a:r>
              <a:rPr lang="pt-PT" b="1" u="sng" dirty="0"/>
              <a:t>Bacia do rio Pelhe</a:t>
            </a:r>
            <a:r>
              <a:rPr lang="pt-PT" dirty="0"/>
              <a:t>: este rio tem uma direção de escoamento predominante Nordeste-Sudoeste, a sua bacia constitui uma faixa relativamente estreita e ocupa a parte central do Concelho, abrangendo cerca de 22% da sua área, engloba a cidade de Vila Nova de Famalicão;</a:t>
            </a:r>
          </a:p>
          <a:p>
            <a:pPr lvl="0"/>
            <a:r>
              <a:rPr lang="pt-PT" b="1" u="sng" dirty="0"/>
              <a:t>Bacia do rio Pele</a:t>
            </a:r>
            <a:r>
              <a:rPr lang="pt-PT" dirty="0"/>
              <a:t>: tal como a Bacia do Pelhe, tem uma direção de escoamento predominante Nordeste-Sudoeste, e uma bacia sensivelmente paralela à anterior, abrangendo cerca de 24% da área do Concelho, o seu principal afluente é a ribeira da Pateira.</a:t>
            </a:r>
          </a:p>
          <a:p>
            <a:pPr lvl="0"/>
            <a:r>
              <a:rPr lang="pt-PT" b="1" u="sng" dirty="0"/>
              <a:t>Bacias das linhas de água que são afluentes diretos do rio Ave</a:t>
            </a:r>
            <a:r>
              <a:rPr lang="pt-PT" dirty="0"/>
              <a:t>: ocupam a parte do concelho junto ao seu limite Sudeste e Sudoeste, abrangem cerca de 31% da área do concelho, sendo os principais cursos de águas a ribeira de Fradelos e o ribeiro de Beleco, e parte da ribeira da Fonte das Eiras.</a:t>
            </a:r>
          </a:p>
          <a:p>
            <a:endParaRPr lang="pt-PT" dirty="0"/>
          </a:p>
        </p:txBody>
      </p:sp>
      <p:sp>
        <p:nvSpPr>
          <p:cNvPr id="4" name="Retângulo 3"/>
          <p:cNvSpPr/>
          <p:nvPr/>
        </p:nvSpPr>
        <p:spPr>
          <a:xfrm>
            <a:off x="192505" y="242502"/>
            <a:ext cx="2599109" cy="369332"/>
          </a:xfrm>
          <a:prstGeom prst="rect">
            <a:avLst/>
          </a:prstGeom>
        </p:spPr>
        <p:txBody>
          <a:bodyPr wrap="none">
            <a:spAutoFit/>
          </a:bodyPr>
          <a:lstStyle/>
          <a:p>
            <a:pPr marL="96838" lvl="1">
              <a:spcBef>
                <a:spcPts val="1200"/>
              </a:spcBef>
              <a:spcAft>
                <a:spcPts val="1200"/>
              </a:spcAft>
              <a:tabLst>
                <a:tab pos="2409190" algn="l"/>
              </a:tabLst>
            </a:pPr>
            <a:r>
              <a:rPr lang="pt-PT" b="1" cap="all" dirty="0">
                <a:solidFill>
                  <a:srgbClr val="176675"/>
                </a:solidFill>
                <a:latin typeface="HurmeGeometricSans4 Regular" panose="020B0500020000000000" pitchFamily="34" charset="0"/>
                <a:ea typeface="Times New Roman" panose="02020603050405020304" pitchFamily="18" charset="0"/>
                <a:cs typeface="Times New Roman" panose="02020603050405020304" pitchFamily="18" charset="0"/>
              </a:rPr>
              <a:t>Recursos</a:t>
            </a:r>
            <a:r>
              <a:rPr lang="pt-PT" sz="1600" b="1" cap="all" dirty="0">
                <a:solidFill>
                  <a:srgbClr val="176675"/>
                </a:solidFill>
                <a:latin typeface="HurmeGeometricSans4 Regular" panose="020B0500020000000000" pitchFamily="34" charset="0"/>
                <a:ea typeface="Times New Roman" panose="02020603050405020304" pitchFamily="18" charset="0"/>
                <a:cs typeface="Times New Roman" panose="02020603050405020304" pitchFamily="18" charset="0"/>
              </a:rPr>
              <a:t> hídricos</a:t>
            </a:r>
            <a:endParaRPr lang="pt-PT" sz="1600" b="1" cap="all" dirty="0">
              <a:solidFill>
                <a:srgbClr val="176675"/>
              </a:solidFill>
              <a:effectLst/>
              <a:latin typeface="HurmeGeometricSans4 Regular" panose="020B050002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08534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12" name="Retângulo 11"/>
          <p:cNvSpPr/>
          <p:nvPr/>
        </p:nvSpPr>
        <p:spPr>
          <a:xfrm>
            <a:off x="8866165" y="463396"/>
            <a:ext cx="3045727" cy="369332"/>
          </a:xfrm>
          <a:prstGeom prst="rect">
            <a:avLst/>
          </a:prstGeom>
        </p:spPr>
        <p:txBody>
          <a:bodyPr wrap="square">
            <a:spAutoFit/>
          </a:bodyPr>
          <a:lstStyle/>
          <a:p>
            <a:r>
              <a:rPr lang="pt-PT" b="1" dirty="0">
                <a:solidFill>
                  <a:srgbClr val="176675"/>
                </a:solidFill>
                <a:latin typeface="HurmeGeometricSans4 Light" panose="020B0400020000000000" pitchFamily="34" charset="0"/>
              </a:rPr>
              <a:t>Recursos Hídricos</a:t>
            </a:r>
          </a:p>
        </p:txBody>
      </p:sp>
      <p:pic>
        <p:nvPicPr>
          <p:cNvPr id="5" name="Imagem 4"/>
          <p:cNvPicPr>
            <a:picLocks noChangeAspect="1"/>
          </p:cNvPicPr>
          <p:nvPr/>
        </p:nvPicPr>
        <p:blipFill rotWithShape="1">
          <a:blip r:embed="rId3" cstate="print">
            <a:extLst>
              <a:ext uri="{28A0092B-C50C-407E-A947-70E740481C1C}">
                <a14:useLocalDpi xmlns:a14="http://schemas.microsoft.com/office/drawing/2010/main" val="0"/>
              </a:ext>
            </a:extLst>
          </a:blip>
          <a:srcRect l="839" t="1546" r="19987" b="1918"/>
          <a:stretch/>
        </p:blipFill>
        <p:spPr>
          <a:xfrm>
            <a:off x="0" y="1037"/>
            <a:ext cx="7953496" cy="6856963"/>
          </a:xfrm>
          <a:prstGeom prst="rect">
            <a:avLst/>
          </a:prstGeom>
        </p:spPr>
      </p:pic>
      <p:grpSp>
        <p:nvGrpSpPr>
          <p:cNvPr id="7" name="Grupo 6"/>
          <p:cNvGrpSpPr/>
          <p:nvPr/>
        </p:nvGrpSpPr>
        <p:grpSpPr>
          <a:xfrm>
            <a:off x="8738998" y="1769806"/>
            <a:ext cx="2611302" cy="4495904"/>
            <a:chOff x="8738998" y="1769806"/>
            <a:chExt cx="2611302" cy="4495904"/>
          </a:xfrm>
        </p:grpSpPr>
        <p:pic>
          <p:nvPicPr>
            <p:cNvPr id="11" name="Imagem 10"/>
            <p:cNvPicPr>
              <a:picLocks noChangeAspect="1"/>
            </p:cNvPicPr>
            <p:nvPr/>
          </p:nvPicPr>
          <p:blipFill rotWithShape="1">
            <a:blip r:embed="rId3" cstate="print">
              <a:extLst>
                <a:ext uri="{28A0092B-C50C-407E-A947-70E740481C1C}">
                  <a14:useLocalDpi xmlns:a14="http://schemas.microsoft.com/office/drawing/2010/main" val="0"/>
                </a:ext>
              </a:extLst>
            </a:blip>
            <a:srcRect l="81152" t="13177" r="5436" b="72089"/>
            <a:stretch/>
          </p:blipFill>
          <p:spPr>
            <a:xfrm>
              <a:off x="8738998" y="1769806"/>
              <a:ext cx="2611302" cy="2028422"/>
            </a:xfrm>
            <a:prstGeom prst="rect">
              <a:avLst/>
            </a:prstGeom>
          </p:spPr>
        </p:pic>
        <p:pic>
          <p:nvPicPr>
            <p:cNvPr id="13" name="Imagem 12"/>
            <p:cNvPicPr>
              <a:picLocks noChangeAspect="1"/>
            </p:cNvPicPr>
            <p:nvPr/>
          </p:nvPicPr>
          <p:blipFill rotWithShape="1">
            <a:blip r:embed="rId3" cstate="print">
              <a:extLst>
                <a:ext uri="{28A0092B-C50C-407E-A947-70E740481C1C}">
                  <a14:useLocalDpi xmlns:a14="http://schemas.microsoft.com/office/drawing/2010/main" val="0"/>
                </a:ext>
              </a:extLst>
            </a:blip>
            <a:srcRect l="81152" t="63796" r="5436" b="21809"/>
            <a:stretch/>
          </p:blipFill>
          <p:spPr>
            <a:xfrm>
              <a:off x="8738998" y="4333672"/>
              <a:ext cx="2545745" cy="1932038"/>
            </a:xfrm>
            <a:prstGeom prst="rect">
              <a:avLst/>
            </a:prstGeom>
          </p:spPr>
        </p:pic>
      </p:grpSp>
    </p:spTree>
    <p:extLst>
      <p:ext uri="{BB962C8B-B14F-4D97-AF65-F5344CB8AC3E}">
        <p14:creationId xmlns:p14="http://schemas.microsoft.com/office/powerpoint/2010/main" val="119950989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9778" t="37305" r="32815" b="3333"/>
          <a:stretch/>
        </p:blipFill>
        <p:spPr>
          <a:xfrm>
            <a:off x="-63963" y="162427"/>
            <a:ext cx="9151244" cy="6695573"/>
          </a:xfrm>
          <a:prstGeom prst="rect">
            <a:avLst/>
          </a:prstGeom>
        </p:spPr>
      </p:pic>
      <p:pic>
        <p:nvPicPr>
          <p:cNvPr id="8" name="Imagem 7"/>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8592" t="53158" r="5270" b="21052"/>
          <a:stretch/>
        </p:blipFill>
        <p:spPr>
          <a:xfrm>
            <a:off x="9146273" y="3510213"/>
            <a:ext cx="2649580" cy="2996066"/>
          </a:xfrm>
          <a:prstGeom prst="rect">
            <a:avLst/>
          </a:prstGeom>
        </p:spPr>
      </p:pic>
      <p:sp>
        <p:nvSpPr>
          <p:cNvPr id="12" name="Retângulo 11"/>
          <p:cNvSpPr/>
          <p:nvPr/>
        </p:nvSpPr>
        <p:spPr>
          <a:xfrm>
            <a:off x="9146273" y="392179"/>
            <a:ext cx="3045727" cy="923330"/>
          </a:xfrm>
          <a:prstGeom prst="rect">
            <a:avLst/>
          </a:prstGeom>
        </p:spPr>
        <p:txBody>
          <a:bodyPr wrap="square">
            <a:spAutoFit/>
          </a:bodyPr>
          <a:lstStyle/>
          <a:p>
            <a:r>
              <a:rPr lang="pt-PT" b="1" dirty="0">
                <a:solidFill>
                  <a:srgbClr val="176675"/>
                </a:solidFill>
                <a:latin typeface="HurmeGeometricSans4 Light" panose="020B0400020000000000" pitchFamily="34" charset="0"/>
              </a:rPr>
              <a:t>Caracterização Biofísica</a:t>
            </a:r>
          </a:p>
          <a:p>
            <a:r>
              <a:rPr lang="pt-PT" b="1" dirty="0">
                <a:solidFill>
                  <a:srgbClr val="176675"/>
                </a:solidFill>
                <a:latin typeface="HurmeGeometricSans4 Light" panose="020B0400020000000000" pitchFamily="34" charset="0"/>
              </a:rPr>
              <a:t>Recursos Hídricos superficiais</a:t>
            </a:r>
          </a:p>
        </p:txBody>
      </p:sp>
    </p:spTree>
    <p:extLst>
      <p:ext uri="{BB962C8B-B14F-4D97-AF65-F5344CB8AC3E}">
        <p14:creationId xmlns:p14="http://schemas.microsoft.com/office/powerpoint/2010/main" val="419302594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pSp>
        <p:nvGrpSpPr>
          <p:cNvPr id="22" name="Grupo 21"/>
          <p:cNvGrpSpPr/>
          <p:nvPr/>
        </p:nvGrpSpPr>
        <p:grpSpPr>
          <a:xfrm>
            <a:off x="5811208" y="1143000"/>
            <a:ext cx="5854572" cy="4601628"/>
            <a:chOff x="5272150" y="255529"/>
            <a:chExt cx="6448166" cy="5350986"/>
          </a:xfrm>
        </p:grpSpPr>
        <p:sp>
          <p:nvSpPr>
            <p:cNvPr id="7" name="CaixaDeTexto 6"/>
            <p:cNvSpPr txBox="1"/>
            <p:nvPr/>
          </p:nvSpPr>
          <p:spPr>
            <a:xfrm>
              <a:off x="5272150" y="255529"/>
              <a:ext cx="6448166" cy="396192"/>
            </a:xfrm>
            <a:prstGeom prst="rect">
              <a:avLst/>
            </a:prstGeom>
            <a:noFill/>
          </p:spPr>
          <p:txBody>
            <a:bodyPr wrap="square" rtlCol="0">
              <a:spAutoFit/>
            </a:bodyPr>
            <a:lstStyle/>
            <a:p>
              <a:pPr algn="ctr"/>
              <a:r>
                <a:rPr lang="pt-PT" b="1" dirty="0"/>
                <a:t>Bacia hidrográfica do rio Ave</a:t>
              </a:r>
            </a:p>
          </p:txBody>
        </p:sp>
        <p:grpSp>
          <p:nvGrpSpPr>
            <p:cNvPr id="16" name="Grupo 15"/>
            <p:cNvGrpSpPr/>
            <p:nvPr/>
          </p:nvGrpSpPr>
          <p:grpSpPr>
            <a:xfrm>
              <a:off x="5716369" y="777250"/>
              <a:ext cx="5735933" cy="4829265"/>
              <a:chOff x="5777114" y="1047787"/>
              <a:chExt cx="5735933" cy="4829265"/>
            </a:xfrm>
          </p:grpSpPr>
          <p:sp>
            <p:nvSpPr>
              <p:cNvPr id="14" name="CaixaDeTexto 13"/>
              <p:cNvSpPr txBox="1"/>
              <p:nvPr/>
            </p:nvSpPr>
            <p:spPr>
              <a:xfrm>
                <a:off x="10011737" y="5630831"/>
                <a:ext cx="1501310" cy="246221"/>
              </a:xfrm>
              <a:prstGeom prst="rect">
                <a:avLst/>
              </a:prstGeom>
              <a:noFill/>
            </p:spPr>
            <p:txBody>
              <a:bodyPr wrap="square" rtlCol="0">
                <a:spAutoFit/>
              </a:bodyPr>
              <a:lstStyle/>
              <a:p>
                <a:r>
                  <a:rPr lang="pt-PT" sz="1000" dirty="0"/>
                  <a:t>Escala: 1: 5000 000</a:t>
                </a:r>
              </a:p>
            </p:txBody>
          </p:sp>
          <p:pic>
            <p:nvPicPr>
              <p:cNvPr id="15" name="Imagem 14"/>
              <p:cNvPicPr>
                <a:picLocks noChangeAspect="1"/>
              </p:cNvPicPr>
              <p:nvPr/>
            </p:nvPicPr>
            <p:blipFill>
              <a:blip r:embed="rId3">
                <a:clrChange>
                  <a:clrFrom>
                    <a:srgbClr val="EAEAEA"/>
                  </a:clrFrom>
                  <a:clrTo>
                    <a:srgbClr val="EAEAEA">
                      <a:alpha val="0"/>
                    </a:srgbClr>
                  </a:clrTo>
                </a:clrChange>
              </a:blip>
              <a:stretch>
                <a:fillRect/>
              </a:stretch>
            </p:blipFill>
            <p:spPr>
              <a:xfrm>
                <a:off x="5777114" y="1047787"/>
                <a:ext cx="5600792" cy="3974006"/>
              </a:xfrm>
              <a:prstGeom prst="rect">
                <a:avLst/>
              </a:prstGeom>
            </p:spPr>
          </p:pic>
        </p:grpSp>
      </p:grpSp>
      <p:grpSp>
        <p:nvGrpSpPr>
          <p:cNvPr id="23" name="Grupo 22"/>
          <p:cNvGrpSpPr/>
          <p:nvPr/>
        </p:nvGrpSpPr>
        <p:grpSpPr>
          <a:xfrm>
            <a:off x="545716" y="1142999"/>
            <a:ext cx="4110951" cy="4838726"/>
            <a:chOff x="455085" y="850842"/>
            <a:chExt cx="4705598" cy="5294445"/>
          </a:xfrm>
        </p:grpSpPr>
        <p:grpSp>
          <p:nvGrpSpPr>
            <p:cNvPr id="21" name="Grupo 20"/>
            <p:cNvGrpSpPr/>
            <p:nvPr/>
          </p:nvGrpSpPr>
          <p:grpSpPr>
            <a:xfrm>
              <a:off x="455085" y="850842"/>
              <a:ext cx="4705598" cy="5084518"/>
              <a:chOff x="455085" y="256482"/>
              <a:chExt cx="4705598" cy="5084518"/>
            </a:xfrm>
          </p:grpSpPr>
          <p:sp>
            <p:nvSpPr>
              <p:cNvPr id="2" name="CaixaDeTexto 1"/>
              <p:cNvSpPr txBox="1"/>
              <p:nvPr/>
            </p:nvSpPr>
            <p:spPr>
              <a:xfrm>
                <a:off x="455085" y="256482"/>
                <a:ext cx="4705598" cy="338554"/>
              </a:xfrm>
              <a:prstGeom prst="rect">
                <a:avLst/>
              </a:prstGeom>
              <a:noFill/>
              <a:ln>
                <a:noFill/>
              </a:ln>
            </p:spPr>
            <p:txBody>
              <a:bodyPr wrap="square" rtlCol="0">
                <a:spAutoFit/>
              </a:bodyPr>
              <a:lstStyle/>
              <a:p>
                <a:pPr algn="ctr"/>
                <a:r>
                  <a:rPr lang="pt-PT" sz="1600" b="1" dirty="0"/>
                  <a:t>Bacia hidrográfica da região Norte</a:t>
                </a:r>
              </a:p>
            </p:txBody>
          </p:sp>
          <p:pic>
            <p:nvPicPr>
              <p:cNvPr id="17" name="Imagem 16"/>
              <p:cNvPicPr>
                <a:picLocks noChangeAspect="1"/>
              </p:cNvPicPr>
              <p:nvPr/>
            </p:nvPicPr>
            <p:blipFill>
              <a:blip r:embed="rId4">
                <a:clrChange>
                  <a:clrFrom>
                    <a:srgbClr val="F2F2F2"/>
                  </a:clrFrom>
                  <a:clrTo>
                    <a:srgbClr val="F2F2F2">
                      <a:alpha val="0"/>
                    </a:srgbClr>
                  </a:clrTo>
                </a:clrChange>
              </a:blip>
              <a:stretch>
                <a:fillRect/>
              </a:stretch>
            </p:blipFill>
            <p:spPr>
              <a:xfrm>
                <a:off x="1302532" y="744997"/>
                <a:ext cx="3321633" cy="4596003"/>
              </a:xfrm>
              <a:prstGeom prst="rect">
                <a:avLst/>
              </a:prstGeom>
            </p:spPr>
          </p:pic>
        </p:grpSp>
        <p:sp>
          <p:nvSpPr>
            <p:cNvPr id="11" name="CaixaDeTexto 10"/>
            <p:cNvSpPr txBox="1"/>
            <p:nvPr/>
          </p:nvSpPr>
          <p:spPr>
            <a:xfrm>
              <a:off x="3361917" y="5875877"/>
              <a:ext cx="1798766" cy="269410"/>
            </a:xfrm>
            <a:prstGeom prst="rect">
              <a:avLst/>
            </a:prstGeom>
            <a:noFill/>
            <a:ln>
              <a:noFill/>
            </a:ln>
          </p:spPr>
          <p:txBody>
            <a:bodyPr wrap="square" rtlCol="0">
              <a:spAutoFit/>
            </a:bodyPr>
            <a:lstStyle/>
            <a:p>
              <a:r>
                <a:rPr lang="pt-PT" sz="1000" dirty="0"/>
                <a:t>Escala 1: 2 500.000</a:t>
              </a:r>
            </a:p>
          </p:txBody>
        </p:sp>
      </p:grpSp>
      <p:sp>
        <p:nvSpPr>
          <p:cNvPr id="20" name="Retângulo 19"/>
          <p:cNvSpPr/>
          <p:nvPr/>
        </p:nvSpPr>
        <p:spPr>
          <a:xfrm>
            <a:off x="2381289" y="253780"/>
            <a:ext cx="7429422" cy="400110"/>
          </a:xfrm>
          <a:prstGeom prst="rect">
            <a:avLst/>
          </a:prstGeom>
        </p:spPr>
        <p:txBody>
          <a:bodyPr wrap="square">
            <a:spAutoFit/>
          </a:bodyPr>
          <a:lstStyle/>
          <a:p>
            <a:pPr algn="ctr"/>
            <a:r>
              <a:rPr lang="pt-PT" sz="2000" b="1" dirty="0">
                <a:solidFill>
                  <a:srgbClr val="176675"/>
                </a:solidFill>
                <a:latin typeface="HurmeGeometricSans4 Light" panose="020B0400020000000000" pitchFamily="34" charset="0"/>
              </a:rPr>
              <a:t>Caracterização Biofísica - Recursos Hídricos superficiais</a:t>
            </a:r>
          </a:p>
        </p:txBody>
      </p:sp>
    </p:spTree>
    <p:extLst>
      <p:ext uri="{BB962C8B-B14F-4D97-AF65-F5344CB8AC3E}">
        <p14:creationId xmlns:p14="http://schemas.microsoft.com/office/powerpoint/2010/main" val="270580568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pSp>
        <p:nvGrpSpPr>
          <p:cNvPr id="10" name="Grupo 9"/>
          <p:cNvGrpSpPr/>
          <p:nvPr/>
        </p:nvGrpSpPr>
        <p:grpSpPr>
          <a:xfrm>
            <a:off x="0" y="44733"/>
            <a:ext cx="12906444" cy="6858000"/>
            <a:chOff x="762692" y="-164164"/>
            <a:chExt cx="12682023" cy="6915593"/>
          </a:xfrm>
        </p:grpSpPr>
        <p:pic>
          <p:nvPicPr>
            <p:cNvPr id="2" name="Imagem 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451" t="11828" r="26465" b="11398"/>
            <a:stretch/>
          </p:blipFill>
          <p:spPr>
            <a:xfrm>
              <a:off x="762692" y="-164164"/>
              <a:ext cx="8794618" cy="6915593"/>
            </a:xfrm>
            <a:prstGeom prst="rect">
              <a:avLst/>
            </a:prstGeom>
          </p:spPr>
        </p:pic>
        <p:pic>
          <p:nvPicPr>
            <p:cNvPr id="7" name="Imagem 6"/>
            <p:cNvPicPr>
              <a:picLocks noChangeAspect="1"/>
            </p:cNvPicPr>
            <p:nvPr/>
          </p:nvPicPr>
          <p:blipFill rotWithShape="1">
            <a:blip r:embed="rId5" cstate="print">
              <a:clrChange>
                <a:clrFrom>
                  <a:srgbClr val="FFFEF6"/>
                </a:clrFrom>
                <a:clrTo>
                  <a:srgbClr val="FFFEF6">
                    <a:alpha val="0"/>
                  </a:srgbClr>
                </a:clrTo>
              </a:clrChange>
              <a:extLst>
                <a:ext uri="{BEBA8EAE-BF5A-486C-A8C5-ECC9F3942E4B}">
                  <a14:imgProps xmlns:a14="http://schemas.microsoft.com/office/drawing/2010/main">
                    <a14:imgLayer r:embed="rId6">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77491" t="50968" r="2270" b="21720"/>
            <a:stretch/>
          </p:blipFill>
          <p:spPr>
            <a:xfrm>
              <a:off x="9557310" y="3672248"/>
              <a:ext cx="2929897" cy="2797722"/>
            </a:xfrm>
            <a:prstGeom prst="rect">
              <a:avLst/>
            </a:prstGeom>
          </p:spPr>
        </p:pic>
        <p:sp>
          <p:nvSpPr>
            <p:cNvPr id="8" name="CaixaDeTexto 7"/>
            <p:cNvSpPr txBox="1"/>
            <p:nvPr/>
          </p:nvSpPr>
          <p:spPr>
            <a:xfrm>
              <a:off x="9455866" y="-88125"/>
              <a:ext cx="3988849" cy="931084"/>
            </a:xfrm>
            <a:prstGeom prst="rect">
              <a:avLst/>
            </a:prstGeom>
            <a:noFill/>
          </p:spPr>
          <p:txBody>
            <a:bodyPr wrap="square" rtlCol="0">
              <a:spAutoFit/>
            </a:bodyPr>
            <a:lstStyle/>
            <a:p>
              <a:r>
                <a:rPr lang="pt-PT" b="1" dirty="0">
                  <a:solidFill>
                    <a:srgbClr val="176675"/>
                  </a:solidFill>
                  <a:latin typeface="HurmeGeometricSans4 Light" panose="020B0400020000000000" pitchFamily="34" charset="0"/>
                </a:rPr>
                <a:t>Caracterização Biofísica </a:t>
              </a:r>
            </a:p>
            <a:p>
              <a:r>
                <a:rPr lang="pt-PT" b="1" dirty="0">
                  <a:solidFill>
                    <a:srgbClr val="176675"/>
                  </a:solidFill>
                  <a:latin typeface="HurmeGeometricSans4 Light" panose="020B0400020000000000" pitchFamily="34" charset="0"/>
                </a:rPr>
                <a:t>Recursos Hídricos</a:t>
              </a:r>
            </a:p>
            <a:p>
              <a:r>
                <a:rPr lang="pt-PT" b="1" dirty="0">
                  <a:solidFill>
                    <a:srgbClr val="176675"/>
                  </a:solidFill>
                  <a:latin typeface="HurmeGeometricSans4 Light" panose="020B0400020000000000" pitchFamily="34" charset="0"/>
                </a:rPr>
                <a:t>subterrâneos</a:t>
              </a:r>
            </a:p>
          </p:txBody>
        </p:sp>
      </p:grpSp>
    </p:spTree>
    <p:extLst>
      <p:ext uri="{BB962C8B-B14F-4D97-AF65-F5344CB8AC3E}">
        <p14:creationId xmlns:p14="http://schemas.microsoft.com/office/powerpoint/2010/main" val="216169765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3" name="Imagem 2"/>
          <p:cNvPicPr>
            <a:picLocks noChangeAspect="1"/>
          </p:cNvPicPr>
          <p:nvPr/>
        </p:nvPicPr>
        <p:blipFill>
          <a:blip r:embed="rId3"/>
          <a:stretch>
            <a:fillRect/>
          </a:stretch>
        </p:blipFill>
        <p:spPr>
          <a:xfrm>
            <a:off x="447675" y="1121211"/>
            <a:ext cx="11296650" cy="4219807"/>
          </a:xfrm>
          <a:prstGeom prst="rect">
            <a:avLst/>
          </a:prstGeom>
        </p:spPr>
      </p:pic>
      <p:sp>
        <p:nvSpPr>
          <p:cNvPr id="4" name="CaixaDeTexto 3"/>
          <p:cNvSpPr txBox="1"/>
          <p:nvPr/>
        </p:nvSpPr>
        <p:spPr>
          <a:xfrm>
            <a:off x="447675" y="5341018"/>
            <a:ext cx="3108960" cy="369332"/>
          </a:xfrm>
          <a:prstGeom prst="rect">
            <a:avLst/>
          </a:prstGeom>
          <a:noFill/>
        </p:spPr>
        <p:txBody>
          <a:bodyPr wrap="square" rtlCol="0">
            <a:spAutoFit/>
          </a:bodyPr>
          <a:lstStyle/>
          <a:p>
            <a:r>
              <a:rPr lang="pt-PT" dirty="0" smtClean="0">
                <a:solidFill>
                  <a:srgbClr val="176675"/>
                </a:solidFill>
              </a:rPr>
              <a:t>Rio Pelhe – Parque da Devesa</a:t>
            </a:r>
            <a:endParaRPr lang="pt-PT" dirty="0">
              <a:solidFill>
                <a:srgbClr val="176675"/>
              </a:solidFill>
            </a:endParaRPr>
          </a:p>
        </p:txBody>
      </p:sp>
    </p:spTree>
    <p:extLst>
      <p:ext uri="{BB962C8B-B14F-4D97-AF65-F5344CB8AC3E}">
        <p14:creationId xmlns:p14="http://schemas.microsoft.com/office/powerpoint/2010/main" val="234864855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4" name="CaixaDeTexto 3"/>
          <p:cNvSpPr txBox="1"/>
          <p:nvPr/>
        </p:nvSpPr>
        <p:spPr>
          <a:xfrm>
            <a:off x="219519" y="421821"/>
            <a:ext cx="11752962" cy="3323987"/>
          </a:xfrm>
          <a:prstGeom prst="rect">
            <a:avLst/>
          </a:prstGeom>
          <a:noFill/>
        </p:spPr>
        <p:txBody>
          <a:bodyPr wrap="square" rtlCol="0">
            <a:spAutoFit/>
          </a:bodyPr>
          <a:lstStyle/>
          <a:p>
            <a:pPr algn="just">
              <a:lnSpc>
                <a:spcPct val="150000"/>
              </a:lnSpc>
            </a:pPr>
            <a:r>
              <a:rPr lang="pt-PT" sz="1400" dirty="0" smtClean="0">
                <a:latin typeface="HurmeGeometricSans4 Regular" panose="020B0500020000000000" pitchFamily="34" charset="0"/>
              </a:rPr>
              <a:t>Bibliografia:</a:t>
            </a:r>
          </a:p>
          <a:p>
            <a:pPr algn="just">
              <a:lnSpc>
                <a:spcPct val="150000"/>
              </a:lnSpc>
            </a:pPr>
            <a:r>
              <a:rPr lang="pt-PT" sz="1200" dirty="0" smtClean="0">
                <a:latin typeface="HurmeGeometricSans4 Regular" panose="020B0500020000000000" pitchFamily="34" charset="0"/>
              </a:rPr>
              <a:t>- </a:t>
            </a:r>
            <a:r>
              <a:rPr lang="pt-PT" sz="1200" dirty="0">
                <a:latin typeface="HurmeGeometricSans4 Regular" panose="020B0500020000000000" pitchFamily="34" charset="0"/>
              </a:rPr>
              <a:t>“Anuário Estatístico da Região Norte 2017” (2018), Instituto Nacional de Estatística.</a:t>
            </a:r>
          </a:p>
          <a:p>
            <a:pPr algn="just">
              <a:lnSpc>
                <a:spcPct val="150000"/>
              </a:lnSpc>
            </a:pPr>
            <a:r>
              <a:rPr lang="pt-PT" sz="1200" dirty="0">
                <a:latin typeface="HurmeGeometricSans4 Regular" panose="020B0500020000000000" pitchFamily="34" charset="0"/>
              </a:rPr>
              <a:t>- “Famalicão Visão’ 25 – Plano Estratégico de Vila Nova de Famalicão 2014-2025" (2014), Município de Vila Nova de Famalicão.</a:t>
            </a:r>
          </a:p>
          <a:p>
            <a:pPr algn="just" defTabSz="1050925">
              <a:lnSpc>
                <a:spcPct val="150000"/>
              </a:lnSpc>
            </a:pPr>
            <a:r>
              <a:rPr lang="pt-PT" sz="1200" dirty="0" smtClean="0">
                <a:latin typeface="HurmeGeometricSans4 Regular" panose="020B0500020000000000" pitchFamily="34" charset="0"/>
              </a:rPr>
              <a:t>- Relatório de avaliação do ordenamento do território de Vila </a:t>
            </a:r>
            <a:r>
              <a:rPr lang="pt-PT" sz="1200" dirty="0">
                <a:latin typeface="HurmeGeometricSans4 Regular" panose="020B0500020000000000" pitchFamily="34" charset="0"/>
              </a:rPr>
              <a:t>N</a:t>
            </a:r>
            <a:r>
              <a:rPr lang="pt-PT" sz="1200" dirty="0" smtClean="0">
                <a:latin typeface="HurmeGeometricSans4 Regular" panose="020B0500020000000000" pitchFamily="34" charset="0"/>
              </a:rPr>
              <a:t>ova de Famalicão, maio </a:t>
            </a:r>
            <a:r>
              <a:rPr lang="pt-PT" sz="1200" dirty="0">
                <a:latin typeface="HurmeGeometricSans4 Regular" panose="020B0500020000000000" pitchFamily="34" charset="0"/>
              </a:rPr>
              <a:t>de 2019. </a:t>
            </a:r>
            <a:r>
              <a:rPr lang="pt-PT" sz="1200" dirty="0" smtClean="0">
                <a:latin typeface="HurmeGeometricSans4 Regular" panose="020B0500020000000000" pitchFamily="34" charset="0"/>
              </a:rPr>
              <a:t>Câmara Municipal de </a:t>
            </a:r>
            <a:r>
              <a:rPr lang="pt-PT" sz="1200" dirty="0">
                <a:latin typeface="HurmeGeometricSans4 Regular" panose="020B0500020000000000" pitchFamily="34" charset="0"/>
              </a:rPr>
              <a:t>Vila Nova </a:t>
            </a:r>
            <a:r>
              <a:rPr lang="pt-PT" sz="1200" dirty="0" smtClean="0">
                <a:latin typeface="HurmeGeometricSans4 Regular" panose="020B0500020000000000" pitchFamily="34" charset="0"/>
              </a:rPr>
              <a:t>de Famalicão/DOGU/DOTPU. </a:t>
            </a:r>
          </a:p>
          <a:p>
            <a:pPr marL="171450" indent="-171450" algn="just">
              <a:lnSpc>
                <a:spcPct val="150000"/>
              </a:lnSpc>
              <a:buFontTx/>
              <a:buChar char="-"/>
            </a:pPr>
            <a:r>
              <a:rPr lang="pt-PT" sz="1200" dirty="0" smtClean="0">
                <a:latin typeface="HurmeGeometricSans4 Regular" panose="020B0500020000000000" pitchFamily="34" charset="0"/>
              </a:rPr>
              <a:t>“</a:t>
            </a:r>
            <a:r>
              <a:rPr lang="pt-PT" sz="1200" dirty="0">
                <a:latin typeface="HurmeGeometricSans4 Regular" panose="020B0500020000000000" pitchFamily="34" charset="0"/>
              </a:rPr>
              <a:t>Relatório das Opções do Plano do Plano Diretor Municipal de Vila Nova de Famalicão” (2015), Município de Vila Nova de Famalicão</a:t>
            </a:r>
            <a:r>
              <a:rPr lang="pt-PT" sz="1200" dirty="0" smtClean="0">
                <a:latin typeface="HurmeGeometricSans4 Regular" panose="020B0500020000000000" pitchFamily="34" charset="0"/>
              </a:rPr>
              <a:t>.</a:t>
            </a:r>
          </a:p>
          <a:p>
            <a:pPr algn="just">
              <a:lnSpc>
                <a:spcPct val="150000"/>
              </a:lnSpc>
            </a:pPr>
            <a:endParaRPr lang="pt-PT" sz="1200" dirty="0">
              <a:latin typeface="HurmeGeometricSans4 Regular" panose="020B0500020000000000" pitchFamily="34" charset="0"/>
            </a:endParaRPr>
          </a:p>
          <a:p>
            <a:pPr marL="285750" indent="-285750" algn="just">
              <a:lnSpc>
                <a:spcPct val="150000"/>
              </a:lnSpc>
              <a:buFontTx/>
              <a:buChar char="-"/>
            </a:pPr>
            <a:endParaRPr lang="pt-PT" dirty="0">
              <a:latin typeface="HurmeGeometricSans4 Regular" panose="020B0500020000000000" pitchFamily="34" charset="0"/>
            </a:endParaRPr>
          </a:p>
          <a:p>
            <a:pPr marL="285750" indent="-285750" algn="just">
              <a:lnSpc>
                <a:spcPct val="150000"/>
              </a:lnSpc>
              <a:buFontTx/>
              <a:buChar char="-"/>
            </a:pPr>
            <a:endParaRPr lang="pt-PT" dirty="0">
              <a:latin typeface="HurmeGeometricSans4 Regular" panose="020B0500020000000000" pitchFamily="34" charset="0"/>
            </a:endParaRPr>
          </a:p>
          <a:p>
            <a:pPr algn="just">
              <a:lnSpc>
                <a:spcPct val="150000"/>
              </a:lnSpc>
            </a:pPr>
            <a:endParaRPr lang="pt-PT" dirty="0">
              <a:latin typeface="HurmeGeometricSans4 Regular" panose="020B0500020000000000" pitchFamily="34" charset="0"/>
            </a:endParaRPr>
          </a:p>
        </p:txBody>
      </p:sp>
    </p:spTree>
    <p:extLst>
      <p:ext uri="{BB962C8B-B14F-4D97-AF65-F5344CB8AC3E}">
        <p14:creationId xmlns:p14="http://schemas.microsoft.com/office/powerpoint/2010/main" val="165536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5000" t="20000" r="15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82200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aphicFrame>
        <p:nvGraphicFramePr>
          <p:cNvPr id="9" name="Tabela 8"/>
          <p:cNvGraphicFramePr>
            <a:graphicFrameLocks noGrp="1"/>
          </p:cNvGraphicFramePr>
          <p:nvPr>
            <p:extLst>
              <p:ext uri="{D42A27DB-BD31-4B8C-83A1-F6EECF244321}">
                <p14:modId xmlns:p14="http://schemas.microsoft.com/office/powerpoint/2010/main" val="3812904208"/>
              </p:ext>
            </p:extLst>
          </p:nvPr>
        </p:nvGraphicFramePr>
        <p:xfrm>
          <a:off x="274320" y="302201"/>
          <a:ext cx="11495314" cy="3528194"/>
        </p:xfrm>
        <a:graphic>
          <a:graphicData uri="http://schemas.openxmlformats.org/drawingml/2006/table">
            <a:tbl>
              <a:tblPr firstRow="1" firstCol="1" bandRow="1">
                <a:tableStyleId>{5C22544A-7EE6-4342-B048-85BDC9FD1C3A}</a:tableStyleId>
              </a:tblPr>
              <a:tblGrid>
                <a:gridCol w="11495314">
                  <a:extLst>
                    <a:ext uri="{9D8B030D-6E8A-4147-A177-3AD203B41FA5}">
                      <a16:colId xmlns:a16="http://schemas.microsoft.com/office/drawing/2014/main" val="3641017398"/>
                    </a:ext>
                  </a:extLst>
                </a:gridCol>
              </a:tblGrid>
              <a:tr h="303999">
                <a:tc>
                  <a:txBody>
                    <a:bodyPr/>
                    <a:lstStyle/>
                    <a:p>
                      <a:pPr algn="just">
                        <a:lnSpc>
                          <a:spcPct val="150000"/>
                        </a:lnSpc>
                        <a:spcBef>
                          <a:spcPts val="300"/>
                        </a:spcBef>
                        <a:spcAft>
                          <a:spcPts val="300"/>
                        </a:spcAft>
                        <a:tabLst>
                          <a:tab pos="2409190" algn="l"/>
                        </a:tabLst>
                      </a:pPr>
                      <a:r>
                        <a:rPr lang="pt-PT" sz="1800" dirty="0">
                          <a:effectLst/>
                          <a:latin typeface="HurmeGeometricSans4 Light" panose="020B0400020000000000" pitchFamily="34" charset="0"/>
                        </a:rPr>
                        <a:t>Ocupação do </a:t>
                      </a:r>
                      <a:r>
                        <a:rPr lang="pt-PT" sz="1800" dirty="0" smtClean="0">
                          <a:effectLst/>
                          <a:latin typeface="HurmeGeometricSans4 Light" panose="020B0400020000000000" pitchFamily="34" charset="0"/>
                        </a:rPr>
                        <a:t>Solo</a:t>
                      </a:r>
                    </a:p>
                  </a:txBody>
                  <a:tcPr marL="63227" marR="63227" marT="0" marB="0" anchor="ctr">
                    <a:solidFill>
                      <a:srgbClr val="327C89"/>
                    </a:solidFill>
                  </a:tcPr>
                </a:tc>
                <a:extLst>
                  <a:ext uri="{0D108BD9-81ED-4DB2-BD59-A6C34878D82A}">
                    <a16:rowId xmlns:a16="http://schemas.microsoft.com/office/drawing/2014/main" val="3970780258"/>
                  </a:ext>
                </a:extLst>
              </a:tr>
              <a:tr h="3116714">
                <a:tc>
                  <a:txBody>
                    <a:bodyPr/>
                    <a:lstStyle/>
                    <a:p>
                      <a:pPr algn="just">
                        <a:lnSpc>
                          <a:spcPct val="150000"/>
                        </a:lnSpc>
                        <a:spcBef>
                          <a:spcPts val="300"/>
                        </a:spcBef>
                        <a:spcAft>
                          <a:spcPts val="300"/>
                        </a:spcAft>
                        <a:tabLst>
                          <a:tab pos="2409190" algn="l"/>
                        </a:tabLst>
                      </a:pPr>
                      <a:endParaRPr lang="pt-PT" sz="1600" dirty="0" smtClean="0">
                        <a:solidFill>
                          <a:schemeClr val="tx1"/>
                        </a:solidFill>
                        <a:effectLst/>
                        <a:latin typeface="HurmeGeometricSans4 Light" panose="020B0400020000000000" pitchFamily="34" charset="0"/>
                      </a:endParaRPr>
                    </a:p>
                    <a:p>
                      <a:pPr algn="just">
                        <a:lnSpc>
                          <a:spcPct val="150000"/>
                        </a:lnSpc>
                        <a:spcBef>
                          <a:spcPts val="300"/>
                        </a:spcBef>
                        <a:spcAft>
                          <a:spcPts val="300"/>
                        </a:spcAft>
                        <a:tabLst>
                          <a:tab pos="2409190" algn="l"/>
                        </a:tabLst>
                      </a:pPr>
                      <a:r>
                        <a:rPr lang="pt-PT" sz="1600" dirty="0" smtClean="0">
                          <a:solidFill>
                            <a:schemeClr val="tx1"/>
                          </a:solidFill>
                          <a:effectLst/>
                          <a:latin typeface="HurmeGeometricSans4 Light" panose="020B0400020000000000" pitchFamily="34" charset="0"/>
                        </a:rPr>
                        <a:t>Descrição </a:t>
                      </a:r>
                      <a:r>
                        <a:rPr lang="pt-PT" sz="1600" dirty="0">
                          <a:solidFill>
                            <a:schemeClr val="tx1"/>
                          </a:solidFill>
                          <a:effectLst/>
                          <a:latin typeface="HurmeGeometricSans4 Light" panose="020B0400020000000000" pitchFamily="34" charset="0"/>
                        </a:rPr>
                        <a:t>sumária</a:t>
                      </a:r>
                    </a:p>
                    <a:p>
                      <a:pPr>
                        <a:lnSpc>
                          <a:spcPct val="115000"/>
                        </a:lnSpc>
                        <a:spcBef>
                          <a:spcPts val="300"/>
                        </a:spcBef>
                        <a:spcAft>
                          <a:spcPts val="300"/>
                        </a:spcAft>
                        <a:tabLst>
                          <a:tab pos="2409190" algn="l"/>
                        </a:tabLst>
                      </a:pPr>
                      <a:r>
                        <a:rPr lang="pt-PT" sz="1600" dirty="0">
                          <a:solidFill>
                            <a:schemeClr val="tx1"/>
                          </a:solidFill>
                          <a:effectLst/>
                          <a:latin typeface="HurmeGeometricSans4 Light" panose="020B0400020000000000" pitchFamily="34" charset="0"/>
                        </a:rPr>
                        <a:t>A Carta de Ocupação do Solo é uma cartografia de polígonos, que representam unidades de ocupação/uso do solo homogéneas. Tal como referido em Caetano </a:t>
                      </a:r>
                      <a:r>
                        <a:rPr lang="pt-PT" sz="1600" dirty="0" err="1">
                          <a:solidFill>
                            <a:schemeClr val="tx1"/>
                          </a:solidFill>
                          <a:effectLst/>
                          <a:latin typeface="HurmeGeometricSans4 Light" panose="020B0400020000000000" pitchFamily="34" charset="0"/>
                        </a:rPr>
                        <a:t>et</a:t>
                      </a:r>
                      <a:r>
                        <a:rPr lang="pt-PT" sz="1600" dirty="0">
                          <a:solidFill>
                            <a:schemeClr val="tx1"/>
                          </a:solidFill>
                          <a:effectLst/>
                          <a:latin typeface="HurmeGeometricSans4 Light" panose="020B0400020000000000" pitchFamily="34" charset="0"/>
                        </a:rPr>
                        <a:t> al. (2010), entende-se por unidade de ocupação/uso do solo qualquer área de terreno superior ou igual à unidade mínima cartográfica definida (1 </a:t>
                      </a:r>
                      <a:r>
                        <a:rPr lang="pt-PT" sz="1600" dirty="0" err="1">
                          <a:solidFill>
                            <a:schemeClr val="tx1"/>
                          </a:solidFill>
                          <a:effectLst/>
                          <a:latin typeface="HurmeGeometricSans4 Light" panose="020B0400020000000000" pitchFamily="34" charset="0"/>
                        </a:rPr>
                        <a:t>ha</a:t>
                      </a:r>
                      <a:r>
                        <a:rPr lang="pt-PT" sz="1600" dirty="0">
                          <a:solidFill>
                            <a:schemeClr val="tx1"/>
                          </a:solidFill>
                          <a:effectLst/>
                          <a:latin typeface="HurmeGeometricSans4 Light" panose="020B0400020000000000" pitchFamily="34" charset="0"/>
                        </a:rPr>
                        <a:t>), com distância entre linhas superior ou igual a 20 m e cuja percentagem de uma determinada classe de ocupação/uso do solo seja superior ou igual a 75% da totalidade da área delimitada</a:t>
                      </a:r>
                      <a:r>
                        <a:rPr lang="pt-PT" sz="1600" dirty="0" smtClean="0">
                          <a:solidFill>
                            <a:schemeClr val="tx1"/>
                          </a:solidFill>
                          <a:effectLst/>
                          <a:latin typeface="HurmeGeometricSans4 Light" panose="020B0400020000000000" pitchFamily="34" charset="0"/>
                        </a:rPr>
                        <a:t>. </a:t>
                      </a:r>
                    </a:p>
                    <a:p>
                      <a:pPr>
                        <a:lnSpc>
                          <a:spcPct val="115000"/>
                        </a:lnSpc>
                        <a:spcBef>
                          <a:spcPts val="300"/>
                        </a:spcBef>
                        <a:spcAft>
                          <a:spcPts val="300"/>
                        </a:spcAft>
                        <a:tabLst>
                          <a:tab pos="2409190" algn="l"/>
                        </a:tabLst>
                      </a:pPr>
                      <a:r>
                        <a:rPr lang="pt-PT" sz="1200" dirty="0" smtClean="0">
                          <a:solidFill>
                            <a:schemeClr val="tx1"/>
                          </a:solidFill>
                          <a:latin typeface="HurmeGeometricSans4 Light" panose="020B0400020000000000" pitchFamily="34" charset="0"/>
                        </a:rPr>
                        <a:t>Fonte: DGT – Direção-Geral do Território. Município de Vila Nova de Famalicão </a:t>
                      </a:r>
                      <a:endParaRPr lang="pt-PT" sz="1200" dirty="0" smtClean="0">
                        <a:solidFill>
                          <a:schemeClr val="tx1"/>
                        </a:solidFill>
                        <a:latin typeface="HurmeGeometricSans4 Light" panose="020B0400020000000000" pitchFamily="34" charset="0"/>
                        <a:cs typeface="Times New Roman" panose="02020603050405020304" pitchFamily="18" charset="0"/>
                      </a:endParaRPr>
                    </a:p>
                  </a:txBody>
                  <a:tcPr marL="63227" marR="63227" marT="0" marB="0">
                    <a:noFill/>
                  </a:tcPr>
                </a:tc>
                <a:extLst>
                  <a:ext uri="{0D108BD9-81ED-4DB2-BD59-A6C34878D82A}">
                    <a16:rowId xmlns:a16="http://schemas.microsoft.com/office/drawing/2014/main" val="3992768810"/>
                  </a:ext>
                </a:extLst>
              </a:tr>
            </a:tbl>
          </a:graphicData>
        </a:graphic>
      </p:graphicFrame>
      <p:pic>
        <p:nvPicPr>
          <p:cNvPr id="3" name="Imagem 2"/>
          <p:cNvPicPr>
            <a:picLocks noChangeAspect="1"/>
          </p:cNvPicPr>
          <p:nvPr/>
        </p:nvPicPr>
        <p:blipFill>
          <a:blip r:embed="rId3"/>
          <a:stretch>
            <a:fillRect/>
          </a:stretch>
        </p:blipFill>
        <p:spPr>
          <a:xfrm>
            <a:off x="274320" y="3690855"/>
            <a:ext cx="4149124" cy="2333881"/>
          </a:xfrm>
          <a:prstGeom prst="rect">
            <a:avLst/>
          </a:prstGeom>
        </p:spPr>
      </p:pic>
      <p:pic>
        <p:nvPicPr>
          <p:cNvPr id="5" name="Image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512" y="3690855"/>
            <a:ext cx="4149122" cy="2333881"/>
          </a:xfrm>
          <a:prstGeom prst="rect">
            <a:avLst/>
          </a:prstGeom>
        </p:spPr>
      </p:pic>
      <p:pic>
        <p:nvPicPr>
          <p:cNvPr id="4" name="Image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9268" y="3690855"/>
            <a:ext cx="4149120" cy="2333881"/>
          </a:xfrm>
          <a:prstGeom prst="rect">
            <a:avLst/>
          </a:prstGeom>
        </p:spPr>
      </p:pic>
      <p:sp>
        <p:nvSpPr>
          <p:cNvPr id="2" name="Retângulo 1"/>
          <p:cNvSpPr/>
          <p:nvPr/>
        </p:nvSpPr>
        <p:spPr>
          <a:xfrm>
            <a:off x="8308388" y="6024736"/>
            <a:ext cx="2015295" cy="338554"/>
          </a:xfrm>
          <a:prstGeom prst="rect">
            <a:avLst/>
          </a:prstGeom>
        </p:spPr>
        <p:txBody>
          <a:bodyPr wrap="none">
            <a:spAutoFit/>
          </a:bodyPr>
          <a:lstStyle/>
          <a:p>
            <a:r>
              <a:rPr lang="pt-PT" sz="1600" b="1" dirty="0">
                <a:solidFill>
                  <a:srgbClr val="176675"/>
                </a:solidFill>
                <a:latin typeface="HurmeGeometricSans4 Regular" panose="020B0500020000000000" pitchFamily="34" charset="0"/>
              </a:rPr>
              <a:t>Espaços Agrícolas</a:t>
            </a:r>
            <a:endParaRPr lang="pt-PT" sz="1600" dirty="0">
              <a:solidFill>
                <a:srgbClr val="176675"/>
              </a:solidFill>
              <a:latin typeface="HurmeGeometricSans4 Regular" panose="020B0500020000000000" pitchFamily="34" charset="0"/>
            </a:endParaRPr>
          </a:p>
        </p:txBody>
      </p:sp>
      <p:sp>
        <p:nvSpPr>
          <p:cNvPr id="6" name="Retângulo 5"/>
          <p:cNvSpPr/>
          <p:nvPr/>
        </p:nvSpPr>
        <p:spPr>
          <a:xfrm>
            <a:off x="4333836" y="5982627"/>
            <a:ext cx="2369559" cy="338554"/>
          </a:xfrm>
          <a:prstGeom prst="rect">
            <a:avLst/>
          </a:prstGeom>
        </p:spPr>
        <p:txBody>
          <a:bodyPr wrap="none">
            <a:spAutoFit/>
          </a:bodyPr>
          <a:lstStyle/>
          <a:p>
            <a:r>
              <a:rPr lang="pt-PT" sz="1600" b="1" dirty="0">
                <a:solidFill>
                  <a:srgbClr val="176675"/>
                </a:solidFill>
                <a:latin typeface="HurmeGeometricSans4 Regular" panose="020B0500020000000000" pitchFamily="34" charset="0"/>
              </a:rPr>
              <a:t>Floresta de Produção</a:t>
            </a:r>
            <a:endParaRPr lang="pt-PT" sz="1600" dirty="0">
              <a:solidFill>
                <a:srgbClr val="176675"/>
              </a:solidFill>
              <a:latin typeface="HurmeGeometricSans4 Regular" panose="020B0500020000000000" pitchFamily="34" charset="0"/>
            </a:endParaRPr>
          </a:p>
        </p:txBody>
      </p:sp>
      <p:sp>
        <p:nvSpPr>
          <p:cNvPr id="7" name="Retângulo 6"/>
          <p:cNvSpPr/>
          <p:nvPr/>
        </p:nvSpPr>
        <p:spPr>
          <a:xfrm>
            <a:off x="274320" y="6007462"/>
            <a:ext cx="2993127" cy="338554"/>
          </a:xfrm>
          <a:prstGeom prst="rect">
            <a:avLst/>
          </a:prstGeom>
        </p:spPr>
        <p:txBody>
          <a:bodyPr wrap="none">
            <a:spAutoFit/>
          </a:bodyPr>
          <a:lstStyle/>
          <a:p>
            <a:r>
              <a:rPr lang="pt-PT" sz="1600" b="1" dirty="0">
                <a:solidFill>
                  <a:srgbClr val="176675"/>
                </a:solidFill>
                <a:latin typeface="HurmeGeometricSans4 Regular" panose="020B0500020000000000" pitchFamily="34" charset="0"/>
              </a:rPr>
              <a:t>Floresta de Recreio e Lazer</a:t>
            </a:r>
            <a:endParaRPr lang="pt-PT" sz="1600" dirty="0">
              <a:solidFill>
                <a:srgbClr val="176675"/>
              </a:solidFill>
              <a:latin typeface="HurmeGeometricSans4 Regular" panose="020B0500020000000000" pitchFamily="34" charset="0"/>
            </a:endParaRPr>
          </a:p>
        </p:txBody>
      </p:sp>
    </p:spTree>
    <p:extLst>
      <p:ext uri="{BB962C8B-B14F-4D97-AF65-F5344CB8AC3E}">
        <p14:creationId xmlns:p14="http://schemas.microsoft.com/office/powerpoint/2010/main" val="19588724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3" name="Imagem 2"/>
          <p:cNvPicPr>
            <a:picLocks noChangeAspect="1"/>
          </p:cNvPicPr>
          <p:nvPr/>
        </p:nvPicPr>
        <p:blipFill>
          <a:blip r:embed="rId3">
            <a:clrChange>
              <a:clrFrom>
                <a:srgbClr val="FFFFFF"/>
              </a:clrFrom>
              <a:clrTo>
                <a:srgbClr val="FFFFFF">
                  <a:alpha val="0"/>
                </a:srgbClr>
              </a:clrTo>
            </a:clrChange>
          </a:blip>
          <a:stretch>
            <a:fillRect/>
          </a:stretch>
        </p:blipFill>
        <p:spPr>
          <a:xfrm>
            <a:off x="8254360" y="3699176"/>
            <a:ext cx="3637755" cy="3158824"/>
          </a:xfrm>
          <a:prstGeom prst="rect">
            <a:avLst/>
          </a:prstGeom>
        </p:spPr>
      </p:pic>
      <p:grpSp>
        <p:nvGrpSpPr>
          <p:cNvPr id="4" name="Grupo 3"/>
          <p:cNvGrpSpPr/>
          <p:nvPr/>
        </p:nvGrpSpPr>
        <p:grpSpPr>
          <a:xfrm>
            <a:off x="0" y="0"/>
            <a:ext cx="11373856" cy="6851812"/>
            <a:chOff x="658875" y="353943"/>
            <a:chExt cx="11258049" cy="6497869"/>
          </a:xfrm>
        </p:grpSpPr>
        <p:pic>
          <p:nvPicPr>
            <p:cNvPr id="5" name="Imagem 4"/>
            <p:cNvPicPr>
              <a:picLocks noChangeAspect="1"/>
            </p:cNvPicPr>
            <p:nvPr/>
          </p:nvPicPr>
          <p:blipFill>
            <a:blip r:embed="rId4"/>
            <a:stretch>
              <a:fillRect/>
            </a:stretch>
          </p:blipFill>
          <p:spPr>
            <a:xfrm>
              <a:off x="658875" y="353943"/>
              <a:ext cx="8269455" cy="6497869"/>
            </a:xfrm>
            <a:prstGeom prst="rect">
              <a:avLst/>
            </a:prstGeom>
          </p:spPr>
        </p:pic>
        <p:sp>
          <p:nvSpPr>
            <p:cNvPr id="7" name="Retângulo 6"/>
            <p:cNvSpPr/>
            <p:nvPr/>
          </p:nvSpPr>
          <p:spPr>
            <a:xfrm>
              <a:off x="9056357" y="521290"/>
              <a:ext cx="2860567" cy="831852"/>
            </a:xfrm>
            <a:prstGeom prst="rect">
              <a:avLst/>
            </a:prstGeom>
          </p:spPr>
          <p:txBody>
            <a:bodyPr wrap="square">
              <a:spAutoFit/>
            </a:bodyPr>
            <a:lstStyle/>
            <a:p>
              <a:r>
                <a:rPr lang="pt-PT" sz="1700" b="1" dirty="0" smtClean="0">
                  <a:solidFill>
                    <a:srgbClr val="045D6D"/>
                  </a:solidFill>
                  <a:latin typeface="HurmeGeometricSans4 Regular" panose="020B0500020000000000" pitchFamily="34" charset="0"/>
                </a:rPr>
                <a:t>Mapa aptidão agrícola do solo do concelho de Vila Nova de Famalicão</a:t>
              </a:r>
              <a:endParaRPr lang="pt-PT" sz="1700" b="1" dirty="0">
                <a:solidFill>
                  <a:srgbClr val="045D6D"/>
                </a:solidFill>
                <a:latin typeface="HurmeGeometricSans4 Regular" panose="020B0500020000000000" pitchFamily="34" charset="0"/>
              </a:endParaRPr>
            </a:p>
          </p:txBody>
        </p:sp>
      </p:grpSp>
    </p:spTree>
    <p:extLst>
      <p:ext uri="{BB962C8B-B14F-4D97-AF65-F5344CB8AC3E}">
        <p14:creationId xmlns:p14="http://schemas.microsoft.com/office/powerpoint/2010/main" val="371797855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pSp>
        <p:nvGrpSpPr>
          <p:cNvPr id="2" name="Grupo 1"/>
          <p:cNvGrpSpPr/>
          <p:nvPr/>
        </p:nvGrpSpPr>
        <p:grpSpPr>
          <a:xfrm>
            <a:off x="0" y="0"/>
            <a:ext cx="15240000" cy="6938337"/>
            <a:chOff x="0" y="0"/>
            <a:chExt cx="15240000" cy="6938337"/>
          </a:xfrm>
        </p:grpSpPr>
        <p:pic>
          <p:nvPicPr>
            <p:cNvPr id="7" name="Imagem 6"/>
            <p:cNvPicPr>
              <a:picLocks noChangeAspect="1"/>
            </p:cNvPicPr>
            <p:nvPr/>
          </p:nvPicPr>
          <p:blipFill>
            <a:blip r:embed="rId3">
              <a:clrChange>
                <a:clrFrom>
                  <a:srgbClr val="FFFFFF"/>
                </a:clrFrom>
                <a:clrTo>
                  <a:srgbClr val="FFFFFF">
                    <a:alpha val="0"/>
                  </a:srgbClr>
                </a:clrTo>
              </a:clrChange>
            </a:blip>
            <a:stretch>
              <a:fillRect/>
            </a:stretch>
          </p:blipFill>
          <p:spPr>
            <a:xfrm>
              <a:off x="8744269" y="3246120"/>
              <a:ext cx="3325811" cy="3470841"/>
            </a:xfrm>
            <a:prstGeom prst="rect">
              <a:avLst/>
            </a:prstGeom>
          </p:spPr>
        </p:pic>
        <p:pic>
          <p:nvPicPr>
            <p:cNvPr id="9" name="Imagem 8"/>
            <p:cNvPicPr>
              <a:picLocks noChangeAspect="1"/>
            </p:cNvPicPr>
            <p:nvPr/>
          </p:nvPicPr>
          <p:blipFill rotWithShape="1">
            <a:blip r:embed="rId4">
              <a:clrChange>
                <a:clrFrom>
                  <a:srgbClr val="FFFFFF"/>
                </a:clrFrom>
                <a:clrTo>
                  <a:srgbClr val="FFFFFF">
                    <a:alpha val="0"/>
                  </a:srgbClr>
                </a:clrTo>
              </a:clrChange>
            </a:blip>
            <a:srcRect r="2847"/>
            <a:stretch/>
          </p:blipFill>
          <p:spPr>
            <a:xfrm>
              <a:off x="0" y="0"/>
              <a:ext cx="8901899" cy="6938337"/>
            </a:xfrm>
            <a:prstGeom prst="rect">
              <a:avLst/>
            </a:prstGeom>
          </p:spPr>
        </p:pic>
        <p:sp>
          <p:nvSpPr>
            <p:cNvPr id="10" name="Retângulo 9"/>
            <p:cNvSpPr/>
            <p:nvPr/>
          </p:nvSpPr>
          <p:spPr>
            <a:xfrm>
              <a:off x="9144000" y="287419"/>
              <a:ext cx="6096000" cy="646331"/>
            </a:xfrm>
            <a:prstGeom prst="rect">
              <a:avLst/>
            </a:prstGeom>
          </p:spPr>
          <p:txBody>
            <a:bodyPr>
              <a:spAutoFit/>
            </a:bodyPr>
            <a:lstStyle/>
            <a:p>
              <a:r>
                <a:rPr lang="pt-PT" b="1" dirty="0">
                  <a:solidFill>
                    <a:srgbClr val="176675"/>
                  </a:solidFill>
                  <a:latin typeface="HurmeGeometricSans4 Light" panose="020B0400020000000000" pitchFamily="34" charset="0"/>
                </a:rPr>
                <a:t>Caracterização Biofísica</a:t>
              </a:r>
            </a:p>
            <a:p>
              <a:r>
                <a:rPr lang="pt-PT" b="1" dirty="0">
                  <a:solidFill>
                    <a:srgbClr val="176675"/>
                  </a:solidFill>
                  <a:latin typeface="HurmeGeometricSans4 Light" panose="020B0400020000000000" pitchFamily="34" charset="0"/>
                </a:rPr>
                <a:t>Solos</a:t>
              </a:r>
            </a:p>
          </p:txBody>
        </p:sp>
      </p:grpSp>
    </p:spTree>
    <p:extLst>
      <p:ext uri="{BB962C8B-B14F-4D97-AF65-F5344CB8AC3E}">
        <p14:creationId xmlns:p14="http://schemas.microsoft.com/office/powerpoint/2010/main" val="159702333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grpSp>
        <p:nvGrpSpPr>
          <p:cNvPr id="8" name="Grupo 7"/>
          <p:cNvGrpSpPr/>
          <p:nvPr/>
        </p:nvGrpSpPr>
        <p:grpSpPr>
          <a:xfrm>
            <a:off x="0" y="0"/>
            <a:ext cx="12079154" cy="6858000"/>
            <a:chOff x="0" y="60428"/>
            <a:chExt cx="12079154" cy="6858000"/>
          </a:xfrm>
        </p:grpSpPr>
        <p:grpSp>
          <p:nvGrpSpPr>
            <p:cNvPr id="3" name="Grupo 2"/>
            <p:cNvGrpSpPr/>
            <p:nvPr/>
          </p:nvGrpSpPr>
          <p:grpSpPr>
            <a:xfrm>
              <a:off x="0" y="60428"/>
              <a:ext cx="11794118" cy="6858000"/>
              <a:chOff x="566057" y="60428"/>
              <a:chExt cx="11794118" cy="6858000"/>
            </a:xfrm>
          </p:grpSpPr>
          <p:pic>
            <p:nvPicPr>
              <p:cNvPr id="2" name="Imagem 1"/>
              <p:cNvPicPr>
                <a:picLocks noChangeAspect="1"/>
              </p:cNvPicPr>
              <p:nvPr/>
            </p:nvPicPr>
            <p:blipFill>
              <a:blip r:embed="rId3">
                <a:clrChange>
                  <a:clrFrom>
                    <a:srgbClr val="FFFFFF"/>
                  </a:clrFrom>
                  <a:clrTo>
                    <a:srgbClr val="FFFFFF">
                      <a:alpha val="0"/>
                    </a:srgbClr>
                  </a:clrTo>
                </a:clrChange>
              </a:blip>
              <a:stretch>
                <a:fillRect/>
              </a:stretch>
            </p:blipFill>
            <p:spPr>
              <a:xfrm>
                <a:off x="566057" y="60428"/>
                <a:ext cx="8656820" cy="6858000"/>
              </a:xfrm>
              <a:prstGeom prst="rect">
                <a:avLst/>
              </a:prstGeom>
            </p:spPr>
          </p:pic>
          <p:sp>
            <p:nvSpPr>
              <p:cNvPr id="12" name="Retângulo 11"/>
              <p:cNvSpPr/>
              <p:nvPr/>
            </p:nvSpPr>
            <p:spPr>
              <a:xfrm>
                <a:off x="9391423" y="352542"/>
                <a:ext cx="2968752" cy="615553"/>
              </a:xfrm>
              <a:prstGeom prst="rect">
                <a:avLst/>
              </a:prstGeom>
            </p:spPr>
            <p:txBody>
              <a:bodyPr wrap="square">
                <a:spAutoFit/>
              </a:bodyPr>
              <a:lstStyle/>
              <a:p>
                <a:r>
                  <a:rPr lang="pt-PT" sz="1700" b="1" dirty="0">
                    <a:solidFill>
                      <a:srgbClr val="176675"/>
                    </a:solidFill>
                    <a:latin typeface="HurmeGeometricSans4 Light" panose="020B0400020000000000" pitchFamily="34" charset="0"/>
                  </a:rPr>
                  <a:t>Caracterização Biofísica </a:t>
                </a:r>
              </a:p>
              <a:p>
                <a:r>
                  <a:rPr lang="pt-PT" sz="1700" b="1" dirty="0">
                    <a:solidFill>
                      <a:srgbClr val="176675"/>
                    </a:solidFill>
                    <a:latin typeface="HurmeGeometricSans4 Light" panose="020B0400020000000000" pitchFamily="34" charset="0"/>
                  </a:rPr>
                  <a:t>Aptidão florestal do solo</a:t>
                </a:r>
              </a:p>
            </p:txBody>
          </p:sp>
        </p:grpSp>
        <p:pic>
          <p:nvPicPr>
            <p:cNvPr id="7" name="Imagem 6"/>
            <p:cNvPicPr>
              <a:picLocks noChangeAspect="1"/>
            </p:cNvPicPr>
            <p:nvPr/>
          </p:nvPicPr>
          <p:blipFill>
            <a:blip r:embed="rId4">
              <a:clrChange>
                <a:clrFrom>
                  <a:srgbClr val="FFFFFF"/>
                </a:clrFrom>
                <a:clrTo>
                  <a:srgbClr val="FFFFFF">
                    <a:alpha val="0"/>
                  </a:srgbClr>
                </a:clrTo>
              </a:clrChange>
            </a:blip>
            <a:stretch>
              <a:fillRect/>
            </a:stretch>
          </p:blipFill>
          <p:spPr>
            <a:xfrm>
              <a:off x="8540331" y="3836015"/>
              <a:ext cx="3538823" cy="2720767"/>
            </a:xfrm>
            <a:prstGeom prst="rect">
              <a:avLst/>
            </a:prstGeom>
          </p:spPr>
        </p:pic>
      </p:grpSp>
    </p:spTree>
    <p:extLst>
      <p:ext uri="{BB962C8B-B14F-4D97-AF65-F5344CB8AC3E}">
        <p14:creationId xmlns:p14="http://schemas.microsoft.com/office/powerpoint/2010/main" val="38760205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pic>
        <p:nvPicPr>
          <p:cNvPr id="3" name="Imagem 2"/>
          <p:cNvPicPr/>
          <p:nvPr/>
        </p:nvPicPr>
        <p:blipFill rotWithShape="1">
          <a:blip r:embed="rId3" cstate="print">
            <a:extLst>
              <a:ext uri="{28A0092B-C50C-407E-A947-70E740481C1C}">
                <a14:useLocalDpi xmlns:a14="http://schemas.microsoft.com/office/drawing/2010/main" val="0"/>
              </a:ext>
            </a:extLst>
          </a:blip>
          <a:srcRect l="945" t="1678" r="20000" b="1705"/>
          <a:stretch/>
        </p:blipFill>
        <p:spPr>
          <a:xfrm>
            <a:off x="0" y="40105"/>
            <a:ext cx="7607808" cy="6817895"/>
          </a:xfrm>
          <a:prstGeom prst="rect">
            <a:avLst/>
          </a:prstGeom>
        </p:spPr>
      </p:pic>
      <p:pic>
        <p:nvPicPr>
          <p:cNvPr id="4" name="Imagem 3"/>
          <p:cNvPicPr/>
          <p:nvPr/>
        </p:nvPicPr>
        <p:blipFill rotWithShape="1">
          <a:blip r:embed="rId3" cstate="print">
            <a:extLst>
              <a:ext uri="{28A0092B-C50C-407E-A947-70E740481C1C}">
                <a14:useLocalDpi xmlns:a14="http://schemas.microsoft.com/office/drawing/2010/main" val="0"/>
              </a:ext>
            </a:extLst>
          </a:blip>
          <a:srcRect l="80866" t="63963" r="2756" b="24297"/>
          <a:stretch/>
        </p:blipFill>
        <p:spPr>
          <a:xfrm>
            <a:off x="8406064" y="5149516"/>
            <a:ext cx="2229854" cy="1275346"/>
          </a:xfrm>
          <a:prstGeom prst="rect">
            <a:avLst/>
          </a:prstGeom>
        </p:spPr>
      </p:pic>
      <p:pic>
        <p:nvPicPr>
          <p:cNvPr id="5" name="Imagem 4"/>
          <p:cNvPicPr/>
          <p:nvPr/>
        </p:nvPicPr>
        <p:blipFill rotWithShape="1">
          <a:blip r:embed="rId3" cstate="print">
            <a:extLst>
              <a:ext uri="{28A0092B-C50C-407E-A947-70E740481C1C}">
                <a14:useLocalDpi xmlns:a14="http://schemas.microsoft.com/office/drawing/2010/main" val="0"/>
              </a:ext>
            </a:extLst>
          </a:blip>
          <a:srcRect l="80866" t="13125" r="2756" b="61172"/>
          <a:stretch/>
        </p:blipFill>
        <p:spPr>
          <a:xfrm>
            <a:off x="8406064" y="2346705"/>
            <a:ext cx="2213810" cy="2590435"/>
          </a:xfrm>
          <a:prstGeom prst="rect">
            <a:avLst/>
          </a:prstGeom>
        </p:spPr>
      </p:pic>
      <p:sp>
        <p:nvSpPr>
          <p:cNvPr id="2" name="CaixaDeTexto 1"/>
          <p:cNvSpPr txBox="1"/>
          <p:nvPr/>
        </p:nvSpPr>
        <p:spPr>
          <a:xfrm>
            <a:off x="7202904" y="224590"/>
            <a:ext cx="4989096" cy="369332"/>
          </a:xfrm>
          <a:prstGeom prst="rect">
            <a:avLst/>
          </a:prstGeom>
          <a:noFill/>
        </p:spPr>
        <p:txBody>
          <a:bodyPr wrap="square" rtlCol="0">
            <a:spAutoFit/>
          </a:bodyPr>
          <a:lstStyle/>
          <a:p>
            <a:pPr algn="ctr"/>
            <a:r>
              <a:rPr lang="pt-PT" b="1" dirty="0" smtClean="0">
                <a:solidFill>
                  <a:srgbClr val="176675"/>
                </a:solidFill>
                <a:latin typeface="HurmeGeometricSans4 Regular" panose="020B0500020000000000" pitchFamily="34" charset="0"/>
              </a:rPr>
              <a:t>Carta de Ocupação do Solo (2015)</a:t>
            </a:r>
            <a:endParaRPr lang="pt-PT" b="1" dirty="0">
              <a:solidFill>
                <a:srgbClr val="176675"/>
              </a:solidFill>
              <a:latin typeface="HurmeGeometricSans4 Regular" panose="020B0500020000000000" pitchFamily="34" charset="0"/>
            </a:endParaRPr>
          </a:p>
        </p:txBody>
      </p:sp>
    </p:spTree>
    <p:extLst>
      <p:ext uri="{BB962C8B-B14F-4D97-AF65-F5344CB8AC3E}">
        <p14:creationId xmlns:p14="http://schemas.microsoft.com/office/powerpoint/2010/main" val="134492208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0" t="55000"/>
          </a:stretch>
        </a:blipFill>
        <a:effectLst/>
      </p:bgPr>
    </p:bg>
    <p:spTree>
      <p:nvGrpSpPr>
        <p:cNvPr id="1" name=""/>
        <p:cNvGrpSpPr/>
        <p:nvPr/>
      </p:nvGrpSpPr>
      <p:grpSpPr>
        <a:xfrm>
          <a:off x="0" y="0"/>
          <a:ext cx="0" cy="0"/>
          <a:chOff x="0" y="0"/>
          <a:chExt cx="0" cy="0"/>
        </a:xfrm>
      </p:grpSpPr>
      <p:sp>
        <p:nvSpPr>
          <p:cNvPr id="2" name="CaixaDeTexto 1"/>
          <p:cNvSpPr txBox="1"/>
          <p:nvPr/>
        </p:nvSpPr>
        <p:spPr>
          <a:xfrm>
            <a:off x="7202904" y="224590"/>
            <a:ext cx="4989096" cy="369332"/>
          </a:xfrm>
          <a:prstGeom prst="rect">
            <a:avLst/>
          </a:prstGeom>
          <a:noFill/>
        </p:spPr>
        <p:txBody>
          <a:bodyPr wrap="square" rtlCol="0">
            <a:spAutoFit/>
          </a:bodyPr>
          <a:lstStyle/>
          <a:p>
            <a:pPr algn="ctr"/>
            <a:r>
              <a:rPr lang="pt-PT" b="1" dirty="0" smtClean="0">
                <a:solidFill>
                  <a:srgbClr val="176675"/>
                </a:solidFill>
                <a:latin typeface="HurmeGeometricSans4 Regular" panose="020B0500020000000000" pitchFamily="34" charset="0"/>
              </a:rPr>
              <a:t>Carta de Ocupação do Solo (2018)</a:t>
            </a:r>
            <a:endParaRPr lang="pt-PT" b="1" dirty="0">
              <a:solidFill>
                <a:srgbClr val="176675"/>
              </a:solidFill>
              <a:latin typeface="HurmeGeometricSans4 Regular" panose="020B0500020000000000" pitchFamily="34" charset="0"/>
            </a:endParaRPr>
          </a:p>
        </p:txBody>
      </p:sp>
      <p:pic>
        <p:nvPicPr>
          <p:cNvPr id="6" name="Imagem 5"/>
          <p:cNvPicPr/>
          <p:nvPr/>
        </p:nvPicPr>
        <p:blipFill rotWithShape="1">
          <a:blip r:embed="rId3" cstate="print">
            <a:extLst>
              <a:ext uri="{28A0092B-C50C-407E-A947-70E740481C1C}">
                <a14:useLocalDpi xmlns:a14="http://schemas.microsoft.com/office/drawing/2010/main" val="0"/>
              </a:ext>
            </a:extLst>
          </a:blip>
          <a:srcRect l="1150" t="1637" r="19923" b="1988"/>
          <a:stretch/>
        </p:blipFill>
        <p:spPr>
          <a:xfrm>
            <a:off x="0" y="0"/>
            <a:ext cx="7644384" cy="6858000"/>
          </a:xfrm>
          <a:prstGeom prst="rect">
            <a:avLst/>
          </a:prstGeom>
        </p:spPr>
      </p:pic>
      <p:pic>
        <p:nvPicPr>
          <p:cNvPr id="7" name="Imagem 6"/>
          <p:cNvPicPr/>
          <p:nvPr/>
        </p:nvPicPr>
        <p:blipFill rotWithShape="1">
          <a:blip r:embed="rId3" cstate="print">
            <a:extLst>
              <a:ext uri="{28A0092B-C50C-407E-A947-70E740481C1C}">
                <a14:useLocalDpi xmlns:a14="http://schemas.microsoft.com/office/drawing/2010/main" val="0"/>
              </a:ext>
            </a:extLst>
          </a:blip>
          <a:srcRect l="80939" t="13684" r="2778" b="61287"/>
          <a:stretch/>
        </p:blipFill>
        <p:spPr>
          <a:xfrm>
            <a:off x="8390179" y="2428646"/>
            <a:ext cx="2125580" cy="2594629"/>
          </a:xfrm>
          <a:prstGeom prst="rect">
            <a:avLst/>
          </a:prstGeom>
        </p:spPr>
      </p:pic>
      <p:pic>
        <p:nvPicPr>
          <p:cNvPr id="8" name="Imagem 7"/>
          <p:cNvPicPr/>
          <p:nvPr/>
        </p:nvPicPr>
        <p:blipFill rotWithShape="1">
          <a:blip r:embed="rId3" cstate="print">
            <a:extLst>
              <a:ext uri="{28A0092B-C50C-407E-A947-70E740481C1C}">
                <a14:useLocalDpi xmlns:a14="http://schemas.microsoft.com/office/drawing/2010/main" val="0"/>
              </a:ext>
            </a:extLst>
          </a:blip>
          <a:srcRect l="80939" t="63508" r="2395" b="22223"/>
          <a:stretch/>
        </p:blipFill>
        <p:spPr>
          <a:xfrm>
            <a:off x="8398200" y="5096377"/>
            <a:ext cx="2117559" cy="1540042"/>
          </a:xfrm>
          <a:prstGeom prst="rect">
            <a:avLst/>
          </a:prstGeom>
        </p:spPr>
      </p:pic>
    </p:spTree>
    <p:extLst>
      <p:ext uri="{BB962C8B-B14F-4D97-AF65-F5344CB8AC3E}">
        <p14:creationId xmlns:p14="http://schemas.microsoft.com/office/powerpoint/2010/main" val="16012147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2533</TotalTime>
  <Words>2320</Words>
  <Application>Microsoft Office PowerPoint</Application>
  <PresentationFormat>Ecrã Panorâmico</PresentationFormat>
  <Paragraphs>139</Paragraphs>
  <Slides>38</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38</vt:i4>
      </vt:variant>
    </vt:vector>
  </HeadingPairs>
  <TitlesOfParts>
    <vt:vector size="46" baseType="lpstr">
      <vt:lpstr>Arial</vt:lpstr>
      <vt:lpstr>Calibri</vt:lpstr>
      <vt:lpstr>Calibri Light</vt:lpstr>
      <vt:lpstr>HurmeGeometricSans4 Light</vt:lpstr>
      <vt:lpstr>HurmeGeometricSans4 Regular</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Arminda Ferreira</dc:creator>
  <cp:lastModifiedBy>Arminda Ferreira</cp:lastModifiedBy>
  <cp:revision>99</cp:revision>
  <dcterms:created xsi:type="dcterms:W3CDTF">2020-02-02T20:37:11Z</dcterms:created>
  <dcterms:modified xsi:type="dcterms:W3CDTF">2020-06-07T19:40:28Z</dcterms:modified>
</cp:coreProperties>
</file>