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73" r:id="rId4"/>
    <p:sldId id="27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1" r:id="rId14"/>
    <p:sldId id="267" r:id="rId15"/>
    <p:sldId id="275" r:id="rId16"/>
    <p:sldId id="268" r:id="rId17"/>
    <p:sldId id="269" r:id="rId18"/>
    <p:sldId id="270" r:id="rId19"/>
    <p:sldId id="265" r:id="rId20"/>
    <p:sldId id="276" r:id="rId21"/>
    <p:sldId id="277" r:id="rId2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5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405306E-58EE-4BD1-B407-A8565243F152}" type="datetimeFigureOut">
              <a:rPr lang="pt-PT" smtClean="0"/>
              <a:t>18/10/2020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3749-5171-4E8C-B1CC-59575B30D4D1}" type="slidenum">
              <a:rPr lang="pt-PT" smtClean="0"/>
              <a:t>‹nº›</a:t>
            </a:fld>
            <a:endParaRPr lang="pt-P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41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306E-58EE-4BD1-B407-A8565243F152}" type="datetimeFigureOut">
              <a:rPr lang="pt-PT" smtClean="0"/>
              <a:t>18/10/2020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3749-5171-4E8C-B1CC-59575B30D4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3629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306E-58EE-4BD1-B407-A8565243F152}" type="datetimeFigureOut">
              <a:rPr lang="pt-PT" smtClean="0"/>
              <a:t>18/10/2020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3749-5171-4E8C-B1CC-59575B30D4D1}" type="slidenum">
              <a:rPr lang="pt-PT" smtClean="0"/>
              <a:t>‹nº›</a:t>
            </a:fld>
            <a:endParaRPr lang="pt-PT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64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306E-58EE-4BD1-B407-A8565243F152}" type="datetimeFigureOut">
              <a:rPr lang="pt-PT" smtClean="0"/>
              <a:t>18/10/2020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3749-5171-4E8C-B1CC-59575B30D4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017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306E-58EE-4BD1-B407-A8565243F152}" type="datetimeFigureOut">
              <a:rPr lang="pt-PT" smtClean="0"/>
              <a:t>18/10/2020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3749-5171-4E8C-B1CC-59575B30D4D1}" type="slidenum">
              <a:rPr lang="pt-PT" smtClean="0"/>
              <a:t>‹nº›</a:t>
            </a:fld>
            <a:endParaRPr lang="pt-P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59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306E-58EE-4BD1-B407-A8565243F152}" type="datetimeFigureOut">
              <a:rPr lang="pt-PT" smtClean="0"/>
              <a:t>18/10/2020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3749-5171-4E8C-B1CC-59575B30D4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361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306E-58EE-4BD1-B407-A8565243F152}" type="datetimeFigureOut">
              <a:rPr lang="pt-PT" smtClean="0"/>
              <a:t>18/10/2020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3749-5171-4E8C-B1CC-59575B30D4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953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306E-58EE-4BD1-B407-A8565243F152}" type="datetimeFigureOut">
              <a:rPr lang="pt-PT" smtClean="0"/>
              <a:t>18/10/2020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3749-5171-4E8C-B1CC-59575B30D4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661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306E-58EE-4BD1-B407-A8565243F152}" type="datetimeFigureOut">
              <a:rPr lang="pt-PT" smtClean="0"/>
              <a:t>18/10/2020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3749-5171-4E8C-B1CC-59575B30D4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234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306E-58EE-4BD1-B407-A8565243F152}" type="datetimeFigureOut">
              <a:rPr lang="pt-PT" smtClean="0"/>
              <a:t>18/10/2020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3749-5171-4E8C-B1CC-59575B30D4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8412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306E-58EE-4BD1-B407-A8565243F152}" type="datetimeFigureOut">
              <a:rPr lang="pt-PT" smtClean="0"/>
              <a:t>18/10/2020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3749-5171-4E8C-B1CC-59575B30D4D1}" type="slidenum">
              <a:rPr lang="pt-PT" smtClean="0"/>
              <a:t>‹nº›</a:t>
            </a:fld>
            <a:endParaRPr lang="pt-P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90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405306E-58EE-4BD1-B407-A8565243F152}" type="datetimeFigureOut">
              <a:rPr lang="pt-PT" smtClean="0"/>
              <a:t>18/10/2020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F823749-5171-4E8C-B1CC-59575B30D4D1}" type="slidenum">
              <a:rPr lang="pt-PT" smtClean="0"/>
              <a:t>‹nº›</a:t>
            </a:fld>
            <a:endParaRPr lang="pt-PT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65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Liberalismo" TargetMode="External"/><Relationship Id="rId2" Type="http://schemas.openxmlformats.org/officeDocument/2006/relationships/hyperlink" Target="https://pt.wikipedia.org/wiki/Cond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3.png"/><Relationship Id="rId4" Type="http://schemas.openxmlformats.org/officeDocument/2006/relationships/hyperlink" Target="https://pt.wikipedia.org/wiki/T%C3%ADtulo_nobili%C3%A1rquico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malicao.pt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://www.famalicaoeducativo.pt/_de_famalicao_para_o_mundo_contributos_da_historia_local" TargetMode="External"/><Relationship Id="rId4" Type="http://schemas.openxmlformats.org/officeDocument/2006/relationships/hyperlink" Target="http://www.famalicaoeducativo.p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sz="4000" dirty="0" smtClean="0"/>
              <a:t>“O Brasileiro Torna - Viagem”</a:t>
            </a:r>
            <a:endParaRPr lang="pt-PT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Autor: José </a:t>
            </a:r>
            <a:r>
              <a:rPr lang="pt-PT" dirty="0"/>
              <a:t>L</a:t>
            </a:r>
            <a:r>
              <a:rPr lang="pt-PT" dirty="0" smtClean="0"/>
              <a:t>ages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8993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2372" y="343355"/>
            <a:ext cx="10515600" cy="433528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Locais e meios de transporte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12371" y="1060986"/>
            <a:ext cx="10744199" cy="579701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PT" sz="2800" b="1" u="sng" dirty="0" smtClean="0"/>
              <a:t>1ª fase –Porto de Leixões </a:t>
            </a:r>
            <a:r>
              <a:rPr lang="pt-PT" sz="2800" dirty="0" smtClean="0"/>
              <a:t>– em veleiros (1867-1872).</a:t>
            </a:r>
          </a:p>
          <a:p>
            <a:pPr marL="0" indent="0" algn="just">
              <a:buNone/>
            </a:pPr>
            <a:r>
              <a:rPr lang="pt-PT" sz="2800" dirty="0" smtClean="0"/>
              <a:t>A viagem demorava 40 a 42 dias; Custava entre 20 a 40 mil reis (conforme o local no barco e a época do ano); Más condições de viagem.</a:t>
            </a:r>
          </a:p>
          <a:p>
            <a:pPr marL="0" indent="0" algn="just">
              <a:buNone/>
            </a:pPr>
            <a:r>
              <a:rPr lang="pt-PT" sz="2800" b="1" u="sng" dirty="0" smtClean="0"/>
              <a:t>2ª fase – Porto de Lisboa- </a:t>
            </a:r>
            <a:r>
              <a:rPr lang="pt-PT" sz="2800" dirty="0" smtClean="0"/>
              <a:t>em vapores (1873-1881).</a:t>
            </a:r>
          </a:p>
          <a:p>
            <a:pPr marL="0" indent="0" algn="just">
              <a:buNone/>
            </a:pPr>
            <a:r>
              <a:rPr lang="pt-PT" sz="2800" dirty="0" smtClean="0"/>
              <a:t>Viagem mais rápida; mais cómoda, melhores condições e melhor preços (pois o Brasil comparticipava no custo do bilhete).</a:t>
            </a:r>
          </a:p>
          <a:p>
            <a:pPr marL="0" indent="0" algn="just">
              <a:buNone/>
            </a:pPr>
            <a:r>
              <a:rPr lang="pt-PT" sz="2800" u="sng" dirty="0" smtClean="0"/>
              <a:t>A linha férrea do </a:t>
            </a:r>
            <a:r>
              <a:rPr lang="pt-PT" sz="2800" u="sng" dirty="0"/>
              <a:t>M</a:t>
            </a:r>
            <a:r>
              <a:rPr lang="pt-PT" sz="2800" u="sng" dirty="0" smtClean="0"/>
              <a:t>inho até Nine – 1876.</a:t>
            </a:r>
          </a:p>
          <a:p>
            <a:pPr marL="0" indent="0" algn="just">
              <a:buNone/>
            </a:pPr>
            <a:r>
              <a:rPr lang="pt-PT" sz="2800" dirty="0" smtClean="0"/>
              <a:t>Esta estação ferroviária de Nine, tornou-se importante nesta época, pois recolhia toda a população que ia emigrar de Braga, Viana do castelo, </a:t>
            </a:r>
            <a:r>
              <a:rPr lang="pt-PT" sz="2800" dirty="0"/>
              <a:t>B</a:t>
            </a:r>
            <a:r>
              <a:rPr lang="pt-PT" sz="2800" dirty="0" smtClean="0"/>
              <a:t>arcelos e do Nordeste ligando-os, por ferrovia a Lisboa, e assim, possibilitando-os a serem transportados nos vapores que só faziam escala em Lisboa.</a:t>
            </a:r>
          </a:p>
          <a:p>
            <a:pPr marL="0" indent="0" algn="just">
              <a:buNone/>
            </a:pPr>
            <a:r>
              <a:rPr lang="pt-PT" sz="2800" b="1" u="sng" dirty="0" smtClean="0"/>
              <a:t>Nota:</a:t>
            </a:r>
          </a:p>
          <a:p>
            <a:pPr marL="0" indent="0" algn="just">
              <a:buNone/>
            </a:pPr>
            <a:r>
              <a:rPr lang="pt-PT" sz="2800" dirty="0" smtClean="0"/>
              <a:t>A “Empresa </a:t>
            </a:r>
            <a:r>
              <a:rPr lang="pt-PT" sz="2800" dirty="0" err="1" smtClean="0"/>
              <a:t>Protectora</a:t>
            </a:r>
            <a:r>
              <a:rPr lang="pt-PT" sz="2800" dirty="0" smtClean="0"/>
              <a:t> Transatlântica” subvencionada pelo </a:t>
            </a:r>
            <a:r>
              <a:rPr lang="pt-PT" sz="2800" dirty="0"/>
              <a:t>g</a:t>
            </a:r>
            <a:r>
              <a:rPr lang="pt-PT" sz="2800" dirty="0" smtClean="0"/>
              <a:t>overno  do Brasil, oferecia bilhetes a preços reduzidos para o Rio de Janeiro e Santos, em vapores que saíam todas as semanas em navios Ingleses, Franceses e Alemães.</a:t>
            </a:r>
          </a:p>
          <a:p>
            <a:pPr marL="0" indent="0">
              <a:buNone/>
            </a:pPr>
            <a:endParaRPr lang="pt-PT" sz="24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4601" y="4332514"/>
            <a:ext cx="919170" cy="252548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146" y="1"/>
            <a:ext cx="902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6119"/>
            <a:ext cx="12192000" cy="838642"/>
          </a:xfrm>
        </p:spPr>
        <p:txBody>
          <a:bodyPr>
            <a:normAutofit/>
          </a:bodyPr>
          <a:lstStyle/>
          <a:p>
            <a:pPr algn="ctr"/>
            <a:r>
              <a:rPr lang="pt-PT" sz="3200" dirty="0" smtClean="0"/>
              <a:t>Os Brasileiros “Torna - </a:t>
            </a:r>
            <a:r>
              <a:rPr lang="pt-PT" sz="3200" dirty="0"/>
              <a:t>V</a:t>
            </a:r>
            <a:r>
              <a:rPr lang="pt-PT" sz="3200" dirty="0" smtClean="0"/>
              <a:t>iagem” de Vila Nova de Famalicão</a:t>
            </a:r>
            <a:endParaRPr lang="pt-PT" sz="32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521599"/>
            <a:ext cx="12192000" cy="769867"/>
          </a:xfrm>
        </p:spPr>
        <p:txBody>
          <a:bodyPr/>
          <a:lstStyle/>
          <a:p>
            <a:pPr algn="ctr"/>
            <a:r>
              <a:rPr lang="pt-PT" dirty="0" smtClean="0"/>
              <a:t>A sua presença e ação encontra-se visível na grande maioria das freguesias de Vila Nova de </a:t>
            </a:r>
            <a:r>
              <a:rPr lang="pt-PT" dirty="0" smtClean="0"/>
              <a:t>Famalicão</a:t>
            </a:r>
            <a:endParaRPr lang="pt-PT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346977"/>
              </p:ext>
            </p:extLst>
          </p:nvPr>
        </p:nvGraphicFramePr>
        <p:xfrm>
          <a:off x="108857" y="884761"/>
          <a:ext cx="11842003" cy="5910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9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8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4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5378"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/>
                        <a:t>Brasileiro</a:t>
                      </a:r>
                      <a:r>
                        <a:rPr lang="pt-PT" sz="1400" b="0" baseline="0" dirty="0" smtClean="0"/>
                        <a:t> “torna Viagem”</a:t>
                      </a:r>
                      <a:endParaRPr lang="pt-PT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Freguesia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Intervenção</a:t>
                      </a:r>
                      <a:endParaRPr lang="pt-P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378"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Joaquim José Sousa Guimarães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S. Miguel de Seide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PT" sz="1400" dirty="0" smtClean="0"/>
                        <a:t>Reedificação da capela que fica em frente</a:t>
                      </a:r>
                      <a:r>
                        <a:rPr lang="pt-PT" sz="1400" baseline="0" dirty="0" smtClean="0"/>
                        <a:t> à casa e quinta de Camilo Castelo Branco.</a:t>
                      </a:r>
                      <a:endParaRPr lang="pt-P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378"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Lagoa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PT" sz="1400" dirty="0" smtClean="0"/>
                        <a:t>Camilo Castelo descreve ironicamente a Brasileira de Prazins e os brilhantes</a:t>
                      </a:r>
                      <a:r>
                        <a:rPr lang="pt-PT" sz="1400" baseline="0" dirty="0" smtClean="0"/>
                        <a:t> do brasileiro.</a:t>
                      </a:r>
                      <a:endParaRPr lang="pt-P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162"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Araújo (Brasileiro do </a:t>
                      </a:r>
                      <a:r>
                        <a:rPr lang="pt-PT" sz="1400" dirty="0" err="1" smtClean="0"/>
                        <a:t>Pregal</a:t>
                      </a:r>
                      <a:r>
                        <a:rPr lang="pt-PT" sz="1400" dirty="0" smtClean="0"/>
                        <a:t>)</a:t>
                      </a:r>
                    </a:p>
                    <a:p>
                      <a:endParaRPr lang="pt-PT" sz="1400" dirty="0" smtClean="0"/>
                    </a:p>
                    <a:p>
                      <a:endParaRPr lang="pt-PT" sz="1400" dirty="0" smtClean="0"/>
                    </a:p>
                    <a:p>
                      <a:r>
                        <a:rPr lang="pt-PT" sz="1400" dirty="0" smtClean="0"/>
                        <a:t>Barão da Trovisqueira</a:t>
                      </a:r>
                    </a:p>
                    <a:p>
                      <a:endParaRPr lang="pt-PT" sz="1400" dirty="0" smtClean="0"/>
                    </a:p>
                    <a:p>
                      <a:endParaRPr lang="pt-PT" sz="1400" dirty="0" smtClean="0"/>
                    </a:p>
                    <a:p>
                      <a:endParaRPr lang="pt-PT" sz="1400" dirty="0" smtClean="0"/>
                    </a:p>
                    <a:p>
                      <a:endParaRPr lang="pt-PT" sz="1400" dirty="0" smtClean="0"/>
                    </a:p>
                    <a:p>
                      <a:r>
                        <a:rPr lang="pt-PT" sz="1400" dirty="0" smtClean="0"/>
                        <a:t>Barão de Joane</a:t>
                      </a:r>
                    </a:p>
                    <a:p>
                      <a:r>
                        <a:rPr lang="pt-PT" sz="1400" dirty="0" smtClean="0"/>
                        <a:t>O senhor do Paço de Ninães ou casa dos Carneiros de Ninães</a:t>
                      </a:r>
                    </a:p>
                    <a:p>
                      <a:endParaRPr lang="pt-PT" sz="1400" dirty="0" smtClean="0"/>
                    </a:p>
                    <a:p>
                      <a:r>
                        <a:rPr lang="pt-PT" sz="1400" dirty="0" smtClean="0"/>
                        <a:t>Irmão do barão da Trovisqueira</a:t>
                      </a:r>
                    </a:p>
                    <a:p>
                      <a:r>
                        <a:rPr lang="pt-PT" sz="1400" dirty="0" smtClean="0"/>
                        <a:t>Sousa Fernandes </a:t>
                      </a:r>
                    </a:p>
                    <a:p>
                      <a:endParaRPr lang="pt-PT" sz="1400" dirty="0" smtClean="0"/>
                    </a:p>
                    <a:p>
                      <a:endParaRPr lang="pt-PT" sz="1400" dirty="0" smtClean="0"/>
                    </a:p>
                    <a:p>
                      <a:r>
                        <a:rPr lang="pt-PT" sz="1400" dirty="0" smtClean="0"/>
                        <a:t>Brasileiro do Soutelo</a:t>
                      </a:r>
                    </a:p>
                    <a:p>
                      <a:endParaRPr lang="pt-PT" sz="1400" dirty="0" smtClean="0"/>
                    </a:p>
                    <a:p>
                      <a:r>
                        <a:rPr lang="pt-PT" sz="1400" dirty="0" smtClean="0"/>
                        <a:t>Grupo de Brasileiros de V.N. de Famalicão</a:t>
                      </a:r>
                    </a:p>
                    <a:p>
                      <a:r>
                        <a:rPr lang="pt-PT" sz="1400" dirty="0" smtClean="0"/>
                        <a:t>Francisco Inácio Tinoco de Sousa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Landim</a:t>
                      </a:r>
                    </a:p>
                    <a:p>
                      <a:endParaRPr lang="pt-PT" sz="1400" dirty="0" smtClean="0"/>
                    </a:p>
                    <a:p>
                      <a:endParaRPr lang="pt-PT" sz="1400" dirty="0" smtClean="0"/>
                    </a:p>
                    <a:p>
                      <a:r>
                        <a:rPr lang="pt-PT" sz="1400" dirty="0" smtClean="0"/>
                        <a:t>Louro</a:t>
                      </a:r>
                    </a:p>
                    <a:p>
                      <a:endParaRPr lang="pt-PT" sz="1400" dirty="0" smtClean="0"/>
                    </a:p>
                    <a:p>
                      <a:endParaRPr lang="pt-PT" sz="1400" dirty="0" smtClean="0"/>
                    </a:p>
                    <a:p>
                      <a:endParaRPr lang="pt-PT" sz="1400" dirty="0" smtClean="0"/>
                    </a:p>
                    <a:p>
                      <a:endParaRPr lang="pt-PT" sz="1400" dirty="0" smtClean="0"/>
                    </a:p>
                    <a:p>
                      <a:r>
                        <a:rPr lang="pt-PT" sz="1400" dirty="0" smtClean="0"/>
                        <a:t>Joane</a:t>
                      </a:r>
                    </a:p>
                    <a:p>
                      <a:r>
                        <a:rPr lang="pt-PT" sz="1400" dirty="0" smtClean="0"/>
                        <a:t>Portela</a:t>
                      </a:r>
                    </a:p>
                    <a:p>
                      <a:endParaRPr lang="pt-PT" sz="1400" dirty="0" smtClean="0"/>
                    </a:p>
                    <a:p>
                      <a:endParaRPr lang="pt-PT" sz="1400" dirty="0" smtClean="0"/>
                    </a:p>
                    <a:p>
                      <a:r>
                        <a:rPr lang="pt-PT" sz="1400" dirty="0" smtClean="0"/>
                        <a:t>Gavião</a:t>
                      </a:r>
                    </a:p>
                    <a:p>
                      <a:r>
                        <a:rPr lang="pt-PT" sz="1400" dirty="0" smtClean="0"/>
                        <a:t>Calendário</a:t>
                      </a:r>
                    </a:p>
                    <a:p>
                      <a:endParaRPr lang="pt-PT" sz="1400" dirty="0" smtClean="0"/>
                    </a:p>
                    <a:p>
                      <a:endParaRPr lang="pt-PT" sz="1400" dirty="0" smtClean="0"/>
                    </a:p>
                    <a:p>
                      <a:r>
                        <a:rPr lang="pt-PT" sz="1400" dirty="0" smtClean="0"/>
                        <a:t>Soutelo</a:t>
                      </a:r>
                    </a:p>
                    <a:p>
                      <a:endParaRPr lang="pt-PT" sz="1400" dirty="0" smtClean="0"/>
                    </a:p>
                    <a:p>
                      <a:r>
                        <a:rPr lang="pt-PT" sz="1400" dirty="0" smtClean="0"/>
                        <a:t>V.N. de Famalicão</a:t>
                      </a:r>
                    </a:p>
                    <a:p>
                      <a:r>
                        <a:rPr lang="pt-PT" sz="1400" dirty="0" smtClean="0"/>
                        <a:t>V.N. de Famalicão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PT" sz="1400" dirty="0" smtClean="0"/>
                        <a:t>Brasileiro do </a:t>
                      </a:r>
                      <a:r>
                        <a:rPr lang="pt-PT" sz="1400" dirty="0" err="1" smtClean="0"/>
                        <a:t>Pregal</a:t>
                      </a:r>
                      <a:r>
                        <a:rPr lang="pt-PT" sz="1400" dirty="0" smtClean="0"/>
                        <a:t>, emprega toda a sua fortuna na aquisição</a:t>
                      </a:r>
                      <a:r>
                        <a:rPr lang="pt-PT" sz="1400" baseline="0" dirty="0" smtClean="0"/>
                        <a:t> de propriedades. Usava monóculo que numa aldeia era raro.</a:t>
                      </a:r>
                    </a:p>
                    <a:p>
                      <a:pPr algn="just"/>
                      <a:r>
                        <a:rPr lang="pt-PT" sz="1400" baseline="0" dirty="0" smtClean="0"/>
                        <a:t>Empregou o seu dinheiro na industria (fabrica de fiação de lã para o fabrico de sapatos de liga no Porto e para particulares que exerciam indústria doméstica de tecelagem), no comércio e outros negócios no concelho e fora dele.</a:t>
                      </a:r>
                    </a:p>
                    <a:p>
                      <a:pPr algn="just"/>
                      <a:r>
                        <a:rPr lang="pt-PT" sz="1400" baseline="0" dirty="0" smtClean="0"/>
                        <a:t>Pai do Dr. Bernardino  Machado, era comerciante</a:t>
                      </a:r>
                    </a:p>
                    <a:p>
                      <a:pPr algn="just"/>
                      <a:r>
                        <a:rPr lang="pt-PT" sz="1400" dirty="0" smtClean="0"/>
                        <a:t>Construção de elevado valor arquitetónico. Mostra o rico gosto de um rico mercador que esteve no Amazonas. </a:t>
                      </a:r>
                    </a:p>
                    <a:p>
                      <a:pPr algn="just"/>
                      <a:r>
                        <a:rPr lang="pt-PT" sz="1400" dirty="0" smtClean="0"/>
                        <a:t>Uma residência de elevado valor arquitetónico.</a:t>
                      </a:r>
                    </a:p>
                    <a:p>
                      <a:pPr algn="just"/>
                      <a:r>
                        <a:rPr lang="pt-PT" sz="1400" dirty="0" smtClean="0"/>
                        <a:t>Foi político  e Deputado na 1º República e Presidente da Câmara de Vila Nova de Famalicão.</a:t>
                      </a:r>
                    </a:p>
                    <a:p>
                      <a:pPr algn="just"/>
                      <a:endParaRPr lang="pt-PT" sz="1400" dirty="0" smtClean="0"/>
                    </a:p>
                    <a:p>
                      <a:pPr algn="just"/>
                      <a:r>
                        <a:rPr lang="pt-PT" sz="1400" dirty="0" smtClean="0"/>
                        <a:t>“Aplanou a estrada desta região com a estrada pública de Braga.</a:t>
                      </a:r>
                    </a:p>
                    <a:p>
                      <a:pPr algn="just"/>
                      <a:r>
                        <a:rPr lang="pt-PT" sz="1400" dirty="0" smtClean="0"/>
                        <a:t> Dádivas para  a construção do Hospital João de Deus (43,78% do total dos custos).</a:t>
                      </a:r>
                    </a:p>
                    <a:p>
                      <a:pPr algn="just"/>
                      <a:r>
                        <a:rPr lang="pt-PT" sz="1400" dirty="0" smtClean="0"/>
                        <a:t>Provedor do Hospital S. João de Deus depois de ter estado emigrado no Brasil 30 anos.</a:t>
                      </a:r>
                    </a:p>
                    <a:p>
                      <a:pPr algn="just"/>
                      <a:r>
                        <a:rPr lang="pt-PT" sz="1400" dirty="0" smtClean="0"/>
                        <a:t> </a:t>
                      </a:r>
                    </a:p>
                    <a:p>
                      <a:pPr algn="just"/>
                      <a:endParaRPr lang="pt-P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98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2426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A Confraria de Nossa Senhora do </a:t>
            </a:r>
            <a:r>
              <a:rPr lang="pt-PT" dirty="0"/>
              <a:t>C</a:t>
            </a:r>
            <a:r>
              <a:rPr lang="pt-PT" dirty="0" smtClean="0"/>
              <a:t>armo de Lemenhe.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352810"/>
            <a:ext cx="10515600" cy="5505189"/>
          </a:xfrm>
        </p:spPr>
        <p:txBody>
          <a:bodyPr>
            <a:normAutofit/>
          </a:bodyPr>
          <a:lstStyle/>
          <a:p>
            <a:pPr algn="just"/>
            <a:r>
              <a:rPr lang="pt-PT" dirty="0" smtClean="0"/>
              <a:t>Foi fundada em 1661 e assenta numa lenda descrita  no compromisso bilingue existente no tombo da confr</a:t>
            </a:r>
            <a:r>
              <a:rPr lang="pt-PT" dirty="0"/>
              <a:t>a</a:t>
            </a:r>
            <a:r>
              <a:rPr lang="pt-PT" dirty="0" smtClean="0"/>
              <a:t>ria. De forte implantação e fé popular até ao presente também foi denominada por “ Senhora de água levada” e também como Senhora protetora dos mareantes.</a:t>
            </a:r>
          </a:p>
          <a:p>
            <a:pPr algn="just"/>
            <a:r>
              <a:rPr lang="pt-PT" dirty="0" smtClean="0"/>
              <a:t>Distingue-se pelo elevado número de Brasileiros/Torna - </a:t>
            </a:r>
            <a:r>
              <a:rPr lang="pt-PT" dirty="0"/>
              <a:t>V</a:t>
            </a:r>
            <a:r>
              <a:rPr lang="pt-PT" dirty="0" smtClean="0"/>
              <a:t>iagem nela inscritos e pela sua ação dinâmica e inovadora na época.</a:t>
            </a:r>
          </a:p>
          <a:p>
            <a:pPr algn="just"/>
            <a:r>
              <a:rPr lang="pt-PT" dirty="0" smtClean="0"/>
              <a:t>Tinha os seguintes objetivos:</a:t>
            </a:r>
          </a:p>
          <a:p>
            <a:pPr algn="just"/>
            <a:r>
              <a:rPr lang="pt-PT" dirty="0" smtClean="0"/>
              <a:t>1.Religiosos- culto(indulgências, escapulários e missas), ritos funerários(acompanhamento dos </a:t>
            </a:r>
            <a:r>
              <a:rPr lang="pt-PT" dirty="0"/>
              <a:t>F</a:t>
            </a:r>
            <a:r>
              <a:rPr lang="pt-PT" dirty="0" smtClean="0"/>
              <a:t>unerais, missas de sufrágio, legados pios e a festa religiosa).</a:t>
            </a:r>
          </a:p>
          <a:p>
            <a:pPr algn="just"/>
            <a:r>
              <a:rPr lang="pt-PT" dirty="0" smtClean="0"/>
              <a:t>2. A Romaria (o convívio/ folguedo popular).</a:t>
            </a:r>
          </a:p>
          <a:p>
            <a:pPr algn="just"/>
            <a:r>
              <a:rPr lang="pt-PT" dirty="0" smtClean="0"/>
              <a:t>3.A Mutualidade: empréstimos a juro por garantia de propriedade e empréstimos temporários por penhores de bens móveis.</a:t>
            </a:r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4601" y="4332514"/>
            <a:ext cx="919170" cy="25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3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967" y="820407"/>
            <a:ext cx="9424430" cy="59937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4601" y="4332514"/>
            <a:ext cx="919170" cy="2525486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18364" y="-68239"/>
            <a:ext cx="11973636" cy="888646"/>
          </a:xfrm>
        </p:spPr>
        <p:txBody>
          <a:bodyPr>
            <a:normAutofit/>
          </a:bodyPr>
          <a:lstStyle/>
          <a:p>
            <a:r>
              <a:rPr lang="pt-PT" sz="2400" dirty="0" smtClean="0"/>
              <a:t>Os “Brasileiros” da Confraria de Nossa Senhora do Carmo de Lemenhe e a sua influência no </a:t>
            </a:r>
            <a:r>
              <a:rPr lang="pt-PT" sz="2400" dirty="0"/>
              <a:t>V</a:t>
            </a:r>
            <a:r>
              <a:rPr lang="pt-PT" sz="2400" dirty="0" smtClean="0"/>
              <a:t>ale do Este </a:t>
            </a:r>
            <a:endParaRPr lang="pt-PT" sz="2400" dirty="0"/>
          </a:p>
        </p:txBody>
      </p:sp>
      <p:sp>
        <p:nvSpPr>
          <p:cNvPr id="6" name="Marcador de Posição de Conteúdo 2"/>
          <p:cNvSpPr>
            <a:spLocks noGrp="1"/>
          </p:cNvSpPr>
          <p:nvPr>
            <p:ph idx="1"/>
          </p:nvPr>
        </p:nvSpPr>
        <p:spPr>
          <a:xfrm>
            <a:off x="0" y="466545"/>
            <a:ext cx="12192000" cy="707724"/>
          </a:xfrm>
        </p:spPr>
        <p:txBody>
          <a:bodyPr>
            <a:normAutofit/>
          </a:bodyPr>
          <a:lstStyle/>
          <a:p>
            <a:pPr algn="ctr"/>
            <a:r>
              <a:rPr lang="pt-PT" sz="2000" dirty="0" smtClean="0"/>
              <a:t>Inscrições de  Irmãos que foram “Torna - Viagem” entre 1845 a 1914:</a:t>
            </a:r>
          </a:p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45840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379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Os Irmãos Brasileiros da Confraria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964504"/>
            <a:ext cx="10515600" cy="5749447"/>
          </a:xfrm>
        </p:spPr>
        <p:txBody>
          <a:bodyPr>
            <a:normAutofit/>
          </a:bodyPr>
          <a:lstStyle/>
          <a:p>
            <a:pPr algn="just"/>
            <a:r>
              <a:rPr lang="pt-PT" sz="2400" dirty="0" smtClean="0"/>
              <a:t>Há Irmãos de todo o Concelho de Vila Nova de Famalicão.</a:t>
            </a:r>
          </a:p>
          <a:p>
            <a:pPr algn="just"/>
            <a:r>
              <a:rPr lang="pt-PT" sz="2400" dirty="0" smtClean="0"/>
              <a:t>Há das cidades do Porto, Braga e Barcelos.</a:t>
            </a:r>
          </a:p>
          <a:p>
            <a:pPr algn="just"/>
            <a:r>
              <a:rPr lang="pt-PT" sz="2400" dirty="0" smtClean="0"/>
              <a:t>Há da Sede do Concelho com destaque para figuras de relevo político e administrativo.</a:t>
            </a:r>
          </a:p>
          <a:p>
            <a:pPr algn="just"/>
            <a:r>
              <a:rPr lang="pt-PT" sz="2400" dirty="0" smtClean="0"/>
              <a:t>Há Brasileiros Torna - </a:t>
            </a:r>
            <a:r>
              <a:rPr lang="pt-PT" sz="2400" dirty="0"/>
              <a:t>V</a:t>
            </a:r>
            <a:r>
              <a:rPr lang="pt-PT" sz="2400" dirty="0" smtClean="0"/>
              <a:t>iagem como o Barão de Joane e o Barão da Trovisqueira.</a:t>
            </a:r>
          </a:p>
          <a:p>
            <a:pPr algn="just"/>
            <a:r>
              <a:rPr lang="pt-PT" sz="2400" dirty="0" smtClean="0"/>
              <a:t>Entre 1895 a 1914, figuram 54 Brasileiros oriundos do Vale do </a:t>
            </a:r>
            <a:r>
              <a:rPr lang="pt-PT" sz="2400" dirty="0"/>
              <a:t>E</a:t>
            </a:r>
            <a:r>
              <a:rPr lang="pt-PT" sz="2400" dirty="0" smtClean="0"/>
              <a:t>ste.</a:t>
            </a:r>
          </a:p>
          <a:p>
            <a:pPr algn="just"/>
            <a:r>
              <a:rPr lang="pt-PT" sz="2400" dirty="0" smtClean="0"/>
              <a:t>A freguesia com mais “Brasileiros” é a sede do Concelho (Vila Nova de Famalicão) seguida de Lemenhe e de Nine.</a:t>
            </a:r>
          </a:p>
          <a:p>
            <a:pPr algn="just"/>
            <a:r>
              <a:rPr lang="pt-PT" sz="2400" dirty="0" smtClean="0"/>
              <a:t>A cidade do Rio de Janeiro foi a cidade mais escolhida </a:t>
            </a:r>
            <a:r>
              <a:rPr lang="pt-PT" sz="2400" dirty="0"/>
              <a:t>pelos </a:t>
            </a:r>
            <a:r>
              <a:rPr lang="pt-PT" sz="2400" dirty="0" smtClean="0"/>
              <a:t>famalicenses para se fixar no Brasil.</a:t>
            </a:r>
          </a:p>
          <a:p>
            <a:pPr algn="just"/>
            <a:r>
              <a:rPr lang="pt-PT" sz="2400" dirty="0" smtClean="0"/>
              <a:t>O número era tão elevado que foi criada (excecionalmente) a Mordomia de S. José no Rio de Janeiro, sendo esta cidade, o polo aglutinador da ação, interesses e a preparação do futuro Torna Viagem.</a:t>
            </a:r>
            <a:endParaRPr lang="pt-PT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4601" y="4332514"/>
            <a:ext cx="919170" cy="25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4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Os “Brasileiros” da emigração e os “Brasileiros – Torna Viagem”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394242" y="2264228"/>
            <a:ext cx="9720073" cy="4023360"/>
          </a:xfrm>
        </p:spPr>
        <p:txBody>
          <a:bodyPr>
            <a:normAutofit lnSpcReduction="10000"/>
          </a:bodyPr>
          <a:lstStyle/>
          <a:p>
            <a:pPr algn="just"/>
            <a:r>
              <a:rPr lang="pt-PT" sz="3600" dirty="0"/>
              <a:t>A emigração portuguesa para o Brasil, nos séculos XVIII e XIX, foi uma realidade que deixou “marcas</a:t>
            </a:r>
            <a:r>
              <a:rPr lang="pt-PT" sz="3600" dirty="0" smtClean="0"/>
              <a:t>” entre outras regiões de Portugal, especialmente </a:t>
            </a:r>
            <a:r>
              <a:rPr lang="pt-PT" sz="3600" dirty="0"/>
              <a:t>na população do Concelho de Vila Nova de Famalicão. </a:t>
            </a:r>
          </a:p>
          <a:p>
            <a:pPr algn="just"/>
            <a:r>
              <a:rPr lang="pt-PT" sz="3600" dirty="0"/>
              <a:t>Com o seu regresso, os “Brasileiros Torna – Viagem”, deixaram “</a:t>
            </a:r>
            <a:r>
              <a:rPr lang="pt-PT" sz="3600" u="sng" dirty="0" smtClean="0"/>
              <a:t>Marcas</a:t>
            </a:r>
            <a:r>
              <a:rPr lang="pt-PT" sz="3600" dirty="0"/>
              <a:t>” que são visíveis em todos os quadrantes da </a:t>
            </a:r>
            <a:r>
              <a:rPr lang="pt-PT" sz="3600" u="sng" dirty="0"/>
              <a:t>sociedade famalicense.  </a:t>
            </a:r>
          </a:p>
          <a:p>
            <a:endParaRPr lang="pt-PT" sz="3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315" y="0"/>
            <a:ext cx="902286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4601" y="4332514"/>
            <a:ext cx="919170" cy="25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702501"/>
            <a:ext cx="10515600" cy="574327"/>
          </a:xfrm>
        </p:spPr>
        <p:txBody>
          <a:bodyPr>
            <a:normAutofit/>
          </a:bodyPr>
          <a:lstStyle/>
          <a:p>
            <a:r>
              <a:rPr lang="pt-PT" sz="2800" dirty="0" smtClean="0"/>
              <a:t>Glossário:</a:t>
            </a:r>
            <a:endParaRPr lang="pt-PT" sz="2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199" y="1276828"/>
            <a:ext cx="10744201" cy="5831543"/>
          </a:xfrm>
        </p:spPr>
        <p:txBody>
          <a:bodyPr>
            <a:normAutofit/>
          </a:bodyPr>
          <a:lstStyle/>
          <a:p>
            <a:pPr algn="just"/>
            <a:r>
              <a:rPr lang="pt-PT" sz="2000" b="1" u="sng" dirty="0" smtClean="0"/>
              <a:t>Brasileiro</a:t>
            </a:r>
            <a:r>
              <a:rPr lang="pt-PT" sz="2000" b="1" dirty="0" smtClean="0"/>
              <a:t> </a:t>
            </a:r>
            <a:r>
              <a:rPr lang="pt-PT" sz="2000" dirty="0" smtClean="0"/>
              <a:t>– Português que emigrou para o Brasil como objetivo de encontrar uma vida melhor. Normalmente, tinha idas e vindas temporárias entre o país de origem e o país onde se fixou.</a:t>
            </a:r>
          </a:p>
          <a:p>
            <a:pPr marL="0" indent="0" algn="just">
              <a:buNone/>
            </a:pPr>
            <a:r>
              <a:rPr lang="pt-PT" sz="2000" dirty="0" smtClean="0"/>
              <a:t>No início trabalhava na agricultura ou nas obras pública         posteriormente dedicou-se ao comércio (secos e molhados), comércio de todo o tipo de produtos a retalho.</a:t>
            </a:r>
          </a:p>
          <a:p>
            <a:pPr algn="just"/>
            <a:r>
              <a:rPr lang="pt-PT" sz="2000" b="1" u="sng" dirty="0" smtClean="0"/>
              <a:t>Brasileiro “Torna Viagem”</a:t>
            </a:r>
            <a:r>
              <a:rPr lang="pt-PT" sz="2000" b="1" dirty="0" smtClean="0"/>
              <a:t>- </a:t>
            </a:r>
            <a:r>
              <a:rPr lang="pt-PT" sz="2000" dirty="0" smtClean="0"/>
              <a:t>O emigrante que foi para o Brasil, o seu papel no </a:t>
            </a:r>
            <a:r>
              <a:rPr lang="pt-PT" sz="2000" b="1" dirty="0" smtClean="0"/>
              <a:t>trajeto de ida</a:t>
            </a:r>
            <a:r>
              <a:rPr lang="pt-PT" sz="2000" dirty="0" smtClean="0"/>
              <a:t>, </a:t>
            </a:r>
            <a:r>
              <a:rPr lang="pt-PT" sz="2000" b="1" dirty="0" smtClean="0"/>
              <a:t>afirmação</a:t>
            </a:r>
            <a:r>
              <a:rPr lang="pt-PT" sz="2000" dirty="0" smtClean="0"/>
              <a:t> e </a:t>
            </a:r>
            <a:r>
              <a:rPr lang="pt-PT" sz="2000" b="1" dirty="0" smtClean="0"/>
              <a:t>no seu retorno</a:t>
            </a:r>
            <a:r>
              <a:rPr lang="pt-PT" sz="2000" dirty="0" smtClean="0"/>
              <a:t>, que os distingue por um conjunto de condições religiosas, culturais e antropológicas, que os distinguiu como um grupo próprio no seu itinerário e no seu regresso se distingue pela sua intervenção em instituições (sociais, políticas, comerciais, assistenciais, religiosas…), especialmente, a partir dos finais do séc. XIX.</a:t>
            </a:r>
          </a:p>
          <a:p>
            <a:pPr algn="just"/>
            <a:r>
              <a:rPr lang="pt-PT" sz="2000" b="1" u="sng" dirty="0" smtClean="0"/>
              <a:t>Engajamento de colonos para o Brasil</a:t>
            </a:r>
            <a:r>
              <a:rPr lang="pt-PT" sz="2000" b="1" dirty="0" smtClean="0"/>
              <a:t> – </a:t>
            </a:r>
            <a:r>
              <a:rPr lang="pt-PT" sz="2000" dirty="0" smtClean="0"/>
              <a:t>Fenómeno que a opinião pública designaria de “escravatura branca” pois era a procura de mão de obra para substituir os escravos (abolição da escravatura) pois o Brasil mão de obra para trabalhar nas plantações </a:t>
            </a:r>
            <a:r>
              <a:rPr lang="pt-PT" sz="2000" dirty="0"/>
              <a:t>e</a:t>
            </a:r>
            <a:r>
              <a:rPr lang="pt-PT" sz="2000" dirty="0" smtClean="0"/>
              <a:t> mais tarde trabalhar nas grandes obras públicas.</a:t>
            </a:r>
          </a:p>
          <a:p>
            <a:pPr marL="0" indent="0" algn="just">
              <a:buNone/>
            </a:pPr>
            <a:r>
              <a:rPr lang="pt-PT" sz="2000" b="1" u="sng" dirty="0"/>
              <a:t>Abonador/engajador</a:t>
            </a:r>
            <a:r>
              <a:rPr lang="pt-PT" sz="2000" b="1" dirty="0"/>
              <a:t>- </a:t>
            </a:r>
            <a:r>
              <a:rPr lang="pt-PT" sz="2000" dirty="0"/>
              <a:t>Agentes Locais, para além da abonação, serviam de intermediários nas redes de emigração, como angariadores  recebendo “comissão” pela pessoa que emigrava.</a:t>
            </a:r>
          </a:p>
          <a:p>
            <a:pPr marL="0" indent="0" algn="just">
              <a:buNone/>
            </a:pPr>
            <a:r>
              <a:rPr lang="pt-PT" sz="2000" b="1" u="sng" dirty="0"/>
              <a:t>Barão</a:t>
            </a:r>
            <a:r>
              <a:rPr lang="pt-PT" sz="2000" b="1" dirty="0"/>
              <a:t> – </a:t>
            </a:r>
            <a:r>
              <a:rPr lang="pt-PT" sz="2000" dirty="0"/>
              <a:t>Título de nobreza, imediatamente inferior ao de visconde. Pessoa que tem esse título e que se extinguia por morte como também podia ser extinto para obter o título de Visconde.</a:t>
            </a:r>
          </a:p>
          <a:p>
            <a:pPr marL="0" indent="0" algn="just">
              <a:buNone/>
            </a:pPr>
            <a:endParaRPr lang="pt-PT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4601" y="4332514"/>
            <a:ext cx="919170" cy="2525486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 rot="10800000">
            <a:off x="-1" y="-40274"/>
            <a:ext cx="12192000" cy="742775"/>
            <a:chOff x="764275" y="992549"/>
            <a:chExt cx="11881148" cy="742775"/>
          </a:xfrm>
        </p:grpSpPr>
        <p:grpSp>
          <p:nvGrpSpPr>
            <p:cNvPr id="6" name="Grupo 5"/>
            <p:cNvGrpSpPr/>
            <p:nvPr/>
          </p:nvGrpSpPr>
          <p:grpSpPr>
            <a:xfrm>
              <a:off x="764275" y="1011992"/>
              <a:ext cx="8910861" cy="723332"/>
              <a:chOff x="764275" y="2684033"/>
              <a:chExt cx="8910861" cy="723332"/>
            </a:xfrm>
          </p:grpSpPr>
          <p:pic>
            <p:nvPicPr>
              <p:cNvPr id="8" name="Imagem 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68" t="47803" r="10029" b="-2562"/>
              <a:stretch/>
            </p:blipFill>
            <p:spPr>
              <a:xfrm>
                <a:off x="3734562" y="2684033"/>
                <a:ext cx="2970287" cy="723332"/>
              </a:xfrm>
              <a:prstGeom prst="rect">
                <a:avLst/>
              </a:prstGeom>
            </p:spPr>
          </p:pic>
          <p:pic>
            <p:nvPicPr>
              <p:cNvPr id="9" name="Imagem 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68" t="47803" r="10029" b="-2562"/>
              <a:stretch/>
            </p:blipFill>
            <p:spPr>
              <a:xfrm>
                <a:off x="764275" y="2684033"/>
                <a:ext cx="2970287" cy="723332"/>
              </a:xfrm>
              <a:prstGeom prst="rect">
                <a:avLst/>
              </a:prstGeom>
            </p:spPr>
          </p:pic>
          <p:pic>
            <p:nvPicPr>
              <p:cNvPr id="10" name="Imagem 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68" t="47803" r="10029" b="-2562"/>
              <a:stretch/>
            </p:blipFill>
            <p:spPr>
              <a:xfrm>
                <a:off x="6704849" y="2684033"/>
                <a:ext cx="2970287" cy="723332"/>
              </a:xfrm>
              <a:prstGeom prst="rect">
                <a:avLst/>
              </a:prstGeom>
            </p:spPr>
          </p:pic>
        </p:grpSp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68" t="47803" r="10029" b="-2562"/>
            <a:stretch/>
          </p:blipFill>
          <p:spPr>
            <a:xfrm>
              <a:off x="9675136" y="992549"/>
              <a:ext cx="2970287" cy="723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06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94657" y="631075"/>
            <a:ext cx="10515600" cy="5763603"/>
          </a:xfrm>
        </p:spPr>
        <p:txBody>
          <a:bodyPr>
            <a:normAutofit lnSpcReduction="10000"/>
          </a:bodyPr>
          <a:lstStyle/>
          <a:p>
            <a:r>
              <a:rPr lang="pt-PT" dirty="0"/>
              <a:t/>
            </a:r>
            <a:br>
              <a:rPr lang="pt-PT" dirty="0"/>
            </a:br>
            <a:r>
              <a:rPr lang="pt-PT" b="1" u="sng" dirty="0" smtClean="0"/>
              <a:t>Visconde</a:t>
            </a:r>
            <a:r>
              <a:rPr lang="pt-PT" b="1" dirty="0" smtClean="0"/>
              <a:t> – </a:t>
            </a:r>
            <a:r>
              <a:rPr lang="pt-PT" dirty="0" smtClean="0"/>
              <a:t>Anteriormente </a:t>
            </a:r>
            <a:r>
              <a:rPr lang="pt-PT" dirty="0"/>
              <a:t>tinha a dignidade de visconde o substituto do </a:t>
            </a:r>
            <a:r>
              <a:rPr lang="pt-PT" dirty="0">
                <a:hlinkClick r:id="rId2" tooltip="Conde"/>
              </a:rPr>
              <a:t>conde</a:t>
            </a:r>
            <a:r>
              <a:rPr lang="pt-PT" dirty="0"/>
              <a:t> no governo do condado ou o filho herdeiro do conde enquanto não sucedia no condado, sendo-lhe confiada antecipadamente uma porção do feudo</a:t>
            </a:r>
            <a:r>
              <a:rPr lang="pt-PT" dirty="0" smtClean="0"/>
              <a:t>.</a:t>
            </a:r>
          </a:p>
          <a:p>
            <a:pPr marL="0" indent="0">
              <a:buNone/>
            </a:pPr>
            <a:r>
              <a:rPr lang="pt-PT" dirty="0"/>
              <a:t>Raramente concedido durante os séculos XV, XVI, XVII e XVIII, foi durante o </a:t>
            </a:r>
            <a:r>
              <a:rPr lang="pt-PT" dirty="0">
                <a:hlinkClick r:id="rId3" tooltip="Liberalismo"/>
              </a:rPr>
              <a:t>liberalismo</a:t>
            </a:r>
            <a:r>
              <a:rPr lang="pt-PT" dirty="0"/>
              <a:t> no século XIX outorgado com maior frequência, embora geralmente por apenas uma ou duas vidas, tornando-se o </a:t>
            </a:r>
            <a:r>
              <a:rPr lang="pt-PT" dirty="0">
                <a:hlinkClick r:id="rId4" tooltip="Título nobiliárquico"/>
              </a:rPr>
              <a:t>título nobiliárquico</a:t>
            </a:r>
            <a:r>
              <a:rPr lang="pt-PT" dirty="0"/>
              <a:t> português com maior número de criações</a:t>
            </a:r>
            <a:r>
              <a:rPr lang="pt-PT" dirty="0" smtClean="0"/>
              <a:t>.</a:t>
            </a:r>
          </a:p>
          <a:p>
            <a:r>
              <a:rPr lang="pt-PT" b="1" u="sng" dirty="0" smtClean="0"/>
              <a:t>Confraria</a:t>
            </a:r>
            <a:r>
              <a:rPr lang="pt-PT" dirty="0"/>
              <a:t>: </a:t>
            </a:r>
            <a:r>
              <a:rPr lang="pt-PT" b="1" dirty="0" smtClean="0"/>
              <a:t>Confraria</a:t>
            </a:r>
            <a:r>
              <a:rPr lang="pt-PT" dirty="0"/>
              <a:t>, </a:t>
            </a:r>
            <a:r>
              <a:rPr lang="pt-PT" b="1" dirty="0"/>
              <a:t>Irmandade</a:t>
            </a:r>
            <a:r>
              <a:rPr lang="pt-PT" dirty="0"/>
              <a:t> ou </a:t>
            </a:r>
            <a:r>
              <a:rPr lang="pt-PT" b="1" dirty="0"/>
              <a:t>Fraternidade</a:t>
            </a:r>
            <a:r>
              <a:rPr lang="pt-PT" dirty="0"/>
              <a:t> é um grupo de pessoas que se associa em torno de interesses ou objetivos comuns, seja o mesmo ofício, a mesma profissão, modo de vida ou religiosos ou espirituais.</a:t>
            </a:r>
          </a:p>
          <a:p>
            <a:r>
              <a:rPr lang="pt-PT" b="1" u="sng" dirty="0"/>
              <a:t>Legado Pio: </a:t>
            </a:r>
            <a:r>
              <a:rPr lang="pt-PT" dirty="0"/>
              <a:t>Aquilo que se deixa por testamento a quem não é herdeiro forçoso ou principal.</a:t>
            </a:r>
            <a:r>
              <a:rPr lang="pt-PT" b="1" u="sng" dirty="0"/>
              <a:t> </a:t>
            </a:r>
            <a:r>
              <a:rPr lang="pt-PT" dirty="0"/>
              <a:t>O que é transmitido a outrem que vem a seguir.  O que, entre os católicos, o testador deixa para bem da sua alma.</a:t>
            </a:r>
          </a:p>
          <a:p>
            <a:pPr algn="just"/>
            <a:r>
              <a:rPr lang="pt-PT" b="1" u="sng" dirty="0"/>
              <a:t>Sufrágio (missa)</a:t>
            </a:r>
            <a:r>
              <a:rPr lang="pt-PT" b="1" dirty="0"/>
              <a:t> - </a:t>
            </a:r>
            <a:r>
              <a:rPr lang="pt-PT" dirty="0"/>
              <a:t> Vocábulo e expressão corrente na terminologia usual da Igreja Católica, dizer-se que se manda celebrar missa em sufrágio da alma de pessoas falecidas.</a:t>
            </a:r>
            <a:endParaRPr lang="pt-PT" b="1" u="sng" dirty="0"/>
          </a:p>
          <a:p>
            <a:pPr marL="0" indent="0">
              <a:buNone/>
            </a:pPr>
            <a:endParaRPr lang="pt-PT" b="1" u="sng" dirty="0" smtClean="0"/>
          </a:p>
          <a:p>
            <a:endParaRPr lang="pt-PT" b="1" u="sng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4601" y="4332514"/>
            <a:ext cx="919170" cy="2525486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 rot="10800000">
            <a:off x="21771" y="-111700"/>
            <a:ext cx="12192000" cy="742775"/>
            <a:chOff x="764275" y="992549"/>
            <a:chExt cx="11881148" cy="742775"/>
          </a:xfrm>
        </p:grpSpPr>
        <p:grpSp>
          <p:nvGrpSpPr>
            <p:cNvPr id="6" name="Grupo 5"/>
            <p:cNvGrpSpPr/>
            <p:nvPr/>
          </p:nvGrpSpPr>
          <p:grpSpPr>
            <a:xfrm>
              <a:off x="764275" y="1011992"/>
              <a:ext cx="8910861" cy="723332"/>
              <a:chOff x="764275" y="2684033"/>
              <a:chExt cx="8910861" cy="723332"/>
            </a:xfrm>
          </p:grpSpPr>
          <p:pic>
            <p:nvPicPr>
              <p:cNvPr id="8" name="Imagem 7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68" t="47803" r="10029" b="-2562"/>
              <a:stretch/>
            </p:blipFill>
            <p:spPr>
              <a:xfrm>
                <a:off x="3734562" y="2684033"/>
                <a:ext cx="2970287" cy="723332"/>
              </a:xfrm>
              <a:prstGeom prst="rect">
                <a:avLst/>
              </a:prstGeom>
            </p:spPr>
          </p:pic>
          <p:pic>
            <p:nvPicPr>
              <p:cNvPr id="9" name="Imagem 8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68" t="47803" r="10029" b="-2562"/>
              <a:stretch/>
            </p:blipFill>
            <p:spPr>
              <a:xfrm>
                <a:off x="764275" y="2684033"/>
                <a:ext cx="2970287" cy="723332"/>
              </a:xfrm>
              <a:prstGeom prst="rect">
                <a:avLst/>
              </a:prstGeom>
            </p:spPr>
          </p:pic>
          <p:pic>
            <p:nvPicPr>
              <p:cNvPr id="10" name="Imagem 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68" t="47803" r="10029" b="-2562"/>
              <a:stretch/>
            </p:blipFill>
            <p:spPr>
              <a:xfrm>
                <a:off x="6704849" y="2684033"/>
                <a:ext cx="2970287" cy="723332"/>
              </a:xfrm>
              <a:prstGeom prst="rect">
                <a:avLst/>
              </a:prstGeom>
            </p:spPr>
          </p:pic>
        </p:grpSp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68" t="47803" r="10029" b="-2562"/>
            <a:stretch/>
          </p:blipFill>
          <p:spPr>
            <a:xfrm>
              <a:off x="9675136" y="992549"/>
              <a:ext cx="2970287" cy="723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432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78761" y="1199019"/>
            <a:ext cx="10875425" cy="5317895"/>
          </a:xfrm>
        </p:spPr>
        <p:txBody>
          <a:bodyPr>
            <a:normAutofit/>
          </a:bodyPr>
          <a:lstStyle/>
          <a:p>
            <a:r>
              <a:rPr lang="pt-PT" b="1" u="sng" dirty="0" smtClean="0"/>
              <a:t>Confraria</a:t>
            </a:r>
            <a:r>
              <a:rPr lang="pt-PT" dirty="0" smtClean="0"/>
              <a:t>: </a:t>
            </a:r>
          </a:p>
          <a:p>
            <a:pPr marL="0" indent="0" algn="just">
              <a:buNone/>
            </a:pPr>
            <a:r>
              <a:rPr lang="pt-PT" b="1" dirty="0"/>
              <a:t>Confraria</a:t>
            </a:r>
            <a:r>
              <a:rPr lang="pt-PT" dirty="0"/>
              <a:t>, </a:t>
            </a:r>
            <a:r>
              <a:rPr lang="pt-PT" b="1" dirty="0"/>
              <a:t>I</a:t>
            </a:r>
            <a:r>
              <a:rPr lang="pt-PT" b="1" dirty="0" smtClean="0"/>
              <a:t>rmandade</a:t>
            </a:r>
            <a:r>
              <a:rPr lang="pt-PT" dirty="0"/>
              <a:t> ou </a:t>
            </a:r>
            <a:r>
              <a:rPr lang="pt-PT" b="1" dirty="0"/>
              <a:t>F</a:t>
            </a:r>
            <a:r>
              <a:rPr lang="pt-PT" b="1" dirty="0" smtClean="0"/>
              <a:t>raternidade</a:t>
            </a:r>
            <a:r>
              <a:rPr lang="pt-PT" dirty="0"/>
              <a:t> é um grupo de pessoas que se associa em torno de interesses ou objetivos comuns, seja o mesmo ofício, a mesma profissão, modo de vida ou religiosos ou espirituais</a:t>
            </a:r>
            <a:r>
              <a:rPr lang="pt-PT" dirty="0" smtClean="0"/>
              <a:t>.</a:t>
            </a:r>
          </a:p>
          <a:p>
            <a:r>
              <a:rPr lang="pt-PT" b="1" u="sng" dirty="0" smtClean="0"/>
              <a:t>Legado Pio: </a:t>
            </a:r>
            <a:r>
              <a:rPr lang="pt-PT" dirty="0"/>
              <a:t>Aquilo que se deixa por testamento a quem </a:t>
            </a:r>
            <a:r>
              <a:rPr lang="pt-PT" dirty="0" smtClean="0"/>
              <a:t>não</a:t>
            </a:r>
            <a:r>
              <a:rPr lang="pt-PT" dirty="0"/>
              <a:t> é herdeiro </a:t>
            </a:r>
            <a:r>
              <a:rPr lang="pt-PT" dirty="0" smtClean="0"/>
              <a:t>forçoso</a:t>
            </a:r>
            <a:r>
              <a:rPr lang="pt-PT" dirty="0"/>
              <a:t> </a:t>
            </a:r>
            <a:r>
              <a:rPr lang="pt-PT" dirty="0" smtClean="0"/>
              <a:t>ou principal.</a:t>
            </a:r>
            <a:r>
              <a:rPr lang="pt-PT" b="1" u="sng" dirty="0"/>
              <a:t> </a:t>
            </a:r>
            <a:r>
              <a:rPr lang="pt-PT" dirty="0" smtClean="0"/>
              <a:t>O</a:t>
            </a:r>
            <a:r>
              <a:rPr lang="pt-PT" dirty="0"/>
              <a:t> que é transmitido a outrem que vem a seguir</a:t>
            </a:r>
            <a:r>
              <a:rPr lang="pt-PT" dirty="0" smtClean="0"/>
              <a:t>. </a:t>
            </a:r>
            <a:r>
              <a:rPr lang="pt-PT" dirty="0"/>
              <a:t> O que, entre os católicos, o testador deixa para bem da sua alma.</a:t>
            </a:r>
          </a:p>
          <a:p>
            <a:pPr algn="just"/>
            <a:r>
              <a:rPr lang="pt-PT" b="1" u="sng" dirty="0" smtClean="0"/>
              <a:t>Sufrágio (missa)</a:t>
            </a:r>
            <a:r>
              <a:rPr lang="pt-PT" b="1" dirty="0" smtClean="0"/>
              <a:t> - </a:t>
            </a:r>
            <a:r>
              <a:rPr lang="pt-PT" dirty="0"/>
              <a:t> </a:t>
            </a:r>
            <a:r>
              <a:rPr lang="pt-PT" dirty="0" smtClean="0"/>
              <a:t>Vocábulo </a:t>
            </a:r>
            <a:r>
              <a:rPr lang="pt-PT" dirty="0"/>
              <a:t>e expressão corrente na terminologia usual da Igreja Católica, dizer-se que se manda celebrar missa em sufrágio da alma de pessoas falecidas.</a:t>
            </a:r>
            <a:endParaRPr lang="pt-PT" b="1" u="sng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4601" y="4332514"/>
            <a:ext cx="919170" cy="2525486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 rot="10800000">
            <a:off x="21771" y="-120868"/>
            <a:ext cx="12192000" cy="742775"/>
            <a:chOff x="764275" y="992549"/>
            <a:chExt cx="11881148" cy="742775"/>
          </a:xfrm>
        </p:grpSpPr>
        <p:grpSp>
          <p:nvGrpSpPr>
            <p:cNvPr id="6" name="Grupo 5"/>
            <p:cNvGrpSpPr/>
            <p:nvPr/>
          </p:nvGrpSpPr>
          <p:grpSpPr>
            <a:xfrm>
              <a:off x="764275" y="1011992"/>
              <a:ext cx="8910861" cy="723332"/>
              <a:chOff x="764275" y="2684033"/>
              <a:chExt cx="8910861" cy="723332"/>
            </a:xfrm>
          </p:grpSpPr>
          <p:pic>
            <p:nvPicPr>
              <p:cNvPr id="8" name="Imagem 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68" t="47803" r="10029" b="-2562"/>
              <a:stretch/>
            </p:blipFill>
            <p:spPr>
              <a:xfrm>
                <a:off x="3734562" y="2684033"/>
                <a:ext cx="2970287" cy="723332"/>
              </a:xfrm>
              <a:prstGeom prst="rect">
                <a:avLst/>
              </a:prstGeom>
            </p:spPr>
          </p:pic>
          <p:pic>
            <p:nvPicPr>
              <p:cNvPr id="9" name="Imagem 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68" t="47803" r="10029" b="-2562"/>
              <a:stretch/>
            </p:blipFill>
            <p:spPr>
              <a:xfrm>
                <a:off x="764275" y="2684033"/>
                <a:ext cx="2970287" cy="723332"/>
              </a:xfrm>
              <a:prstGeom prst="rect">
                <a:avLst/>
              </a:prstGeom>
            </p:spPr>
          </p:pic>
          <p:pic>
            <p:nvPicPr>
              <p:cNvPr id="10" name="Imagem 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68" t="47803" r="10029" b="-2562"/>
              <a:stretch/>
            </p:blipFill>
            <p:spPr>
              <a:xfrm>
                <a:off x="6704849" y="2684033"/>
                <a:ext cx="2970287" cy="723332"/>
              </a:xfrm>
              <a:prstGeom prst="rect">
                <a:avLst/>
              </a:prstGeom>
            </p:spPr>
          </p:pic>
        </p:grpSp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68" t="47803" r="10029" b="-2562"/>
            <a:stretch/>
          </p:blipFill>
          <p:spPr>
            <a:xfrm>
              <a:off x="9675136" y="992549"/>
              <a:ext cx="2970287" cy="723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995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58814" y="696686"/>
            <a:ext cx="10514729" cy="4023360"/>
          </a:xfrm>
        </p:spPr>
        <p:txBody>
          <a:bodyPr>
            <a:normAutofit lnSpcReduction="10000"/>
          </a:bodyPr>
          <a:lstStyle/>
          <a:p>
            <a:r>
              <a:rPr lang="pt-PT" b="1" dirty="0" smtClean="0"/>
              <a:t>“Manda” </a:t>
            </a:r>
            <a:r>
              <a:rPr lang="pt-PT" dirty="0" smtClean="0"/>
              <a:t>– Expressão da última vontade ordenada a parentes ou amigos que, “</a:t>
            </a:r>
            <a:r>
              <a:rPr lang="pt-PT" dirty="0" err="1" smtClean="0"/>
              <a:t>post</a:t>
            </a:r>
            <a:r>
              <a:rPr lang="pt-PT" dirty="0" smtClean="0"/>
              <a:t> </a:t>
            </a:r>
            <a:r>
              <a:rPr lang="pt-PT" dirty="0" err="1" smtClean="0"/>
              <a:t>obitum</a:t>
            </a:r>
            <a:r>
              <a:rPr lang="pt-PT" dirty="0" smtClean="0"/>
              <a:t>” deviam dispor dos bens segundo as recomendações feitas ( testamento) tornando-se, por tal, um tempo de muitas doações dos fiéis à sua Igreja.</a:t>
            </a:r>
          </a:p>
          <a:p>
            <a:r>
              <a:rPr lang="pt-PT" dirty="0" smtClean="0"/>
              <a:t>(Ainda hoje há mandas de Brasileiros – Envio de corpo do Brasil para cemitérios locais – caso da freguesia de Nine).</a:t>
            </a:r>
          </a:p>
          <a:p>
            <a:r>
              <a:rPr lang="pt-PT" b="1" dirty="0" smtClean="0"/>
              <a:t>Mutualidade</a:t>
            </a:r>
            <a:r>
              <a:rPr lang="pt-PT" dirty="0" smtClean="0"/>
              <a:t> – Empréstimo de capital a juro  como fonte geradora de receitas suplementares seguras e permanentes.</a:t>
            </a:r>
          </a:p>
          <a:p>
            <a:r>
              <a:rPr lang="pt-PT" b="1" dirty="0" smtClean="0"/>
              <a:t>Património cultural móvel </a:t>
            </a:r>
            <a:r>
              <a:rPr lang="pt-PT" dirty="0" smtClean="0"/>
              <a:t>– arte em geral,  arte figurativa, de culto, de devoção e documentação arquivística.</a:t>
            </a:r>
          </a:p>
          <a:p>
            <a:r>
              <a:rPr lang="pt-PT" b="1" dirty="0" smtClean="0"/>
              <a:t>Património cultural imóvel </a:t>
            </a:r>
            <a:r>
              <a:rPr lang="pt-PT" dirty="0" smtClean="0"/>
              <a:t>– Património arquitetónico - monumentos, templos construções, terrenos e outros.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4601" y="4332514"/>
            <a:ext cx="919170" cy="2525486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 rot="10800000">
            <a:off x="0" y="-46089"/>
            <a:ext cx="12192000" cy="742775"/>
            <a:chOff x="764275" y="992549"/>
            <a:chExt cx="11881148" cy="742775"/>
          </a:xfrm>
        </p:grpSpPr>
        <p:grpSp>
          <p:nvGrpSpPr>
            <p:cNvPr id="6" name="Grupo 5"/>
            <p:cNvGrpSpPr/>
            <p:nvPr/>
          </p:nvGrpSpPr>
          <p:grpSpPr>
            <a:xfrm>
              <a:off x="764275" y="1011992"/>
              <a:ext cx="8910861" cy="723332"/>
              <a:chOff x="764275" y="2684033"/>
              <a:chExt cx="8910861" cy="723332"/>
            </a:xfrm>
          </p:grpSpPr>
          <p:pic>
            <p:nvPicPr>
              <p:cNvPr id="8" name="Imagem 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68" t="47803" r="10029" b="-2562"/>
              <a:stretch/>
            </p:blipFill>
            <p:spPr>
              <a:xfrm>
                <a:off x="3734562" y="2684033"/>
                <a:ext cx="2970287" cy="723332"/>
              </a:xfrm>
              <a:prstGeom prst="rect">
                <a:avLst/>
              </a:prstGeom>
            </p:spPr>
          </p:pic>
          <p:pic>
            <p:nvPicPr>
              <p:cNvPr id="9" name="Imagem 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68" t="47803" r="10029" b="-2562"/>
              <a:stretch/>
            </p:blipFill>
            <p:spPr>
              <a:xfrm>
                <a:off x="764275" y="2684033"/>
                <a:ext cx="2970287" cy="723332"/>
              </a:xfrm>
              <a:prstGeom prst="rect">
                <a:avLst/>
              </a:prstGeom>
            </p:spPr>
          </p:pic>
          <p:pic>
            <p:nvPicPr>
              <p:cNvPr id="10" name="Imagem 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68" t="47803" r="10029" b="-2562"/>
              <a:stretch/>
            </p:blipFill>
            <p:spPr>
              <a:xfrm>
                <a:off x="6704849" y="2684033"/>
                <a:ext cx="2970287" cy="723332"/>
              </a:xfrm>
              <a:prstGeom prst="rect">
                <a:avLst/>
              </a:prstGeom>
            </p:spPr>
          </p:pic>
        </p:grpSp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68" t="47803" r="10029" b="-2562"/>
            <a:stretch/>
          </p:blipFill>
          <p:spPr>
            <a:xfrm>
              <a:off x="9675136" y="992549"/>
              <a:ext cx="2970287" cy="723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784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57200" y="600334"/>
            <a:ext cx="108458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1" dirty="0" smtClean="0">
                <a:latin typeface="HurmeGeometricSans4 Light" panose="020B0400020000000000" pitchFamily="34" charset="0"/>
              </a:rPr>
              <a:t>Público-Alvo</a:t>
            </a:r>
            <a:r>
              <a:rPr lang="pt-PT" sz="1400" b="1" dirty="0" smtClean="0">
                <a:latin typeface="HurmeGeometricSans4 Light" panose="020B0400020000000000" pitchFamily="34" charset="0"/>
              </a:rPr>
              <a:t>: </a:t>
            </a:r>
            <a:r>
              <a:rPr lang="pt-PT" sz="1400" dirty="0">
                <a:latin typeface="HurmeGeometricSans4 Light" panose="020B0400020000000000" pitchFamily="34" charset="0"/>
              </a:rPr>
              <a:t>	</a:t>
            </a:r>
          </a:p>
          <a:p>
            <a:endParaRPr lang="pt-PT" sz="1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rmeGeometricSans4 Light" panose="020B0400020000000000" pitchFamily="34" charset="0"/>
            </a:endParaRPr>
          </a:p>
          <a:p>
            <a:r>
              <a:rPr lang="pt-PT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rmeGeometricSans4 Light" panose="020B0400020000000000" pitchFamily="34" charset="0"/>
              </a:rPr>
              <a:t>1.º </a:t>
            </a:r>
            <a:r>
              <a:rPr lang="pt-PT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rmeGeometricSans4 Light" panose="020B0400020000000000" pitchFamily="34" charset="0"/>
              </a:rPr>
              <a:t>ciclo</a:t>
            </a:r>
          </a:p>
          <a:p>
            <a:r>
              <a:rPr lang="pt-PT" sz="1400" b="1" dirty="0" smtClean="0">
                <a:latin typeface="HurmeGeometricSans4 Light" panose="020B0400020000000000" pitchFamily="34" charset="0"/>
              </a:rPr>
              <a:t>Estudo do Meio</a:t>
            </a:r>
            <a:endParaRPr lang="pt-PT" sz="1400" b="1" dirty="0">
              <a:latin typeface="HurmeGeometricSans4 Light" panose="020B0400020000000000" pitchFamily="34" charset="0"/>
            </a:endParaRPr>
          </a:p>
          <a:p>
            <a:r>
              <a:rPr lang="pt-PT" sz="1400" dirty="0" smtClean="0">
                <a:latin typeface="HurmeGeometricSans4 Light" panose="020B0400020000000000" pitchFamily="34" charset="0"/>
              </a:rPr>
              <a:t>3.º </a:t>
            </a:r>
            <a:r>
              <a:rPr lang="pt-PT" sz="1400" dirty="0">
                <a:latin typeface="HurmeGeometricSans4 Light" panose="020B0400020000000000" pitchFamily="34" charset="0"/>
              </a:rPr>
              <a:t>ano </a:t>
            </a:r>
            <a:r>
              <a:rPr lang="pt-PT" sz="1400" dirty="0" smtClean="0">
                <a:latin typeface="HurmeGeometricSans4 Light" panose="020B0400020000000000" pitchFamily="34" charset="0"/>
              </a:rPr>
              <a:t>– O </a:t>
            </a:r>
            <a:r>
              <a:rPr lang="pt-PT" sz="1400" dirty="0">
                <a:latin typeface="HurmeGeometricSans4 Light" panose="020B0400020000000000" pitchFamily="34" charset="0"/>
              </a:rPr>
              <a:t>P</a:t>
            </a:r>
            <a:r>
              <a:rPr lang="pt-PT" sz="1400" dirty="0" smtClean="0">
                <a:latin typeface="HurmeGeometricSans4 Light" panose="020B0400020000000000" pitchFamily="34" charset="0"/>
              </a:rPr>
              <a:t>assado do Meio </a:t>
            </a:r>
            <a:r>
              <a:rPr lang="pt-PT" sz="1400" dirty="0">
                <a:latin typeface="HurmeGeometricSans4 Light" panose="020B0400020000000000" pitchFamily="34" charset="0"/>
              </a:rPr>
              <a:t>L</a:t>
            </a:r>
            <a:r>
              <a:rPr lang="pt-PT" sz="1400" dirty="0" smtClean="0">
                <a:latin typeface="HurmeGeometricSans4 Light" panose="020B0400020000000000" pitchFamily="34" charset="0"/>
              </a:rPr>
              <a:t>ocal</a:t>
            </a:r>
          </a:p>
          <a:p>
            <a:r>
              <a:rPr lang="pt-PT" sz="1400" dirty="0" smtClean="0">
                <a:latin typeface="HurmeGeometricSans4 Light" panose="020B0400020000000000" pitchFamily="34" charset="0"/>
              </a:rPr>
              <a:t>4.º ano - </a:t>
            </a:r>
            <a:r>
              <a:rPr lang="pt-PT" sz="1400" dirty="0">
                <a:latin typeface="HurmeGeometricSans4 Light" panose="020B0400020000000000" pitchFamily="34" charset="0"/>
              </a:rPr>
              <a:t>O Passado do Meio </a:t>
            </a:r>
            <a:r>
              <a:rPr lang="pt-PT" sz="1400" dirty="0" smtClean="0">
                <a:latin typeface="HurmeGeometricSans4 Light" panose="020B0400020000000000" pitchFamily="34" charset="0"/>
              </a:rPr>
              <a:t>Local; O Passado Nacional</a:t>
            </a:r>
            <a:endParaRPr lang="pt-PT" sz="1400" dirty="0">
              <a:latin typeface="HurmeGeometricSans4 Light" panose="020B0400020000000000" pitchFamily="34" charset="0"/>
            </a:endParaRPr>
          </a:p>
          <a:p>
            <a:endParaRPr lang="pt-PT" sz="1400" dirty="0" smtClean="0">
              <a:latin typeface="HurmeGeometricSans4 Light" panose="020B0400020000000000" pitchFamily="34" charset="0"/>
            </a:endParaRPr>
          </a:p>
          <a:p>
            <a:r>
              <a:rPr lang="pt-PT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rmeGeometricSans4 Light" panose="020B0400020000000000" pitchFamily="34" charset="0"/>
              </a:rPr>
              <a:t>2.º </a:t>
            </a:r>
            <a:r>
              <a:rPr lang="pt-PT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rmeGeometricSans4 Light" panose="020B0400020000000000" pitchFamily="34" charset="0"/>
              </a:rPr>
              <a:t>ciclo</a:t>
            </a:r>
          </a:p>
          <a:p>
            <a:r>
              <a:rPr lang="pt-PT" sz="1400" b="1" dirty="0" smtClean="0">
                <a:latin typeface="HurmeGeometricSans4 Light" panose="020B0400020000000000" pitchFamily="34" charset="0"/>
              </a:rPr>
              <a:t>História e Geografia de Portugal</a:t>
            </a:r>
          </a:p>
          <a:p>
            <a:r>
              <a:rPr lang="pt-PT" sz="1400" dirty="0" smtClean="0">
                <a:latin typeface="HurmeGeometricSans4 Light" panose="020B0400020000000000" pitchFamily="34" charset="0"/>
              </a:rPr>
              <a:t>6.º ano: </a:t>
            </a:r>
            <a:r>
              <a:rPr lang="pt-PT" sz="1400" dirty="0">
                <a:latin typeface="HurmeGeometricSans4 Light" panose="020B0400020000000000" pitchFamily="34" charset="0"/>
              </a:rPr>
              <a:t>P</a:t>
            </a:r>
            <a:r>
              <a:rPr lang="pt-PT" sz="1400" dirty="0" smtClean="0">
                <a:latin typeface="HurmeGeometricSans4 Light" panose="020B0400020000000000" pitchFamily="34" charset="0"/>
              </a:rPr>
              <a:t>ortugal do século XVIII ao século XIX </a:t>
            </a:r>
            <a:r>
              <a:rPr lang="pt-PT" sz="1400" dirty="0">
                <a:latin typeface="HurmeGeometricSans4 Light" panose="020B0400020000000000" pitchFamily="34" charset="0"/>
              </a:rPr>
              <a:t>	</a:t>
            </a:r>
          </a:p>
          <a:p>
            <a:endParaRPr lang="pt-PT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rmeGeometricSans4 Light" panose="020B0400020000000000" pitchFamily="34" charset="0"/>
            </a:endParaRPr>
          </a:p>
          <a:p>
            <a:r>
              <a:rPr lang="pt-PT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rmeGeometricSans4 Light" panose="020B0400020000000000" pitchFamily="34" charset="0"/>
              </a:rPr>
              <a:t>3.º ciclo</a:t>
            </a:r>
          </a:p>
          <a:p>
            <a:r>
              <a:rPr lang="pt-PT" sz="1400" b="1" dirty="0" smtClean="0">
                <a:latin typeface="HurmeGeometricSans4 Light" panose="020B0400020000000000" pitchFamily="34" charset="0"/>
              </a:rPr>
              <a:t>História</a:t>
            </a:r>
            <a:endParaRPr lang="pt-PT" sz="1400" b="1" dirty="0">
              <a:latin typeface="HurmeGeometricSans4 Light" panose="020B0400020000000000" pitchFamily="34" charset="0"/>
            </a:endParaRPr>
          </a:p>
          <a:p>
            <a:r>
              <a:rPr lang="pt-PT" sz="1400" dirty="0" smtClean="0">
                <a:latin typeface="HurmeGeometricSans4 Light" panose="020B0400020000000000" pitchFamily="34" charset="0"/>
              </a:rPr>
              <a:t>8.º </a:t>
            </a:r>
            <a:r>
              <a:rPr lang="pt-PT" sz="1400" dirty="0">
                <a:latin typeface="HurmeGeometricSans4 Light" panose="020B0400020000000000" pitchFamily="34" charset="0"/>
              </a:rPr>
              <a:t>ano – O </a:t>
            </a:r>
            <a:r>
              <a:rPr lang="pt-PT" sz="1400" dirty="0" smtClean="0">
                <a:latin typeface="HurmeGeometricSans4 Light" panose="020B0400020000000000" pitchFamily="34" charset="0"/>
              </a:rPr>
              <a:t>Mundo </a:t>
            </a:r>
            <a:r>
              <a:rPr lang="pt-PT" sz="1400" dirty="0" err="1" smtClean="0">
                <a:latin typeface="HurmeGeometricSans4 Light" panose="020B0400020000000000" pitchFamily="34" charset="0"/>
              </a:rPr>
              <a:t>Indústrializado</a:t>
            </a:r>
            <a:r>
              <a:rPr lang="pt-PT" sz="1400" dirty="0" smtClean="0">
                <a:latin typeface="HurmeGeometricSans4 Light" panose="020B0400020000000000" pitchFamily="34" charset="0"/>
              </a:rPr>
              <a:t> </a:t>
            </a:r>
            <a:r>
              <a:rPr lang="pt-PT" sz="1400" dirty="0" smtClean="0">
                <a:latin typeface="HurmeGeometricSans4 Light" panose="020B0400020000000000" pitchFamily="34" charset="0"/>
              </a:rPr>
              <a:t>no </a:t>
            </a:r>
            <a:r>
              <a:rPr lang="pt-PT" sz="1400" dirty="0">
                <a:latin typeface="HurmeGeometricSans4 Light" panose="020B0400020000000000" pitchFamily="34" charset="0"/>
              </a:rPr>
              <a:t>século XIX: Transformações económicas, sociais e culturais; O caso </a:t>
            </a:r>
            <a:r>
              <a:rPr lang="pt-PT" sz="1400" dirty="0" smtClean="0">
                <a:latin typeface="HurmeGeometricSans4 Light" panose="020B0400020000000000" pitchFamily="34" charset="0"/>
              </a:rPr>
              <a:t>português.</a:t>
            </a:r>
          </a:p>
          <a:p>
            <a:r>
              <a:rPr lang="pt-PT" sz="1400" b="1" dirty="0" smtClean="0">
                <a:latin typeface="HurmeGeometricSans4 Light" panose="020B0400020000000000" pitchFamily="34" charset="0"/>
              </a:rPr>
              <a:t>Geografia</a:t>
            </a:r>
          </a:p>
          <a:p>
            <a:r>
              <a:rPr lang="pt-PT" sz="1400" dirty="0">
                <a:latin typeface="HurmeGeometricSans4 Light" panose="020B0400020000000000" pitchFamily="34" charset="0"/>
              </a:rPr>
              <a:t>8.º ano - </a:t>
            </a:r>
            <a:r>
              <a:rPr lang="pt-PT" sz="1400" dirty="0" smtClean="0">
                <a:latin typeface="HurmeGeometricSans4 Light" panose="020B0400020000000000" pitchFamily="34" charset="0"/>
              </a:rPr>
              <a:t>População e Povoamento</a:t>
            </a:r>
          </a:p>
          <a:p>
            <a:endParaRPr lang="pt-PT" sz="1400" dirty="0">
              <a:latin typeface="HurmeGeometricSans4 Light" panose="020B0400020000000000" pitchFamily="34" charset="0"/>
            </a:endParaRPr>
          </a:p>
          <a:p>
            <a:r>
              <a:rPr lang="pt-PT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rmeGeometricSans4 Light" panose="020B0400020000000000" pitchFamily="34" charset="0"/>
              </a:rPr>
              <a:t>Ensino </a:t>
            </a:r>
            <a:r>
              <a:rPr lang="pt-PT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rmeGeometricSans4 Light" panose="020B0400020000000000" pitchFamily="34" charset="0"/>
              </a:rPr>
              <a:t>Secundário</a:t>
            </a:r>
          </a:p>
          <a:p>
            <a:r>
              <a:rPr lang="pt-PT" sz="1400" b="1" dirty="0" smtClean="0">
                <a:latin typeface="HurmeGeometricSans4 Light" panose="020B0400020000000000" pitchFamily="34" charset="0"/>
              </a:rPr>
              <a:t>História A</a:t>
            </a:r>
          </a:p>
          <a:p>
            <a:r>
              <a:rPr lang="pt-PT" sz="1400" dirty="0" smtClean="0">
                <a:latin typeface="HurmeGeometricSans4 Light" panose="020B0400020000000000" pitchFamily="34" charset="0"/>
              </a:rPr>
              <a:t>11.º ano - A Civilização Industrial </a:t>
            </a:r>
            <a:r>
              <a:rPr lang="pt-PT" sz="1400" dirty="0">
                <a:latin typeface="HurmeGeometricSans4 Light" panose="020B0400020000000000" pitchFamily="34" charset="0"/>
              </a:rPr>
              <a:t>– </a:t>
            </a:r>
            <a:r>
              <a:rPr lang="pt-PT" sz="1400" dirty="0" smtClean="0">
                <a:latin typeface="HurmeGeometricSans4 Light" panose="020B0400020000000000" pitchFamily="34" charset="0"/>
              </a:rPr>
              <a:t>Economia </a:t>
            </a:r>
            <a:r>
              <a:rPr lang="pt-PT" sz="1400" dirty="0">
                <a:latin typeface="HurmeGeometricSans4 Light" panose="020B0400020000000000" pitchFamily="34" charset="0"/>
              </a:rPr>
              <a:t>e Sociedade </a:t>
            </a:r>
            <a:r>
              <a:rPr lang="pt-PT" sz="1400" dirty="0" smtClean="0">
                <a:latin typeface="HurmeGeometricSans4 Light" panose="020B0400020000000000" pitchFamily="34" charset="0"/>
              </a:rPr>
              <a:t>(…): </a:t>
            </a:r>
            <a:r>
              <a:rPr lang="pt-PT" sz="1400" dirty="0">
                <a:latin typeface="HurmeGeometricSans4 Light" panose="020B0400020000000000" pitchFamily="34" charset="0"/>
              </a:rPr>
              <a:t>Portugal, uma sociedade capitalista </a:t>
            </a:r>
            <a:r>
              <a:rPr lang="pt-PT" sz="1400" dirty="0" smtClean="0">
                <a:latin typeface="HurmeGeometricSans4 Light" panose="020B0400020000000000" pitchFamily="34" charset="0"/>
              </a:rPr>
              <a:t>periférica</a:t>
            </a:r>
          </a:p>
          <a:p>
            <a:r>
              <a:rPr lang="pt-PT" sz="1400" b="1" dirty="0" smtClean="0">
                <a:latin typeface="HurmeGeometricSans4 Light" panose="020B0400020000000000" pitchFamily="34" charset="0"/>
              </a:rPr>
              <a:t>Geografia</a:t>
            </a:r>
            <a:r>
              <a:rPr lang="pt-PT" sz="1400" dirty="0" smtClean="0">
                <a:latin typeface="HurmeGeometricSans4 Light" panose="020B0400020000000000" pitchFamily="34" charset="0"/>
              </a:rPr>
              <a:t> A</a:t>
            </a:r>
            <a:endParaRPr lang="pt-PT" sz="1400" dirty="0">
              <a:latin typeface="HurmeGeometricSans4 Light" panose="020B0400020000000000" pitchFamily="34" charset="0"/>
            </a:endParaRPr>
          </a:p>
          <a:p>
            <a:r>
              <a:rPr lang="pt-PT" sz="1400" dirty="0" smtClean="0">
                <a:latin typeface="HurmeGeometricSans4 Light" panose="020B0400020000000000" pitchFamily="34" charset="0"/>
              </a:rPr>
              <a:t>11.º </a:t>
            </a:r>
            <a:r>
              <a:rPr lang="pt-PT" sz="1400" dirty="0">
                <a:latin typeface="HurmeGeometricSans4 Light" panose="020B0400020000000000" pitchFamily="34" charset="0"/>
              </a:rPr>
              <a:t>ano – Espaços organizados pela população – Os espaços rurais em mudança</a:t>
            </a:r>
            <a:endParaRPr lang="pt-PT" sz="14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rmeGeometricSans4 Light" panose="020B040002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1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4601" y="4332514"/>
            <a:ext cx="919170" cy="252548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64274" y="832514"/>
            <a:ext cx="106861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latin typeface="HurmeGeometricSans4 Light" panose="020B0400020000000000" pitchFamily="34" charset="0"/>
              </a:rPr>
              <a:t>Bibliografia:</a:t>
            </a:r>
          </a:p>
          <a:p>
            <a:endParaRPr lang="pt-PT" sz="1400" dirty="0" smtClean="0">
              <a:latin typeface="HurmeGeometricSans4 Light" panose="020B0400020000000000" pitchFamily="34" charset="0"/>
            </a:endParaRPr>
          </a:p>
          <a:p>
            <a:r>
              <a:rPr lang="pt-PT" sz="1400" dirty="0">
                <a:latin typeface="HurmeGeometricSans4 Light" panose="020B0400020000000000" pitchFamily="34" charset="0"/>
              </a:rPr>
              <a:t>LAGES, José Manuel (2004) - A Confraria de Nossa Senhora do Carmo de Lemenhe. Sua influência no Vale do Este e o papel dos «Brasileiros». Vila Nova de Famalicão: Câmara Municipal de Vila Nova de Famalicão. </a:t>
            </a:r>
            <a:endParaRPr lang="pt-PT" sz="1400" dirty="0" smtClean="0">
              <a:latin typeface="HurmeGeometricSans4 Light" panose="020B0400020000000000" pitchFamily="34" charset="0"/>
            </a:endParaRPr>
          </a:p>
          <a:p>
            <a:endParaRPr lang="pt-PT" sz="1400" dirty="0">
              <a:latin typeface="HurmeGeometricSans4 Light" panose="020B0400020000000000" pitchFamily="34" charset="0"/>
            </a:endParaRPr>
          </a:p>
          <a:p>
            <a:r>
              <a:rPr lang="pt-PT" sz="1400" dirty="0">
                <a:latin typeface="HurmeGeometricSans4 Light" panose="020B0400020000000000" pitchFamily="34" charset="0"/>
              </a:rPr>
              <a:t>- LAGES, José Manuel (2005) - Manifestações </a:t>
            </a:r>
            <a:r>
              <a:rPr lang="pt-PT" sz="1400" dirty="0" err="1">
                <a:latin typeface="HurmeGeometricSans4 Light" panose="020B0400020000000000" pitchFamily="34" charset="0"/>
              </a:rPr>
              <a:t>colectivas</a:t>
            </a:r>
            <a:r>
              <a:rPr lang="pt-PT" sz="1400" dirty="0">
                <a:latin typeface="HurmeGeometricSans4 Light" panose="020B0400020000000000" pitchFamily="34" charset="0"/>
              </a:rPr>
              <a:t> religiosas e culturais: a festa religiosa e a romaria de Nossa Senhora do Carmo de Lemenhe.  In Boletim Cultural, III série n.º 1, Vila Nova de Famalicão: Câmara Municipal de Vila Nova de Famalicão, pp. 53.</a:t>
            </a:r>
          </a:p>
          <a:p>
            <a:endParaRPr lang="pt-PT" sz="1400" dirty="0">
              <a:latin typeface="HurmeGeometricSans4 Light" panose="020B040002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5354" y="4360490"/>
            <a:ext cx="920576" cy="2523963"/>
          </a:xfrm>
          <a:prstGeom prst="rect">
            <a:avLst/>
          </a:prstGeom>
        </p:spPr>
      </p:pic>
      <p:sp>
        <p:nvSpPr>
          <p:cNvPr id="3" name="CaixaDeTexto 3"/>
          <p:cNvSpPr txBox="1"/>
          <p:nvPr/>
        </p:nvSpPr>
        <p:spPr>
          <a:xfrm>
            <a:off x="2270577" y="773481"/>
            <a:ext cx="778732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/>
              <a:t>Ficha técnica:</a:t>
            </a:r>
          </a:p>
          <a:p>
            <a:pPr algn="ctr"/>
            <a:r>
              <a:rPr lang="pt-PT" sz="1200" b="1" dirty="0" smtClean="0"/>
              <a:t>De Famalicão para o Mundo – Recursos didáticos</a:t>
            </a:r>
          </a:p>
          <a:p>
            <a:pPr algn="ctr"/>
            <a:endParaRPr lang="pt-PT" sz="1200" b="1" dirty="0" smtClean="0"/>
          </a:p>
          <a:p>
            <a:pPr algn="ctr"/>
            <a:r>
              <a:rPr lang="pt-PT" sz="1200" b="1" dirty="0" smtClean="0"/>
              <a:t>Autor:</a:t>
            </a:r>
          </a:p>
          <a:p>
            <a:pPr algn="ctr"/>
            <a:r>
              <a:rPr lang="pt-PT" sz="1200" dirty="0" smtClean="0"/>
              <a:t>Arminda Ferreira </a:t>
            </a:r>
          </a:p>
          <a:p>
            <a:pPr algn="ctr"/>
            <a:endParaRPr lang="pt-PT" sz="1200" dirty="0"/>
          </a:p>
          <a:p>
            <a:pPr algn="ctr"/>
            <a:r>
              <a:rPr lang="pt-PT" sz="1200" b="1" dirty="0" smtClean="0"/>
              <a:t>Coordenação </a:t>
            </a:r>
            <a:r>
              <a:rPr lang="pt-PT" sz="1200" b="1" dirty="0"/>
              <a:t>Científica:</a:t>
            </a:r>
          </a:p>
          <a:p>
            <a:pPr algn="ctr"/>
            <a:r>
              <a:rPr lang="pt-PT" sz="1200" dirty="0"/>
              <a:t>Isabel Barca e Luís Alberto Alves </a:t>
            </a:r>
          </a:p>
          <a:p>
            <a:pPr algn="ctr"/>
            <a:endParaRPr lang="pt-PT" sz="1200" b="1" dirty="0"/>
          </a:p>
          <a:p>
            <a:pPr algn="ctr">
              <a:spcAft>
                <a:spcPts val="0"/>
              </a:spcAft>
            </a:pPr>
            <a:r>
              <a:rPr lang="pt-PT" sz="1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Vereador da Educação, Conhecimento e Cultura </a:t>
            </a:r>
          </a:p>
          <a:p>
            <a:pPr algn="ctr">
              <a:spcAft>
                <a:spcPts val="0"/>
              </a:spcAft>
            </a:pPr>
            <a:r>
              <a:rPr lang="pt-PT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Leonel Rocha</a:t>
            </a:r>
          </a:p>
          <a:p>
            <a:pPr algn="ctr"/>
            <a:endParaRPr lang="pt-PT" sz="1200" b="1" dirty="0" smtClean="0"/>
          </a:p>
          <a:p>
            <a:pPr algn="ctr"/>
            <a:r>
              <a:rPr lang="pt-PT" sz="1200" b="1" dirty="0" smtClean="0"/>
              <a:t>Colaboração</a:t>
            </a:r>
          </a:p>
          <a:p>
            <a:pPr algn="ctr">
              <a:spcAft>
                <a:spcPts val="0"/>
              </a:spcAft>
            </a:pPr>
            <a:r>
              <a:rPr lang="pt-PT" sz="1200" kern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José Lages </a:t>
            </a:r>
          </a:p>
          <a:p>
            <a:pPr algn="ctr">
              <a:spcAft>
                <a:spcPts val="0"/>
              </a:spcAft>
            </a:pPr>
            <a:endParaRPr lang="pt-PT" sz="1200" b="1" kern="1200" dirty="0" smtClean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PT" sz="1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Edição</a:t>
            </a:r>
          </a:p>
          <a:p>
            <a:pPr algn="ctr">
              <a:spcAft>
                <a:spcPts val="0"/>
              </a:spcAft>
            </a:pPr>
            <a:r>
              <a:rPr lang="pt-PT" sz="1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janeiro de 2020</a:t>
            </a:r>
          </a:p>
          <a:p>
            <a:pPr algn="ctr">
              <a:spcAft>
                <a:spcPts val="0"/>
              </a:spcAft>
            </a:pPr>
            <a:endParaRPr lang="pt-PT" sz="1200" b="1" kern="1200" dirty="0" smtClean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PT" sz="1200" b="1" kern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Município </a:t>
            </a:r>
            <a:r>
              <a:rPr lang="pt-PT" sz="12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 Vila Nova de Famalicão</a:t>
            </a:r>
            <a:endParaRPr lang="pt-PT" sz="1200" dirty="0">
              <a:effectLst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PT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Praça Álvaro Marques,</a:t>
            </a:r>
            <a:endParaRPr lang="pt-PT" sz="1200" dirty="0">
              <a:effectLst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PT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4760-502 Vila Nova de Famalicão</a:t>
            </a:r>
            <a:endParaRPr lang="pt-PT" sz="1200" dirty="0">
              <a:effectLst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PT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Tel.: 252 320900 </a:t>
            </a:r>
            <a:endParaRPr lang="pt-PT" sz="1200" dirty="0">
              <a:effectLst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PT" sz="1200" dirty="0">
                <a:effectLst/>
                <a:ea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pt-PT" sz="1200" u="sng" kern="1200" dirty="0" smtClean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www.famalicao.pt</a:t>
            </a:r>
            <a:endParaRPr lang="pt-PT" sz="1200" dirty="0">
              <a:effectLst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PT" sz="1200" u="sng" kern="1200" dirty="0" smtClean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www.famalicaoeducativo.pt</a:t>
            </a:r>
            <a:endParaRPr lang="pt-PT" sz="1200" u="sng" kern="1200" dirty="0" smtClean="0">
              <a:solidFill>
                <a:srgbClr val="0000FF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PT" sz="1200" dirty="0" smtClean="0">
                <a:effectLst/>
                <a:ea typeface="Times New Roman" panose="02020603050405020304" pitchFamily="18" charset="0"/>
                <a:hlinkClick r:id="rId5"/>
              </a:rPr>
              <a:t>http://www.famalicaoeducativo.pt/_de_famalicao_para_o_mundo_contributos_da_historia_loca</a:t>
            </a:r>
            <a:r>
              <a:rPr lang="pt-PT" sz="1400" dirty="0" smtClean="0">
                <a:effectLst/>
                <a:ea typeface="Times New Roman" panose="02020603050405020304" pitchFamily="18" charset="0"/>
                <a:hlinkClick r:id="rId5"/>
              </a:rPr>
              <a:t>l</a:t>
            </a:r>
            <a:r>
              <a:rPr lang="pt-PT" sz="1400" dirty="0">
                <a:effectLst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08" y="6313459"/>
            <a:ext cx="4330560" cy="29947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91069" y="232012"/>
            <a:ext cx="11873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/>
              <a:t>Este recurso (</a:t>
            </a:r>
            <a:r>
              <a:rPr lang="pt-PT" sz="1400" dirty="0" err="1" smtClean="0"/>
              <a:t>ppt</a:t>
            </a:r>
            <a:r>
              <a:rPr lang="pt-PT" sz="1400" dirty="0" smtClean="0"/>
              <a:t>) foi gentilmente cedido pelo Dr. José Lages ao projeto “De Famalicão para o Mundo: Contributos da História Local”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167619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7928" y="982125"/>
            <a:ext cx="9720072" cy="576197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A influência dos “Brasileiros”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85549" y="1937982"/>
            <a:ext cx="11420902" cy="4312693"/>
          </a:xfrm>
        </p:spPr>
        <p:txBody>
          <a:bodyPr>
            <a:noAutofit/>
          </a:bodyPr>
          <a:lstStyle/>
          <a:p>
            <a:pPr algn="just"/>
            <a:r>
              <a:rPr lang="pt-PT" sz="1800" dirty="0" smtClean="0"/>
              <a:t>“… Foi inevitável sentir o impacto da sua ação através do envio de verbas para a aquisição de património ou ainda para  fins filantrópicos do meio social de onde originários e de lá tinham saído. Por outro lado, houve aqueles que percorreram o seu itinerário de emigrantes e voltaram. São os chamados “Brasileiros Torna Viagem”.</a:t>
            </a:r>
          </a:p>
          <a:p>
            <a:pPr algn="just"/>
            <a:r>
              <a:rPr lang="pt-PT" sz="1800" dirty="0" smtClean="0"/>
              <a:t>A ação deste grupo foi notória e atuante. Voltaram com capacidades económicas que os levou a adquirirem terras e imóveis vários por todo o Concelho salientando-se as construções de arquitetura chamada “brasileira” distinguindo-se pelas grandes construções com formas e cores tão pouco habituais na construção local da época.</a:t>
            </a:r>
          </a:p>
          <a:p>
            <a:pPr algn="just"/>
            <a:r>
              <a:rPr lang="pt-PT" sz="1800" dirty="0" smtClean="0"/>
              <a:t>O setor económico começou a “fervilhar”, com as terras agrícolas a terem novas técnicas, instrumentos e novos métodos de exploração; Novas indústrias surgem no Concelho, especialmente a têxtil no Vale do Ave; O comércio … com o Brasil através da troca de produtos regionais e nacionais com outros do lado de lá do Atlântico.</a:t>
            </a:r>
          </a:p>
          <a:p>
            <a:pPr algn="just"/>
            <a:r>
              <a:rPr lang="pt-PT" sz="1800" dirty="0" smtClean="0"/>
              <a:t>A  intervenção em instituições sociais, culturais, políticas e religiosas com a intenção  de obter destaque social. Exemplo: Direção da Santa casa de Misericórdia; na mutualidade,  na Construção do Hospital S. João de Deus; na Construção de Escolas Primárias; na Direção de jornais regionais ( Jornal Porvir); em cargos  políticos do Concelho, das Freguesias e de Instituições Religiosas na sua devoção e culto; na reconstrução e conservação do património civil e religioso (Confraria de Nossa Senhora do Carmo de Lemenhe).</a:t>
            </a:r>
            <a:endParaRPr lang="pt-PT" sz="1800" dirty="0"/>
          </a:p>
        </p:txBody>
      </p:sp>
      <p:grpSp>
        <p:nvGrpSpPr>
          <p:cNvPr id="4" name="Grupo 3"/>
          <p:cNvGrpSpPr/>
          <p:nvPr/>
        </p:nvGrpSpPr>
        <p:grpSpPr>
          <a:xfrm rot="10800000">
            <a:off x="0" y="-120868"/>
            <a:ext cx="12192000" cy="742775"/>
            <a:chOff x="764275" y="992549"/>
            <a:chExt cx="11881148" cy="742775"/>
          </a:xfrm>
        </p:grpSpPr>
        <p:grpSp>
          <p:nvGrpSpPr>
            <p:cNvPr id="5" name="Grupo 4"/>
            <p:cNvGrpSpPr/>
            <p:nvPr/>
          </p:nvGrpSpPr>
          <p:grpSpPr>
            <a:xfrm>
              <a:off x="764275" y="1011992"/>
              <a:ext cx="8910861" cy="723332"/>
              <a:chOff x="764275" y="2684033"/>
              <a:chExt cx="8910861" cy="723332"/>
            </a:xfrm>
          </p:grpSpPr>
          <p:pic>
            <p:nvPicPr>
              <p:cNvPr id="7" name="Imagem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68" t="47803" r="10029" b="-2562"/>
              <a:stretch/>
            </p:blipFill>
            <p:spPr>
              <a:xfrm>
                <a:off x="3734562" y="2684033"/>
                <a:ext cx="2970287" cy="723332"/>
              </a:xfrm>
              <a:prstGeom prst="rect">
                <a:avLst/>
              </a:prstGeom>
            </p:spPr>
          </p:pic>
          <p:pic>
            <p:nvPicPr>
              <p:cNvPr id="8" name="Imagem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68" t="47803" r="10029" b="-2562"/>
              <a:stretch/>
            </p:blipFill>
            <p:spPr>
              <a:xfrm>
                <a:off x="764275" y="2684033"/>
                <a:ext cx="2970287" cy="723332"/>
              </a:xfrm>
              <a:prstGeom prst="rect">
                <a:avLst/>
              </a:prstGeom>
            </p:spPr>
          </p:pic>
          <p:pic>
            <p:nvPicPr>
              <p:cNvPr id="9" name="Imagem 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68" t="47803" r="10029" b="-2562"/>
              <a:stretch/>
            </p:blipFill>
            <p:spPr>
              <a:xfrm>
                <a:off x="6704849" y="2684033"/>
                <a:ext cx="2970287" cy="723332"/>
              </a:xfrm>
              <a:prstGeom prst="rect">
                <a:avLst/>
              </a:prstGeom>
            </p:spPr>
          </p:pic>
        </p:grpSp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68" t="47803" r="10029" b="-2562"/>
            <a:stretch/>
          </p:blipFill>
          <p:spPr>
            <a:xfrm>
              <a:off x="9675136" y="992549"/>
              <a:ext cx="2970287" cy="723332"/>
            </a:xfrm>
            <a:prstGeom prst="rect">
              <a:avLst/>
            </a:prstGeom>
          </p:spPr>
        </p:pic>
      </p:grp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4601" y="4332514"/>
            <a:ext cx="919170" cy="25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4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9" y="366852"/>
            <a:ext cx="9720072" cy="1499616"/>
          </a:xfrm>
        </p:spPr>
        <p:txBody>
          <a:bodyPr/>
          <a:lstStyle/>
          <a:p>
            <a:r>
              <a:rPr lang="pt-PT" dirty="0" smtClean="0"/>
              <a:t>“ A influência dos Brasileiros”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569493" y="1743638"/>
            <a:ext cx="9024583" cy="4809904"/>
          </a:xfrm>
        </p:spPr>
        <p:txBody>
          <a:bodyPr>
            <a:normAutofit/>
          </a:bodyPr>
          <a:lstStyle/>
          <a:p>
            <a:endParaRPr lang="pt-PT" dirty="0" smtClean="0"/>
          </a:p>
          <a:p>
            <a:pPr algn="just"/>
            <a:r>
              <a:rPr lang="pt-PT" sz="3000" dirty="0" smtClean="0"/>
              <a:t>“…Apresentaremos o “arraial” como festa profana do dia da Padroeira. A sua realização reveste-se de múltiplas características típicas das gentes minhotas. Estas festas são manifestações sociológicas e etnológicas da região que desenvolveram formas de sociabilidade comunitárias e mais tarde vão sentir as influências dos investimentos “Brasileiros” na ânsia de obter “Status” e por tal conseguir ainda mais prestígio junto das populações…”</a:t>
            </a:r>
            <a:endParaRPr lang="pt-PT" sz="3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146" y="1"/>
            <a:ext cx="902286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4601" y="4332514"/>
            <a:ext cx="919170" cy="25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5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9269" y="870093"/>
            <a:ext cx="10515600" cy="398804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1</a:t>
            </a:r>
            <a:r>
              <a:rPr lang="pt-PT" sz="3600" dirty="0" smtClean="0"/>
              <a:t>. Enquadramento – O Brasileiro “Torna - Viagem”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88575" y="1826189"/>
            <a:ext cx="9438564" cy="3302629"/>
          </a:xfrm>
        </p:spPr>
        <p:txBody>
          <a:bodyPr>
            <a:normAutofit/>
          </a:bodyPr>
          <a:lstStyle/>
          <a:p>
            <a:pPr algn="just"/>
            <a:r>
              <a:rPr lang="pt-PT" sz="2800" dirty="0"/>
              <a:t>O</a:t>
            </a:r>
            <a:r>
              <a:rPr lang="pt-PT" sz="2800" dirty="0" smtClean="0"/>
              <a:t> emigrante que foi para o Brasil, o seu papel no </a:t>
            </a:r>
            <a:r>
              <a:rPr lang="pt-PT" sz="2800" b="1" dirty="0" smtClean="0"/>
              <a:t>trajeto de ida</a:t>
            </a:r>
            <a:r>
              <a:rPr lang="pt-PT" sz="2800" dirty="0" smtClean="0"/>
              <a:t>, </a:t>
            </a:r>
            <a:r>
              <a:rPr lang="pt-PT" sz="2800" b="1" dirty="0" smtClean="0"/>
              <a:t>afirmação</a:t>
            </a:r>
            <a:r>
              <a:rPr lang="pt-PT" sz="2800" dirty="0" smtClean="0"/>
              <a:t> e </a:t>
            </a:r>
            <a:r>
              <a:rPr lang="pt-PT" sz="2800" b="1" dirty="0" smtClean="0"/>
              <a:t>no seu retorno</a:t>
            </a:r>
            <a:r>
              <a:rPr lang="pt-PT" sz="2800" dirty="0" smtClean="0"/>
              <a:t>, que os distingue por um conjunto de condições religiosas, culturais e antropológicas, que os distinguiu como um grupo próprio no seu itinerário e no seu regresso se distingue pela sua intervenção em instituições (sociais, políticas, comerciais, assistenciais, religiosas…), especialmente, a partir dos finais do séc. XIX.</a:t>
            </a:r>
            <a:endParaRPr lang="pt-PT" sz="2800" dirty="0"/>
          </a:p>
        </p:txBody>
      </p:sp>
      <p:grpSp>
        <p:nvGrpSpPr>
          <p:cNvPr id="4" name="Grupo 3"/>
          <p:cNvGrpSpPr/>
          <p:nvPr/>
        </p:nvGrpSpPr>
        <p:grpSpPr>
          <a:xfrm>
            <a:off x="0" y="2"/>
            <a:ext cx="887104" cy="6857998"/>
            <a:chOff x="-1" y="2"/>
            <a:chExt cx="743187" cy="717188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2"/>
              <a:ext cx="743185" cy="723330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723332"/>
              <a:ext cx="743185" cy="723330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1446662"/>
              <a:ext cx="743185" cy="723330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2108576"/>
              <a:ext cx="743185" cy="723330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2831906"/>
              <a:ext cx="743185" cy="723330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3555236"/>
              <a:ext cx="743185" cy="723330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278566"/>
              <a:ext cx="743185" cy="723330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001896"/>
              <a:ext cx="743185" cy="723330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25226"/>
              <a:ext cx="743185" cy="723330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6448556"/>
              <a:ext cx="743185" cy="723330"/>
            </a:xfrm>
            <a:prstGeom prst="rect">
              <a:avLst/>
            </a:prstGeom>
          </p:spPr>
        </p:pic>
      </p:grpSp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4601" y="4332514"/>
            <a:ext cx="919170" cy="25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8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339149"/>
            <a:ext cx="10515600" cy="722895"/>
          </a:xfrm>
        </p:spPr>
        <p:txBody>
          <a:bodyPr/>
          <a:lstStyle/>
          <a:p>
            <a:r>
              <a:rPr lang="pt-PT" dirty="0" smtClean="0"/>
              <a:t>Períodos de emigração para o Brasil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676400" y="1140288"/>
            <a:ext cx="10515600" cy="5636871"/>
          </a:xfrm>
        </p:spPr>
        <p:txBody>
          <a:bodyPr>
            <a:normAutofit lnSpcReduction="10000"/>
          </a:bodyPr>
          <a:lstStyle/>
          <a:p>
            <a:pPr algn="just"/>
            <a:r>
              <a:rPr lang="pt-PT" b="1" dirty="0" smtClean="0"/>
              <a:t>1º Período </a:t>
            </a:r>
            <a:r>
              <a:rPr lang="pt-PT" dirty="0" smtClean="0"/>
              <a:t>(1808-1850) – </a:t>
            </a:r>
            <a:r>
              <a:rPr lang="pt-PT" b="1" dirty="0" smtClean="0"/>
              <a:t>Início</a:t>
            </a:r>
          </a:p>
          <a:p>
            <a:pPr algn="just"/>
            <a:r>
              <a:rPr lang="pt-PT" b="1" dirty="0" smtClean="0"/>
              <a:t>2º Período </a:t>
            </a:r>
            <a:r>
              <a:rPr lang="pt-PT" dirty="0" smtClean="0"/>
              <a:t>(1850-1930) – </a:t>
            </a:r>
            <a:r>
              <a:rPr lang="pt-PT" b="1" dirty="0" smtClean="0"/>
              <a:t>Apogeu</a:t>
            </a:r>
          </a:p>
          <a:p>
            <a:pPr marL="0" indent="0" algn="just">
              <a:buNone/>
            </a:pPr>
            <a:r>
              <a:rPr lang="pt-PT" dirty="0"/>
              <a:t>	</a:t>
            </a:r>
            <a:r>
              <a:rPr lang="pt-PT" sz="2400" dirty="0" smtClean="0"/>
              <a:t>Minho, Beira Alta e Trás os Montes  zonas de maior demografia;</a:t>
            </a:r>
          </a:p>
          <a:p>
            <a:pPr marL="0" indent="0" algn="just">
              <a:buNone/>
            </a:pPr>
            <a:r>
              <a:rPr lang="pt-PT" sz="2400" dirty="0"/>
              <a:t>	</a:t>
            </a:r>
            <a:r>
              <a:rPr lang="pt-PT" sz="2400" dirty="0" smtClean="0"/>
              <a:t>Regiões de forte emigração;</a:t>
            </a:r>
          </a:p>
          <a:p>
            <a:pPr marL="0" indent="0" algn="just">
              <a:buNone/>
            </a:pPr>
            <a:r>
              <a:rPr lang="pt-PT" sz="2400" dirty="0"/>
              <a:t>	</a:t>
            </a:r>
            <a:r>
              <a:rPr lang="pt-PT" sz="2400" dirty="0" smtClean="0"/>
              <a:t>Estrutura da família (Quem emigrava, o género e idades);</a:t>
            </a:r>
          </a:p>
          <a:p>
            <a:pPr marL="0" indent="0" algn="just">
              <a:buNone/>
            </a:pPr>
            <a:r>
              <a:rPr lang="pt-PT" sz="2400" dirty="0"/>
              <a:t>	</a:t>
            </a:r>
            <a:r>
              <a:rPr lang="pt-PT" sz="2400" dirty="0" smtClean="0"/>
              <a:t>Crise agrícola e quebra dos rendimentos das “grandes casas”;</a:t>
            </a:r>
          </a:p>
          <a:p>
            <a:pPr marL="0" indent="0" algn="just">
              <a:buNone/>
            </a:pPr>
            <a:r>
              <a:rPr lang="pt-PT" sz="2400" dirty="0"/>
              <a:t>	</a:t>
            </a:r>
            <a:r>
              <a:rPr lang="pt-PT" sz="2400" dirty="0" smtClean="0"/>
              <a:t>Mendicidade;</a:t>
            </a:r>
          </a:p>
          <a:p>
            <a:pPr marL="0" indent="0" algn="just">
              <a:buNone/>
            </a:pPr>
            <a:r>
              <a:rPr lang="pt-PT" sz="2400" dirty="0"/>
              <a:t>	</a:t>
            </a:r>
            <a:r>
              <a:rPr lang="pt-PT" sz="2400" dirty="0" smtClean="0"/>
              <a:t>Cólera Mórbida;</a:t>
            </a:r>
          </a:p>
          <a:p>
            <a:pPr marL="0" indent="0" algn="just">
              <a:buNone/>
            </a:pPr>
            <a:r>
              <a:rPr lang="pt-PT" sz="2400" dirty="0" smtClean="0"/>
              <a:t>	Rio de Janeiro expetativa de novo mundo e riqueza;</a:t>
            </a:r>
          </a:p>
          <a:p>
            <a:pPr marL="0" indent="0" algn="just">
              <a:buNone/>
            </a:pPr>
            <a:r>
              <a:rPr lang="pt-PT" sz="2400" dirty="0"/>
              <a:t>	</a:t>
            </a:r>
            <a:r>
              <a:rPr lang="pt-PT" sz="2400" dirty="0" smtClean="0"/>
              <a:t>Fácil emprego (fim da escravatura);</a:t>
            </a:r>
          </a:p>
          <a:p>
            <a:pPr marL="0" indent="0" algn="just">
              <a:buNone/>
            </a:pPr>
            <a:r>
              <a:rPr lang="pt-PT" sz="2400" dirty="0"/>
              <a:t>	</a:t>
            </a:r>
            <a:r>
              <a:rPr lang="pt-PT" sz="2400" dirty="0" smtClean="0"/>
              <a:t>Apoio familiar/redes de engajamento;</a:t>
            </a:r>
          </a:p>
          <a:p>
            <a:pPr algn="just"/>
            <a:r>
              <a:rPr lang="pt-PT" sz="2400" b="1" dirty="0" smtClean="0"/>
              <a:t>3º Período (1930-196?) – Emigração Contemporânea</a:t>
            </a:r>
            <a:endParaRPr lang="pt-PT" sz="2400" b="1" dirty="0"/>
          </a:p>
        </p:txBody>
      </p:sp>
      <p:grpSp>
        <p:nvGrpSpPr>
          <p:cNvPr id="16" name="Grupo 15"/>
          <p:cNvGrpSpPr/>
          <p:nvPr/>
        </p:nvGrpSpPr>
        <p:grpSpPr>
          <a:xfrm>
            <a:off x="0" y="-12274"/>
            <a:ext cx="1282700" cy="6870273"/>
            <a:chOff x="0" y="-12273"/>
            <a:chExt cx="1390210" cy="6683902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2273"/>
              <a:ext cx="1390210" cy="845353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00597"/>
              <a:ext cx="1390210" cy="845353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423492"/>
              <a:ext cx="1390210" cy="845353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136362"/>
              <a:ext cx="1390210" cy="845353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859257"/>
              <a:ext cx="1390210" cy="845353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608793"/>
              <a:ext cx="1390210" cy="845353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331688"/>
              <a:ext cx="1390210" cy="845353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081224"/>
              <a:ext cx="1390210" cy="845353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826276"/>
              <a:ext cx="1390210" cy="845353"/>
            </a:xfrm>
            <a:prstGeom prst="rect">
              <a:avLst/>
            </a:prstGeom>
          </p:spPr>
        </p:pic>
      </p:grpSp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4601" y="4332514"/>
            <a:ext cx="919170" cy="25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88618"/>
            <a:ext cx="10515600" cy="884941"/>
          </a:xfrm>
        </p:spPr>
        <p:txBody>
          <a:bodyPr>
            <a:noAutofit/>
          </a:bodyPr>
          <a:lstStyle/>
          <a:p>
            <a:r>
              <a:rPr lang="pt-PT" sz="3600" dirty="0" smtClean="0"/>
              <a:t>Os fluxos da emigração legal de V.N.de Famalicão</a:t>
            </a:r>
            <a:br>
              <a:rPr lang="pt-PT" sz="3600" dirty="0" smtClean="0"/>
            </a:br>
            <a:r>
              <a:rPr lang="pt-PT" sz="3600" dirty="0" smtClean="0"/>
              <a:t>para o Brasil.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331089"/>
            <a:ext cx="10515600" cy="4673926"/>
          </a:xfrm>
        </p:spPr>
        <p:txBody>
          <a:bodyPr/>
          <a:lstStyle/>
          <a:p>
            <a:endParaRPr lang="pt-PT" dirty="0" smtClean="0"/>
          </a:p>
          <a:p>
            <a:endParaRPr lang="pt-PT" dirty="0"/>
          </a:p>
          <a:p>
            <a:r>
              <a:rPr lang="pt-PT" dirty="0" smtClean="0"/>
              <a:t>A – </a:t>
            </a:r>
            <a:r>
              <a:rPr lang="pt-PT" u="sng" dirty="0" smtClean="0"/>
              <a:t>1867-1882</a:t>
            </a:r>
            <a:r>
              <a:rPr lang="pt-PT" dirty="0" smtClean="0"/>
              <a:t> – 1.127 (1.113 homens).</a:t>
            </a:r>
          </a:p>
          <a:p>
            <a:r>
              <a:rPr lang="pt-PT" dirty="0" smtClean="0"/>
              <a:t>B – </a:t>
            </a:r>
            <a:r>
              <a:rPr lang="pt-PT" u="sng" dirty="0" smtClean="0"/>
              <a:t>1892 – 1895 </a:t>
            </a:r>
            <a:r>
              <a:rPr lang="pt-PT" dirty="0" smtClean="0"/>
              <a:t>– 257 (decréscimo como resultado da expansão da indústria têxtil no Ave?) –Aves, </a:t>
            </a:r>
            <a:r>
              <a:rPr lang="pt-PT" dirty="0" err="1" smtClean="0"/>
              <a:t>Avídos</a:t>
            </a:r>
            <a:r>
              <a:rPr lang="pt-PT" dirty="0" smtClean="0"/>
              <a:t>, Bairro, Bente, Delães, cabeçudos, Carreira, Castelões, Joane e Riba de Ave.</a:t>
            </a:r>
          </a:p>
          <a:p>
            <a:endParaRPr lang="pt-PT" dirty="0"/>
          </a:p>
          <a:p>
            <a:endParaRPr lang="pt-PT" dirty="0" smtClean="0"/>
          </a:p>
          <a:p>
            <a:r>
              <a:rPr lang="pt-PT" u="sng" dirty="0" smtClean="0"/>
              <a:t>Fluxo ilegal – Pela Galiza através de vapores saídos de Vigo para o Brasil.</a:t>
            </a:r>
            <a:endParaRPr lang="pt-PT" u="sng" dirty="0"/>
          </a:p>
          <a:p>
            <a:endParaRPr lang="pt-PT" u="sng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146" y="1"/>
            <a:ext cx="902286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4601" y="4332514"/>
            <a:ext cx="919170" cy="25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567" y="618836"/>
            <a:ext cx="9720072" cy="1499616"/>
          </a:xfrm>
        </p:spPr>
        <p:txBody>
          <a:bodyPr/>
          <a:lstStyle/>
          <a:p>
            <a:r>
              <a:rPr lang="pt-PT" dirty="0" smtClean="0"/>
              <a:t>O nível cultural dos emigrantes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40567" y="1831808"/>
            <a:ext cx="10783880" cy="4023360"/>
          </a:xfrm>
        </p:spPr>
        <p:txBody>
          <a:bodyPr>
            <a:normAutofit/>
          </a:bodyPr>
          <a:lstStyle/>
          <a:p>
            <a:pPr algn="just"/>
            <a:r>
              <a:rPr lang="pt-PT" dirty="0" smtClean="0"/>
              <a:t>Instrução elementar: ler, escrever e contar.</a:t>
            </a:r>
          </a:p>
          <a:p>
            <a:pPr algn="just"/>
            <a:r>
              <a:rPr lang="pt-PT" dirty="0" smtClean="0"/>
              <a:t>Os </a:t>
            </a:r>
            <a:r>
              <a:rPr lang="pt-PT" u="sng" dirty="0" smtClean="0"/>
              <a:t>membros mais novos da estrutura familiar </a:t>
            </a:r>
            <a:r>
              <a:rPr lang="pt-PT" dirty="0" smtClean="0"/>
              <a:t>já tiveram, de uma forma geral, esta instrução elementar;</a:t>
            </a:r>
          </a:p>
          <a:p>
            <a:pPr algn="just"/>
            <a:r>
              <a:rPr lang="pt-PT" dirty="0" smtClean="0"/>
              <a:t>Corresponde ao contexto do aumento de escolas primárias;</a:t>
            </a:r>
          </a:p>
          <a:p>
            <a:pPr algn="just"/>
            <a:r>
              <a:rPr lang="pt-PT" dirty="0" smtClean="0"/>
              <a:t>Corresponde ao período de se formar um grande quadro de professores primários (1864 -1889;</a:t>
            </a:r>
          </a:p>
          <a:p>
            <a:pPr algn="just"/>
            <a:r>
              <a:rPr lang="pt-PT" dirty="0" smtClean="0"/>
              <a:t>O Distrito de Braga situava-se nos quatro distritos onde a instrução elementar estava mais difundida.</a:t>
            </a:r>
          </a:p>
          <a:p>
            <a:pPr algn="just"/>
            <a:r>
              <a:rPr lang="pt-PT" dirty="0" smtClean="0"/>
              <a:t>A quase totalidade dos emigrante (período do apogeu) que emigraram para o Brasil têm a instrução elementar.</a:t>
            </a:r>
            <a:endParaRPr lang="pt-PT" dirty="0"/>
          </a:p>
        </p:txBody>
      </p:sp>
      <p:grpSp>
        <p:nvGrpSpPr>
          <p:cNvPr id="9" name="Grupo 8"/>
          <p:cNvGrpSpPr/>
          <p:nvPr/>
        </p:nvGrpSpPr>
        <p:grpSpPr>
          <a:xfrm>
            <a:off x="0" y="0"/>
            <a:ext cx="10783880" cy="905480"/>
            <a:chOff x="0" y="0"/>
            <a:chExt cx="10783880" cy="905480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r="2410" b="49302"/>
            <a:stretch/>
          </p:blipFill>
          <p:spPr>
            <a:xfrm>
              <a:off x="0" y="0"/>
              <a:ext cx="2695970" cy="905480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r="2410" b="49302"/>
            <a:stretch/>
          </p:blipFill>
          <p:spPr>
            <a:xfrm>
              <a:off x="2695970" y="0"/>
              <a:ext cx="2695970" cy="905480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r="2410" b="49302"/>
            <a:stretch/>
          </p:blipFill>
          <p:spPr>
            <a:xfrm>
              <a:off x="5391940" y="0"/>
              <a:ext cx="2695970" cy="905480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r="2410" b="49302"/>
            <a:stretch/>
          </p:blipFill>
          <p:spPr>
            <a:xfrm>
              <a:off x="8087910" y="0"/>
              <a:ext cx="2695970" cy="905480"/>
            </a:xfrm>
            <a:prstGeom prst="rect">
              <a:avLst/>
            </a:prstGeom>
          </p:spPr>
        </p:pic>
      </p:grp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4601" y="4332514"/>
            <a:ext cx="919170" cy="25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5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4143" y="1127125"/>
            <a:ext cx="10515600" cy="514551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Abonadores/Engajadores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34143" y="2072695"/>
            <a:ext cx="10515600" cy="4519638"/>
          </a:xfrm>
        </p:spPr>
        <p:txBody>
          <a:bodyPr>
            <a:normAutofit/>
          </a:bodyPr>
          <a:lstStyle/>
          <a:p>
            <a:pPr algn="just"/>
            <a:r>
              <a:rPr lang="pt-PT" sz="2000" dirty="0" smtClean="0"/>
              <a:t>Estes agentes, nos períodos apontados estão referidos pelo Concelho e pela sede de Vila Nova de Famalicão, distinguindo-se José Marcelino Rodrigues, Salvador Araújo e Adriano Pinto Bastos que eram ligados ao capital e à propriedade.</a:t>
            </a:r>
          </a:p>
          <a:p>
            <a:pPr algn="just"/>
            <a:r>
              <a:rPr lang="pt-PT" sz="2000" dirty="0" smtClean="0"/>
              <a:t>Estes agentes, para além da abonação, serviam de intermediários nas redes de emigração, como angariadores  recebendo “ Comissão” pela pessoa que emigrava.</a:t>
            </a:r>
          </a:p>
          <a:p>
            <a:pPr algn="just"/>
            <a:r>
              <a:rPr lang="pt-PT" sz="2000" dirty="0" smtClean="0"/>
              <a:t>Houve clérigos que estiveram ligados à abonação e engajamento com a justificação de encaminhar os seus paroquianos para a libertação da pobreza (aconselhamento).</a:t>
            </a:r>
          </a:p>
          <a:p>
            <a:pPr algn="just"/>
            <a:r>
              <a:rPr lang="pt-PT" sz="2000" dirty="0" smtClean="0"/>
              <a:t>A título de exemplo indicamos os clérigos das paróquias famalicenses de: Arnoso </a:t>
            </a:r>
            <a:r>
              <a:rPr lang="pt-PT" sz="2000" dirty="0"/>
              <a:t>S</a:t>
            </a:r>
            <a:r>
              <a:rPr lang="pt-PT" sz="2000" dirty="0" smtClean="0"/>
              <a:t>anta Eulália, Cabeçudos, Cruz, Oliveira S. Mateus, Riba de Ave, Ribeirão e Vermoim. </a:t>
            </a:r>
          </a:p>
          <a:p>
            <a:pPr algn="just"/>
            <a:r>
              <a:rPr lang="pt-PT" sz="2000" dirty="0" smtClean="0"/>
              <a:t>Verifica-se que houve personalidades “Brasileiros Torna - Viagem” que estiveram ligados à abonação como foram os casos do Barão de Joane, o Barão da Trovisqueira e ainda seus descendentes como foi o caso do Dr. Bernardino Machado.</a:t>
            </a:r>
            <a:endParaRPr lang="pt-PT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4601" y="4332514"/>
            <a:ext cx="919170" cy="252548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32777" t="-23968"/>
          <a:stretch/>
        </p:blipFill>
        <p:spPr>
          <a:xfrm rot="16200000">
            <a:off x="-3124199" y="2896386"/>
            <a:ext cx="6858002" cy="106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8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2130</TotalTime>
  <Words>2900</Words>
  <Application>Microsoft Office PowerPoint</Application>
  <PresentationFormat>Ecrã Panorâmico</PresentationFormat>
  <Paragraphs>211</Paragraphs>
  <Slides>21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21</vt:i4>
      </vt:variant>
    </vt:vector>
  </HeadingPairs>
  <TitlesOfParts>
    <vt:vector size="27" baseType="lpstr">
      <vt:lpstr>HurmeGeometricSans4 Light</vt:lpstr>
      <vt:lpstr>Times New Roman</vt:lpstr>
      <vt:lpstr>Tw Cen MT</vt:lpstr>
      <vt:lpstr>Tw Cen MT Condensed</vt:lpstr>
      <vt:lpstr>Wingdings 3</vt:lpstr>
      <vt:lpstr>Integral</vt:lpstr>
      <vt:lpstr>“O Brasileiro Torna - Viagem”</vt:lpstr>
      <vt:lpstr>Apresentação do PowerPoint</vt:lpstr>
      <vt:lpstr>A influência dos “Brasileiros”</vt:lpstr>
      <vt:lpstr>“ A influência dos Brasileiros”</vt:lpstr>
      <vt:lpstr>1. Enquadramento – O Brasileiro “Torna - Viagem”</vt:lpstr>
      <vt:lpstr>Períodos de emigração para o Brasil</vt:lpstr>
      <vt:lpstr>Os fluxos da emigração legal de V.N.de Famalicão para o Brasil.</vt:lpstr>
      <vt:lpstr>O nível cultural dos emigrantes</vt:lpstr>
      <vt:lpstr>Abonadores/Engajadores</vt:lpstr>
      <vt:lpstr>Locais e meios de transporte</vt:lpstr>
      <vt:lpstr>Os Brasileiros “Torna - Viagem” de Vila Nova de Famalicão</vt:lpstr>
      <vt:lpstr>A Confraria de Nossa Senhora do Carmo de Lemenhe.</vt:lpstr>
      <vt:lpstr>Os “Brasileiros” da Confraria de Nossa Senhora do Carmo de Lemenhe e a sua influência no Vale do Este </vt:lpstr>
      <vt:lpstr>Os Irmãos Brasileiros da Confraria</vt:lpstr>
      <vt:lpstr>Os “Brasileiros” da emigração e os “Brasileiros – Torna Viagem” </vt:lpstr>
      <vt:lpstr>Glossário: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“O Brasileiro Torna Viagem”</dc:title>
  <dc:creator>José Lages</dc:creator>
  <cp:lastModifiedBy>Arminda Ferreira</cp:lastModifiedBy>
  <cp:revision>95</cp:revision>
  <dcterms:created xsi:type="dcterms:W3CDTF">2018-09-08T07:38:29Z</dcterms:created>
  <dcterms:modified xsi:type="dcterms:W3CDTF">2020-10-18T13:46:23Z</dcterms:modified>
</cp:coreProperties>
</file>