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3" r:id="rId3"/>
    <p:sldId id="284" r:id="rId4"/>
    <p:sldId id="272" r:id="rId5"/>
    <p:sldId id="269" r:id="rId6"/>
    <p:sldId id="271" r:id="rId7"/>
    <p:sldId id="258" r:id="rId8"/>
    <p:sldId id="259" r:id="rId9"/>
    <p:sldId id="261" r:id="rId10"/>
    <p:sldId id="265" r:id="rId11"/>
    <p:sldId id="282" r:id="rId12"/>
    <p:sldId id="267" r:id="rId13"/>
    <p:sldId id="280" r:id="rId14"/>
    <p:sldId id="268" r:id="rId15"/>
    <p:sldId id="273" r:id="rId16"/>
    <p:sldId id="274" r:id="rId17"/>
    <p:sldId id="278" r:id="rId18"/>
    <p:sldId id="279" r:id="rId19"/>
    <p:sldId id="263" r:id="rId20"/>
    <p:sldId id="264" r:id="rId2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4472C4"/>
    <a:srgbClr val="0D5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com Tema 1 - Destaqu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com Tema 1 - Destaqu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com Tema 1 - Destaqu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Estilo Claro 1 - Destaqu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4660"/>
  </p:normalViewPr>
  <p:slideViewPr>
    <p:cSldViewPr snapToGrid="0" showGuides="1">
      <p:cViewPr varScale="1">
        <p:scale>
          <a:sx n="60" d="100"/>
          <a:sy n="60" d="100"/>
        </p:scale>
        <p:origin x="960" y="66"/>
      </p:cViewPr>
      <p:guideLst>
        <p:guide orient="horz" pos="2160"/>
        <p:guide pos="3817"/>
      </p:guideLst>
    </p:cSldViewPr>
  </p:slideViewPr>
  <p:notesTextViewPr>
    <p:cViewPr>
      <p:scale>
        <a:sx n="1" d="1"/>
        <a:sy n="1" d="1"/>
      </p:scale>
      <p:origin x="0" y="0"/>
    </p:cViewPr>
  </p:notesTextViewPr>
  <p:sorterViewPr>
    <p:cViewPr>
      <p:scale>
        <a:sx n="100" d="100"/>
        <a:sy n="100" d="100"/>
      </p:scale>
      <p:origin x="0" y="-5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minda.ferreira\Desktop\Arminda\1_Recursos%20Famalicao%20para%20o%20Mundo\Historia\Emigra&#231;&#227;o%20Sec.%20XX\Graficos_Emigra&#231;&#227;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lha_de_C_lculo_do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N.º DE EMIGRANTES A NÍVEL</a:t>
            </a:r>
            <a:r>
              <a:rPr lang="en-US" b="1" baseline="0" dirty="0"/>
              <a:t> NACIONAL PARA O BRASIL</a:t>
            </a:r>
            <a:endParaRPr lang="en-US" b="1" dirty="0"/>
          </a:p>
        </c:rich>
      </c:tx>
      <c:layout>
        <c:manualLayout>
          <c:xMode val="edge"/>
          <c:yMode val="edge"/>
          <c:x val="0.30969091412635957"/>
          <c:y val="1.505436327784244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5.8366561157749297E-2"/>
          <c:y val="7.3429982752678286E-2"/>
          <c:w val="0.91578309680227965"/>
          <c:h val="0.85802327337750262"/>
        </c:manualLayout>
      </c:layout>
      <c:barChart>
        <c:barDir val="col"/>
        <c:grouping val="clustered"/>
        <c:varyColors val="0"/>
        <c:ser>
          <c:idx val="0"/>
          <c:order val="0"/>
          <c:tx>
            <c:strRef>
              <c:f>Folha1!$M$59</c:f>
              <c:strCache>
                <c:ptCount val="1"/>
                <c:pt idx="0">
                  <c:v>N.º de Emigrantes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Folha1!$L$60:$L$79</c:f>
              <c:numCache>
                <c:formatCode>General</c:formatCode>
                <c:ptCount val="20"/>
                <c:pt idx="0">
                  <c:v>1860</c:v>
                </c:pt>
                <c:pt idx="1">
                  <c:v>1861</c:v>
                </c:pt>
                <c:pt idx="2">
                  <c:v>1862</c:v>
                </c:pt>
                <c:pt idx="3">
                  <c:v>1871</c:v>
                </c:pt>
                <c:pt idx="4">
                  <c:v>1872</c:v>
                </c:pt>
                <c:pt idx="5">
                  <c:v>1875</c:v>
                </c:pt>
                <c:pt idx="6">
                  <c:v>1887</c:v>
                </c:pt>
                <c:pt idx="7">
                  <c:v>1888</c:v>
                </c:pt>
                <c:pt idx="8">
                  <c:v>1889</c:v>
                </c:pt>
                <c:pt idx="9">
                  <c:v>1890</c:v>
                </c:pt>
                <c:pt idx="10">
                  <c:v>1891</c:v>
                </c:pt>
                <c:pt idx="11">
                  <c:v>1892</c:v>
                </c:pt>
                <c:pt idx="12">
                  <c:v>1893</c:v>
                </c:pt>
                <c:pt idx="13">
                  <c:v>1894</c:v>
                </c:pt>
                <c:pt idx="14">
                  <c:v>1895</c:v>
                </c:pt>
                <c:pt idx="15">
                  <c:v>1896</c:v>
                </c:pt>
                <c:pt idx="16">
                  <c:v>1897</c:v>
                </c:pt>
                <c:pt idx="17">
                  <c:v>1898</c:v>
                </c:pt>
                <c:pt idx="18">
                  <c:v>1899</c:v>
                </c:pt>
              </c:numCache>
            </c:numRef>
          </c:cat>
          <c:val>
            <c:numRef>
              <c:f>Folha1!$M$60:$M$79</c:f>
              <c:numCache>
                <c:formatCode>General</c:formatCode>
                <c:ptCount val="20"/>
                <c:pt idx="0">
                  <c:v>6542</c:v>
                </c:pt>
                <c:pt idx="1">
                  <c:v>5945</c:v>
                </c:pt>
                <c:pt idx="2">
                  <c:v>6674</c:v>
                </c:pt>
                <c:pt idx="3">
                  <c:v>10388</c:v>
                </c:pt>
                <c:pt idx="4">
                  <c:v>17284</c:v>
                </c:pt>
                <c:pt idx="5">
                  <c:v>15434</c:v>
                </c:pt>
                <c:pt idx="6">
                  <c:v>16932</c:v>
                </c:pt>
                <c:pt idx="7">
                  <c:v>23981</c:v>
                </c:pt>
                <c:pt idx="8">
                  <c:v>29421</c:v>
                </c:pt>
                <c:pt idx="9">
                  <c:v>20614</c:v>
                </c:pt>
                <c:pt idx="10">
                  <c:v>23585</c:v>
                </c:pt>
                <c:pt idx="11">
                  <c:v>21074</c:v>
                </c:pt>
                <c:pt idx="12">
                  <c:v>30383</c:v>
                </c:pt>
                <c:pt idx="13">
                  <c:v>26911</c:v>
                </c:pt>
                <c:pt idx="14">
                  <c:v>44746</c:v>
                </c:pt>
                <c:pt idx="15">
                  <c:v>27680</c:v>
                </c:pt>
                <c:pt idx="16">
                  <c:v>21334</c:v>
                </c:pt>
                <c:pt idx="17">
                  <c:v>23604</c:v>
                </c:pt>
                <c:pt idx="18">
                  <c:v>17774</c:v>
                </c:pt>
              </c:numCache>
            </c:numRef>
          </c:val>
          <c:extLst>
            <c:ext xmlns:c16="http://schemas.microsoft.com/office/drawing/2014/chart" uri="{C3380CC4-5D6E-409C-BE32-E72D297353CC}">
              <c16:uniqueId val="{00000000-EB81-4A2E-8A82-CFC89451BCF0}"/>
            </c:ext>
          </c:extLst>
        </c:ser>
        <c:dLbls>
          <c:showLegendKey val="0"/>
          <c:showVal val="0"/>
          <c:showCatName val="0"/>
          <c:showSerName val="0"/>
          <c:showPercent val="0"/>
          <c:showBubbleSize val="0"/>
        </c:dLbls>
        <c:gapWidth val="219"/>
        <c:overlap val="-27"/>
        <c:axId val="1751540639"/>
        <c:axId val="1751541887"/>
      </c:barChart>
      <c:catAx>
        <c:axId val="1751540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PT"/>
          </a:p>
        </c:txPr>
        <c:crossAx val="1751541887"/>
        <c:crosses val="autoZero"/>
        <c:auto val="1"/>
        <c:lblAlgn val="ctr"/>
        <c:lblOffset val="100"/>
        <c:noMultiLvlLbl val="0"/>
      </c:catAx>
      <c:valAx>
        <c:axId val="1751541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crossAx val="1751540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Folha1!$B$1</c:f>
              <c:strCache>
                <c:ptCount val="1"/>
                <c:pt idx="0">
                  <c:v>Anos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Folha1!$A$2:$A$20</c:f>
              <c:numCache>
                <c:formatCode>General</c:formatCode>
                <c:ptCount val="19"/>
                <c:pt idx="0">
                  <c:v>1867</c:v>
                </c:pt>
                <c:pt idx="1">
                  <c:v>1868</c:v>
                </c:pt>
                <c:pt idx="2">
                  <c:v>1869</c:v>
                </c:pt>
                <c:pt idx="3">
                  <c:v>1870</c:v>
                </c:pt>
                <c:pt idx="4">
                  <c:v>1871</c:v>
                </c:pt>
                <c:pt idx="5">
                  <c:v>1872</c:v>
                </c:pt>
                <c:pt idx="6">
                  <c:v>1873</c:v>
                </c:pt>
                <c:pt idx="7">
                  <c:v>1874</c:v>
                </c:pt>
                <c:pt idx="8">
                  <c:v>1875</c:v>
                </c:pt>
                <c:pt idx="9">
                  <c:v>1876</c:v>
                </c:pt>
                <c:pt idx="10">
                  <c:v>1877</c:v>
                </c:pt>
                <c:pt idx="11">
                  <c:v>1878</c:v>
                </c:pt>
                <c:pt idx="12">
                  <c:v>1879</c:v>
                </c:pt>
                <c:pt idx="13">
                  <c:v>1880</c:v>
                </c:pt>
                <c:pt idx="14">
                  <c:v>1881</c:v>
                </c:pt>
                <c:pt idx="15">
                  <c:v>1892</c:v>
                </c:pt>
                <c:pt idx="16">
                  <c:v>1893</c:v>
                </c:pt>
                <c:pt idx="17">
                  <c:v>1894</c:v>
                </c:pt>
                <c:pt idx="18">
                  <c:v>1895</c:v>
                </c:pt>
              </c:numCache>
            </c:numRef>
          </c:cat>
          <c:val>
            <c:numRef>
              <c:f>Folha1!$B$2:$B$20</c:f>
              <c:numCache>
                <c:formatCode>General</c:formatCode>
                <c:ptCount val="19"/>
                <c:pt idx="0">
                  <c:v>63</c:v>
                </c:pt>
                <c:pt idx="1">
                  <c:v>62</c:v>
                </c:pt>
                <c:pt idx="2">
                  <c:v>79</c:v>
                </c:pt>
                <c:pt idx="3">
                  <c:v>79</c:v>
                </c:pt>
                <c:pt idx="4">
                  <c:v>135</c:v>
                </c:pt>
                <c:pt idx="5">
                  <c:v>199</c:v>
                </c:pt>
                <c:pt idx="6">
                  <c:v>66</c:v>
                </c:pt>
                <c:pt idx="7">
                  <c:v>77</c:v>
                </c:pt>
                <c:pt idx="8">
                  <c:v>76</c:v>
                </c:pt>
                <c:pt idx="9">
                  <c:v>58</c:v>
                </c:pt>
                <c:pt idx="10">
                  <c:v>58</c:v>
                </c:pt>
                <c:pt idx="11">
                  <c:v>58</c:v>
                </c:pt>
                <c:pt idx="12">
                  <c:v>47</c:v>
                </c:pt>
                <c:pt idx="13">
                  <c:v>49</c:v>
                </c:pt>
                <c:pt idx="14">
                  <c:v>55</c:v>
                </c:pt>
                <c:pt idx="15">
                  <c:v>64</c:v>
                </c:pt>
                <c:pt idx="16">
                  <c:v>118</c:v>
                </c:pt>
                <c:pt idx="17">
                  <c:v>45</c:v>
                </c:pt>
                <c:pt idx="18">
                  <c:v>27</c:v>
                </c:pt>
              </c:numCache>
            </c:numRef>
          </c:val>
          <c:extLst>
            <c:ext xmlns:c16="http://schemas.microsoft.com/office/drawing/2014/chart" uri="{C3380CC4-5D6E-409C-BE32-E72D297353CC}">
              <c16:uniqueId val="{00000000-BABE-4941-82F2-A8D006DF7FFD}"/>
            </c:ext>
          </c:extLst>
        </c:ser>
        <c:dLbls>
          <c:showLegendKey val="0"/>
          <c:showVal val="0"/>
          <c:showCatName val="0"/>
          <c:showSerName val="0"/>
          <c:showPercent val="0"/>
          <c:showBubbleSize val="0"/>
        </c:dLbls>
        <c:gapWidth val="219"/>
        <c:overlap val="-27"/>
        <c:axId val="1278008415"/>
        <c:axId val="1278022143"/>
      </c:barChart>
      <c:catAx>
        <c:axId val="127800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1278022143"/>
        <c:crosses val="autoZero"/>
        <c:auto val="1"/>
        <c:lblAlgn val="ctr"/>
        <c:lblOffset val="100"/>
        <c:noMultiLvlLbl val="0"/>
      </c:catAx>
      <c:valAx>
        <c:axId val="127802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1278008415"/>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pt-PT" dirty="0"/>
              <a:t>Destinos</a:t>
            </a:r>
            <a:r>
              <a:rPr lang="pt-PT" baseline="0" dirty="0"/>
              <a:t> dos emigrantes no Brasil </a:t>
            </a:r>
            <a:endParaRPr lang="pt-PT" dirty="0"/>
          </a:p>
        </c:rich>
      </c:tx>
      <c:layout>
        <c:manualLayout>
          <c:xMode val="edge"/>
          <c:yMode val="edge"/>
          <c:x val="0.30894864066835981"/>
          <c:y val="5.800873752530745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pt-PT"/>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450425758440691E-2"/>
          <c:y val="7.9916660562916395E-2"/>
          <c:w val="0.80307021589842664"/>
          <c:h val="0.75749063159844643"/>
        </c:manualLayout>
      </c:layout>
      <c:bar3DChart>
        <c:barDir val="col"/>
        <c:grouping val="standard"/>
        <c:varyColors val="0"/>
        <c:ser>
          <c:idx val="0"/>
          <c:order val="0"/>
          <c:tx>
            <c:strRef>
              <c:f>Folha1!$B$1</c:f>
              <c:strCache>
                <c:ptCount val="1"/>
                <c:pt idx="0">
                  <c:v>Anos 1867-1881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Folha1!$A$2:$A$11</c:f>
              <c:strCache>
                <c:ptCount val="10"/>
                <c:pt idx="0">
                  <c:v>Santos</c:v>
                </c:pt>
                <c:pt idx="1">
                  <c:v>S. Paulo</c:v>
                </c:pt>
                <c:pt idx="2">
                  <c:v>Rio de Janeiro</c:v>
                </c:pt>
                <c:pt idx="3">
                  <c:v>Baía</c:v>
                </c:pt>
                <c:pt idx="4">
                  <c:v>Pernambuco</c:v>
                </c:pt>
                <c:pt idx="5">
                  <c:v>Rio Grande do Sul</c:v>
                </c:pt>
                <c:pt idx="6">
                  <c:v>Pará</c:v>
                </c:pt>
                <c:pt idx="7">
                  <c:v>Porto Alegre</c:v>
                </c:pt>
                <c:pt idx="8">
                  <c:v>Maranhão</c:v>
                </c:pt>
                <c:pt idx="9">
                  <c:v>Vitória</c:v>
                </c:pt>
              </c:strCache>
            </c:strRef>
          </c:cat>
          <c:val>
            <c:numRef>
              <c:f>Folha1!$B$2:$B$11</c:f>
              <c:numCache>
                <c:formatCode>General</c:formatCode>
                <c:ptCount val="10"/>
                <c:pt idx="0">
                  <c:v>18</c:v>
                </c:pt>
                <c:pt idx="1">
                  <c:v>2</c:v>
                </c:pt>
                <c:pt idx="2">
                  <c:v>951</c:v>
                </c:pt>
                <c:pt idx="3">
                  <c:v>10</c:v>
                </c:pt>
                <c:pt idx="4">
                  <c:v>22</c:v>
                </c:pt>
                <c:pt idx="5">
                  <c:v>3</c:v>
                </c:pt>
                <c:pt idx="6">
                  <c:v>11</c:v>
                </c:pt>
                <c:pt idx="7">
                  <c:v>1</c:v>
                </c:pt>
                <c:pt idx="8">
                  <c:v>4</c:v>
                </c:pt>
                <c:pt idx="9">
                  <c:v>0</c:v>
                </c:pt>
              </c:numCache>
            </c:numRef>
          </c:val>
          <c:extLst>
            <c:ext xmlns:c16="http://schemas.microsoft.com/office/drawing/2014/chart" uri="{C3380CC4-5D6E-409C-BE32-E72D297353CC}">
              <c16:uniqueId val="{00000000-3F1B-4E4B-955C-CC72A41D8E3E}"/>
            </c:ext>
          </c:extLst>
        </c:ser>
        <c:ser>
          <c:idx val="1"/>
          <c:order val="1"/>
          <c:tx>
            <c:strRef>
              <c:f>Folha1!$C$1</c:f>
              <c:strCache>
                <c:ptCount val="1"/>
                <c:pt idx="0">
                  <c:v>Anos 1892-1895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Lbl>
              <c:idx val="2"/>
              <c:layout>
                <c:manualLayout>
                  <c:x val="1.3976185859861528E-2"/>
                  <c:y val="-7.596294541937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BF-4233-BA49-AF6D0BF174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Folha1!$A$2:$A$11</c:f>
              <c:strCache>
                <c:ptCount val="10"/>
                <c:pt idx="0">
                  <c:v>Santos</c:v>
                </c:pt>
                <c:pt idx="1">
                  <c:v>S. Paulo</c:v>
                </c:pt>
                <c:pt idx="2">
                  <c:v>Rio de Janeiro</c:v>
                </c:pt>
                <c:pt idx="3">
                  <c:v>Baía</c:v>
                </c:pt>
                <c:pt idx="4">
                  <c:v>Pernambuco</c:v>
                </c:pt>
                <c:pt idx="5">
                  <c:v>Rio Grande do Sul</c:v>
                </c:pt>
                <c:pt idx="6">
                  <c:v>Pará</c:v>
                </c:pt>
                <c:pt idx="7">
                  <c:v>Porto Alegre</c:v>
                </c:pt>
                <c:pt idx="8">
                  <c:v>Maranhão</c:v>
                </c:pt>
                <c:pt idx="9">
                  <c:v>Vitória</c:v>
                </c:pt>
              </c:strCache>
            </c:strRef>
          </c:cat>
          <c:val>
            <c:numRef>
              <c:f>Folha1!$C$2:$C$11</c:f>
              <c:numCache>
                <c:formatCode>General</c:formatCode>
                <c:ptCount val="10"/>
                <c:pt idx="0">
                  <c:v>2</c:v>
                </c:pt>
                <c:pt idx="1">
                  <c:v>1</c:v>
                </c:pt>
                <c:pt idx="2">
                  <c:v>250</c:v>
                </c:pt>
                <c:pt idx="3">
                  <c:v>0</c:v>
                </c:pt>
                <c:pt idx="4">
                  <c:v>2</c:v>
                </c:pt>
                <c:pt idx="5">
                  <c:v>0</c:v>
                </c:pt>
                <c:pt idx="6">
                  <c:v>1</c:v>
                </c:pt>
                <c:pt idx="7">
                  <c:v>0</c:v>
                </c:pt>
                <c:pt idx="8">
                  <c:v>0</c:v>
                </c:pt>
                <c:pt idx="9">
                  <c:v>1</c:v>
                </c:pt>
              </c:numCache>
            </c:numRef>
          </c:val>
          <c:extLst>
            <c:ext xmlns:c16="http://schemas.microsoft.com/office/drawing/2014/chart" uri="{C3380CC4-5D6E-409C-BE32-E72D297353CC}">
              <c16:uniqueId val="{00000002-3F1B-4E4B-955C-CC72A41D8E3E}"/>
            </c:ext>
          </c:extLst>
        </c:ser>
        <c:dLbls>
          <c:showLegendKey val="0"/>
          <c:showVal val="0"/>
          <c:showCatName val="0"/>
          <c:showSerName val="0"/>
          <c:showPercent val="0"/>
          <c:showBubbleSize val="0"/>
        </c:dLbls>
        <c:gapWidth val="150"/>
        <c:shape val="box"/>
        <c:axId val="1237490287"/>
        <c:axId val="1237486127"/>
        <c:axId val="632598768"/>
      </c:bar3DChart>
      <c:catAx>
        <c:axId val="1237490287"/>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pt-PT"/>
          </a:p>
        </c:txPr>
        <c:crossAx val="1237486127"/>
        <c:crosses val="autoZero"/>
        <c:auto val="1"/>
        <c:lblAlgn val="ctr"/>
        <c:lblOffset val="100"/>
        <c:noMultiLvlLbl val="0"/>
      </c:catAx>
      <c:valAx>
        <c:axId val="123748612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1237490287"/>
        <c:crosses val="autoZero"/>
        <c:crossBetween val="between"/>
        <c:minorUnit val="1"/>
      </c:valAx>
      <c:serAx>
        <c:axId val="632598768"/>
        <c:scaling>
          <c:orientation val="minMax"/>
        </c:scaling>
        <c:delete val="0"/>
        <c:axPos val="b"/>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pt-PT"/>
          </a:p>
        </c:txPr>
        <c:crossAx val="1237486127"/>
        <c:crosses val="autoZero"/>
      </c:serAx>
      <c:spPr>
        <a:noFill/>
        <a:ln>
          <a:noFill/>
        </a:ln>
        <a:effectLst/>
      </c:spPr>
    </c:plotArea>
    <c:legend>
      <c:legendPos val="b"/>
      <c:layout>
        <c:manualLayout>
          <c:xMode val="edge"/>
          <c:yMode val="edge"/>
          <c:x val="0.33801654594223074"/>
          <c:y val="0.91203883806737596"/>
          <c:w val="0.33146880809446261"/>
          <c:h val="4.748217446633511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B9920-F8D5-4B2D-A30F-73C0C2D9795F}" type="datetimeFigureOut">
              <a:rPr lang="pt-PT" smtClean="0"/>
              <a:t>28/01/2021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6D92E-4324-43B1-BFAB-2733D210D251}" type="slidenum">
              <a:rPr lang="pt-PT" smtClean="0"/>
              <a:t>‹nº›</a:t>
            </a:fld>
            <a:endParaRPr lang="pt-PT"/>
          </a:p>
        </p:txBody>
      </p:sp>
    </p:spTree>
    <p:extLst>
      <p:ext uri="{BB962C8B-B14F-4D97-AF65-F5344CB8AC3E}">
        <p14:creationId xmlns:p14="http://schemas.microsoft.com/office/powerpoint/2010/main" val="128735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14B1FBE6-4B51-42C9-A2E5-9CF355DDADAF}" type="datetimeFigureOut">
              <a:rPr lang="pt-PT" smtClean="0"/>
              <a:t>28/01/2021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371394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4B1FBE6-4B51-42C9-A2E5-9CF355DDADAF}" type="datetimeFigureOut">
              <a:rPr lang="pt-PT" smtClean="0"/>
              <a:t>28/01/2021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4135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4B1FBE6-4B51-42C9-A2E5-9CF355DDADAF}" type="datetimeFigureOut">
              <a:rPr lang="pt-PT" smtClean="0"/>
              <a:t>28/01/2021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394529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4B1FBE6-4B51-42C9-A2E5-9CF355DDADAF}" type="datetimeFigureOut">
              <a:rPr lang="pt-PT" smtClean="0"/>
              <a:t>28/01/2021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281070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14B1FBE6-4B51-42C9-A2E5-9CF355DDADAF}" type="datetimeFigureOut">
              <a:rPr lang="pt-PT" smtClean="0"/>
              <a:t>28/01/2021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425357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14B1FBE6-4B51-42C9-A2E5-9CF355DDADAF}" type="datetimeFigureOut">
              <a:rPr lang="pt-PT" smtClean="0"/>
              <a:t>28/01/2021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368106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14B1FBE6-4B51-42C9-A2E5-9CF355DDADAF}" type="datetimeFigureOut">
              <a:rPr lang="pt-PT" smtClean="0"/>
              <a:t>28/01/2021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106513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14B1FBE6-4B51-42C9-A2E5-9CF355DDADAF}" type="datetimeFigureOut">
              <a:rPr lang="pt-PT" smtClean="0"/>
              <a:t>28/01/2021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414048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4B1FBE6-4B51-42C9-A2E5-9CF355DDADAF}" type="datetimeFigureOut">
              <a:rPr lang="pt-PT" smtClean="0"/>
              <a:t>28/01/2021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215503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14B1FBE6-4B51-42C9-A2E5-9CF355DDADAF}" type="datetimeFigureOut">
              <a:rPr lang="pt-PT" smtClean="0"/>
              <a:t>28/01/2021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324402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14B1FBE6-4B51-42C9-A2E5-9CF355DDADAF}" type="datetimeFigureOut">
              <a:rPr lang="pt-PT" smtClean="0"/>
              <a:t>28/01/2021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13E706C-2C9F-45AC-8396-1BCF48B98B1E}" type="slidenum">
              <a:rPr lang="pt-PT" smtClean="0"/>
              <a:t>‹nº›</a:t>
            </a:fld>
            <a:endParaRPr lang="pt-PT"/>
          </a:p>
        </p:txBody>
      </p:sp>
    </p:spTree>
    <p:extLst>
      <p:ext uri="{BB962C8B-B14F-4D97-AF65-F5344CB8AC3E}">
        <p14:creationId xmlns:p14="http://schemas.microsoft.com/office/powerpoint/2010/main" val="15682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1FBE6-4B51-42C9-A2E5-9CF355DDADAF}" type="datetimeFigureOut">
              <a:rPr lang="pt-PT" smtClean="0"/>
              <a:t>28/01/2021</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E706C-2C9F-45AC-8396-1BCF48B98B1E}" type="slidenum">
              <a:rPr lang="pt-PT" smtClean="0"/>
              <a:t>‹nº›</a:t>
            </a:fld>
            <a:endParaRPr lang="pt-PT"/>
          </a:p>
        </p:txBody>
      </p:sp>
    </p:spTree>
    <p:extLst>
      <p:ext uri="{BB962C8B-B14F-4D97-AF65-F5344CB8AC3E}">
        <p14:creationId xmlns:p14="http://schemas.microsoft.com/office/powerpoint/2010/main" val="340401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repositorioaberto.uab.pt/bitstream/10400.2/7327/1/Emigracao_comunidades_Port.mp4" TargetMode="External"/><Relationship Id="rId5" Type="http://schemas.microsoft.com/office/2007/relationships/hdphoto" Target="../media/hdphoto1.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hyperlink" Target="https://repositorioaberto.uab.pt/bitstream/10400.2/7327/1/Emigracao_comunidades_Port.mp4" TargetMode="External"/><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ler.letras.up.pt/site/default.aspx?qry=id06id135&amp;sum=sim" TargetMode="External"/><Relationship Id="rId7" Type="http://schemas.openxmlformats.org/officeDocument/2006/relationships/hyperlink" Target="https://www.researchgate.net/profile/Jorge_Alves2"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repositorioaberto.uab.pt/handle/10400.2/7327" TargetMode="External"/><Relationship Id="rId5" Type="http://schemas.openxmlformats.org/officeDocument/2006/relationships/hyperlink" Target="https://repositorioaberto.uab.pt/bitstream/10400.2/7327/1/Emigracao_comunidades_Port.mp4" TargetMode="External"/><Relationship Id="rId4" Type="http://schemas.openxmlformats.org/officeDocument/2006/relationships/hyperlink" Target="https://repositorio-aberto.up.pt/bitstream/10216/13557/2/6489000071611.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famalicao.pt/"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famalicaoeducativo.pt/_de_famalicao_para_o_mundo_contributos_da_historia_local" TargetMode="External"/><Relationship Id="rId4" Type="http://schemas.openxmlformats.org/officeDocument/2006/relationships/hyperlink" Target="http://www.famalicaoeducativo.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pesquisa.adb.uminho.pt/details?id=1012141"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50192" t="19952" r="6394" b="12740"/>
          <a:stretch/>
        </p:blipFill>
        <p:spPr>
          <a:xfrm>
            <a:off x="5823092" y="243778"/>
            <a:ext cx="6143747" cy="6399777"/>
          </a:xfrm>
          <a:prstGeom prst="rect">
            <a:avLst/>
          </a:prstGeom>
        </p:spPr>
      </p:pic>
      <p:pic>
        <p:nvPicPr>
          <p:cNvPr id="3" name="Imagem 2"/>
          <p:cNvPicPr>
            <a:picLocks noChangeAspect="1"/>
          </p:cNvPicPr>
          <p:nvPr/>
        </p:nvPicPr>
        <p:blipFill rotWithShape="1">
          <a:blip r:embed="rId3"/>
          <a:srcRect t="65381"/>
          <a:stretch/>
        </p:blipFill>
        <p:spPr>
          <a:xfrm>
            <a:off x="11272830" y="5983705"/>
            <a:ext cx="919170" cy="874295"/>
          </a:xfrm>
          <a:prstGeom prst="rect">
            <a:avLst/>
          </a:prstGeom>
        </p:spPr>
      </p:pic>
      <p:sp>
        <p:nvSpPr>
          <p:cNvPr id="4" name="CaixaDeTexto 3"/>
          <p:cNvSpPr txBox="1"/>
          <p:nvPr/>
        </p:nvSpPr>
        <p:spPr>
          <a:xfrm>
            <a:off x="777182" y="1123729"/>
            <a:ext cx="8652804" cy="1384995"/>
          </a:xfrm>
          <a:prstGeom prst="rect">
            <a:avLst/>
          </a:prstGeom>
          <a:noFill/>
        </p:spPr>
        <p:txBody>
          <a:bodyPr wrap="square" rtlCol="0">
            <a:spAutoFit/>
          </a:bodyPr>
          <a:lstStyle/>
          <a:p>
            <a:r>
              <a:rPr lang="pt-PT" sz="2800" b="1" dirty="0">
                <a:latin typeface="HurmeGeometricSans4 Light" panose="020B0400020000000000" pitchFamily="34" charset="0"/>
              </a:rPr>
              <a:t>EMIGRAÇÃO NO SÉCULO XIX </a:t>
            </a:r>
          </a:p>
          <a:p>
            <a:r>
              <a:rPr lang="pt-PT" sz="2800" b="1" dirty="0">
                <a:latin typeface="HurmeGeometricSans4 Light" panose="020B0400020000000000" pitchFamily="34" charset="0"/>
              </a:rPr>
              <a:t>NO CONCELHO VILA NOVA DE </a:t>
            </a:r>
            <a:r>
              <a:rPr lang="pt-PT" sz="2800" b="1" dirty="0">
                <a:solidFill>
                  <a:schemeClr val="bg1"/>
                </a:solidFill>
                <a:latin typeface="HurmeGeometricSans4 Light" panose="020B0400020000000000" pitchFamily="34" charset="0"/>
              </a:rPr>
              <a:t>FAMALICÃO</a:t>
            </a:r>
          </a:p>
          <a:p>
            <a:r>
              <a:rPr lang="pt-PT" sz="2800" b="1" dirty="0">
                <a:latin typeface="HurmeGeometricSans4 Light" panose="020B0400020000000000" pitchFamily="34" charset="0"/>
              </a:rPr>
              <a:t>O CASO DO BRASIL</a:t>
            </a:r>
          </a:p>
        </p:txBody>
      </p:sp>
      <p:sp>
        <p:nvSpPr>
          <p:cNvPr id="5" name="CaixaDeTexto 4"/>
          <p:cNvSpPr txBox="1"/>
          <p:nvPr/>
        </p:nvSpPr>
        <p:spPr>
          <a:xfrm>
            <a:off x="0" y="5020448"/>
            <a:ext cx="11741679" cy="1077218"/>
          </a:xfrm>
          <a:prstGeom prst="rect">
            <a:avLst/>
          </a:prstGeom>
          <a:noFill/>
        </p:spPr>
        <p:txBody>
          <a:bodyPr wrap="square" rtlCol="0">
            <a:spAutoFit/>
          </a:bodyPr>
          <a:lstStyle/>
          <a:p>
            <a:r>
              <a:rPr lang="pt-PT" sz="2800" dirty="0">
                <a:solidFill>
                  <a:srgbClr val="A6C24D"/>
                </a:solidFill>
                <a:latin typeface="HurmeGeometricSans4 Black" panose="020B0A00020000000000" pitchFamily="34" charset="0"/>
              </a:rPr>
              <a:t>“</a:t>
            </a:r>
            <a:r>
              <a:rPr lang="pt-PT" sz="2800" b="1" dirty="0">
                <a:solidFill>
                  <a:srgbClr val="005C6C"/>
                </a:solidFill>
                <a:latin typeface="HurmeGeometricSans4 Black" panose="020B0A00020000000000" pitchFamily="34" charset="0"/>
              </a:rPr>
              <a:t>De</a:t>
            </a:r>
            <a:r>
              <a:rPr lang="pt-PT" sz="3200" b="1" dirty="0">
                <a:solidFill>
                  <a:srgbClr val="A6C24D"/>
                </a:solidFill>
                <a:latin typeface="HurmeGeometricSans4 Black" panose="020B0A00020000000000" pitchFamily="34" charset="0"/>
              </a:rPr>
              <a:t> </a:t>
            </a:r>
            <a:r>
              <a:rPr lang="pt-PT" sz="3600" b="1" dirty="0">
                <a:solidFill>
                  <a:srgbClr val="0092A0"/>
                </a:solidFill>
                <a:latin typeface="HurmeGeometricSans4 Black" panose="020B0A00020000000000" pitchFamily="34" charset="0"/>
              </a:rPr>
              <a:t>FAMALICÃO </a:t>
            </a:r>
            <a:r>
              <a:rPr lang="pt-PT" sz="2800" b="1" dirty="0">
                <a:solidFill>
                  <a:schemeClr val="bg1">
                    <a:lumMod val="50000"/>
                  </a:schemeClr>
                </a:solidFill>
                <a:latin typeface="HurmeGeometricSans4 Black" panose="020B0A00020000000000" pitchFamily="34" charset="0"/>
              </a:rPr>
              <a:t>para </a:t>
            </a:r>
            <a:r>
              <a:rPr lang="pt-PT" sz="3200" b="1" dirty="0">
                <a:solidFill>
                  <a:srgbClr val="A6C24D"/>
                </a:solidFill>
                <a:latin typeface="HurmeGeometricSans4 Black" panose="020B0A00020000000000" pitchFamily="34" charset="0"/>
              </a:rPr>
              <a:t>o</a:t>
            </a:r>
            <a:r>
              <a:rPr lang="pt-PT" sz="3200" b="1" dirty="0">
                <a:latin typeface="HurmeGeometricSans4 Black" panose="020B0A00020000000000" pitchFamily="34" charset="0"/>
              </a:rPr>
              <a:t> </a:t>
            </a:r>
            <a:r>
              <a:rPr lang="pt-PT" sz="3600" b="1" dirty="0">
                <a:solidFill>
                  <a:srgbClr val="A6C24D"/>
                </a:solidFill>
                <a:latin typeface="HurmeGeometricSans4 Black" panose="020B0A00020000000000" pitchFamily="34" charset="0"/>
              </a:rPr>
              <a:t>Mundo</a:t>
            </a:r>
            <a:r>
              <a:rPr lang="pt-PT" sz="3200" b="1" dirty="0">
                <a:solidFill>
                  <a:srgbClr val="005C6D"/>
                </a:solidFill>
                <a:latin typeface="HurmeGeometricSans4 Black" panose="020B0A00020000000000" pitchFamily="34" charset="0"/>
              </a:rPr>
              <a:t>…</a:t>
            </a:r>
            <a:r>
              <a:rPr lang="pt-PT" sz="2800" b="1" dirty="0">
                <a:solidFill>
                  <a:srgbClr val="005C6D"/>
                </a:solidFill>
                <a:latin typeface="HurmeGeometricSans4 Black" panose="020B0A00020000000000" pitchFamily="34" charset="0"/>
              </a:rPr>
              <a:t>”</a:t>
            </a:r>
            <a:endParaRPr lang="pt-PT" sz="2800" dirty="0">
              <a:solidFill>
                <a:srgbClr val="005C6D"/>
              </a:solidFill>
              <a:latin typeface="HurmeGeometricSans4 Black" panose="020B0A00020000000000" pitchFamily="34" charset="0"/>
            </a:endParaRPr>
          </a:p>
          <a:p>
            <a:endParaRPr lang="pt-PT" sz="2800" dirty="0">
              <a:solidFill>
                <a:srgbClr val="A6C24D"/>
              </a:solidFill>
              <a:latin typeface="HurmeGeometricSans4 Black" panose="020B0A00020000000000" pitchFamily="34" charset="0"/>
            </a:endParaRP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382" y="6253447"/>
            <a:ext cx="4794508" cy="331554"/>
          </a:xfrm>
          <a:prstGeom prst="rect">
            <a:avLst/>
          </a:prstGeom>
        </p:spPr>
      </p:pic>
    </p:spTree>
    <p:extLst>
      <p:ext uri="{BB962C8B-B14F-4D97-AF65-F5344CB8AC3E}">
        <p14:creationId xmlns:p14="http://schemas.microsoft.com/office/powerpoint/2010/main" val="299463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271424" y="4330357"/>
            <a:ext cx="920576" cy="2523963"/>
          </a:xfrm>
          <a:prstGeom prst="rect">
            <a:avLst/>
          </a:prstGeom>
        </p:spPr>
      </p:pic>
      <p:graphicFrame>
        <p:nvGraphicFramePr>
          <p:cNvPr id="10" name="Tabela 9"/>
          <p:cNvGraphicFramePr>
            <a:graphicFrameLocks noGrp="1"/>
          </p:cNvGraphicFramePr>
          <p:nvPr>
            <p:extLst>
              <p:ext uri="{D42A27DB-BD31-4B8C-83A1-F6EECF244321}">
                <p14:modId xmlns:p14="http://schemas.microsoft.com/office/powerpoint/2010/main" val="1238055982"/>
              </p:ext>
            </p:extLst>
          </p:nvPr>
        </p:nvGraphicFramePr>
        <p:xfrm>
          <a:off x="6212917" y="1497821"/>
          <a:ext cx="5799723" cy="1311881"/>
        </p:xfrm>
        <a:graphic>
          <a:graphicData uri="http://schemas.openxmlformats.org/drawingml/2006/table">
            <a:tbl>
              <a:tblPr firstRow="1" firstCol="1" bandRow="1">
                <a:tableStyleId>{5C22544A-7EE6-4342-B048-85BDC9FD1C3A}</a:tableStyleId>
              </a:tblPr>
              <a:tblGrid>
                <a:gridCol w="1113642">
                  <a:extLst>
                    <a:ext uri="{9D8B030D-6E8A-4147-A177-3AD203B41FA5}">
                      <a16:colId xmlns:a16="http://schemas.microsoft.com/office/drawing/2014/main" val="3278275415"/>
                    </a:ext>
                  </a:extLst>
                </a:gridCol>
                <a:gridCol w="807633">
                  <a:extLst>
                    <a:ext uri="{9D8B030D-6E8A-4147-A177-3AD203B41FA5}">
                      <a16:colId xmlns:a16="http://schemas.microsoft.com/office/drawing/2014/main" val="1885868873"/>
                    </a:ext>
                  </a:extLst>
                </a:gridCol>
                <a:gridCol w="709674">
                  <a:extLst>
                    <a:ext uri="{9D8B030D-6E8A-4147-A177-3AD203B41FA5}">
                      <a16:colId xmlns:a16="http://schemas.microsoft.com/office/drawing/2014/main" val="3333273429"/>
                    </a:ext>
                  </a:extLst>
                </a:gridCol>
                <a:gridCol w="759186">
                  <a:extLst>
                    <a:ext uri="{9D8B030D-6E8A-4147-A177-3AD203B41FA5}">
                      <a16:colId xmlns:a16="http://schemas.microsoft.com/office/drawing/2014/main" val="3938545223"/>
                    </a:ext>
                  </a:extLst>
                </a:gridCol>
                <a:gridCol w="664195">
                  <a:extLst>
                    <a:ext uri="{9D8B030D-6E8A-4147-A177-3AD203B41FA5}">
                      <a16:colId xmlns:a16="http://schemas.microsoft.com/office/drawing/2014/main" val="424540028"/>
                    </a:ext>
                  </a:extLst>
                </a:gridCol>
                <a:gridCol w="639624">
                  <a:extLst>
                    <a:ext uri="{9D8B030D-6E8A-4147-A177-3AD203B41FA5}">
                      <a16:colId xmlns:a16="http://schemas.microsoft.com/office/drawing/2014/main" val="3479962186"/>
                    </a:ext>
                  </a:extLst>
                </a:gridCol>
                <a:gridCol w="511625">
                  <a:extLst>
                    <a:ext uri="{9D8B030D-6E8A-4147-A177-3AD203B41FA5}">
                      <a16:colId xmlns:a16="http://schemas.microsoft.com/office/drawing/2014/main" val="3915559607"/>
                    </a:ext>
                  </a:extLst>
                </a:gridCol>
                <a:gridCol w="594144">
                  <a:extLst>
                    <a:ext uri="{9D8B030D-6E8A-4147-A177-3AD203B41FA5}">
                      <a16:colId xmlns:a16="http://schemas.microsoft.com/office/drawing/2014/main" val="2248059406"/>
                    </a:ext>
                  </a:extLst>
                </a:gridCol>
              </a:tblGrid>
              <a:tr h="314040">
                <a:tc gridSpan="8">
                  <a:txBody>
                    <a:bodyPr/>
                    <a:lstStyle/>
                    <a:p>
                      <a:pPr algn="ctr">
                        <a:lnSpc>
                          <a:spcPct val="107000"/>
                        </a:lnSpc>
                        <a:spcAft>
                          <a:spcPts val="0"/>
                        </a:spcAft>
                      </a:pPr>
                      <a:r>
                        <a:rPr lang="pt-PT" sz="1400" dirty="0">
                          <a:effectLst/>
                        </a:rPr>
                        <a:t>Emigração por sexos (1892-1895) - Totais </a:t>
                      </a:r>
                      <a:r>
                        <a:rPr lang="pt-PT" sz="1400" dirty="0" smtClean="0">
                          <a:effectLst/>
                        </a:rPr>
                        <a:t>%</a:t>
                      </a:r>
                      <a:r>
                        <a:rPr lang="pt-PT" sz="1400" dirty="0">
                          <a:effectLst/>
                        </a:rPr>
                        <a:t> </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a:lnSpc>
                          <a:spcPct val="107000"/>
                        </a:lnSpc>
                        <a:spcAft>
                          <a:spcPts val="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425881"/>
                  </a:ext>
                </a:extLst>
              </a:tr>
              <a:tr h="256603">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pt-PT" sz="1200" b="1" dirty="0">
                          <a:effectLst/>
                        </a:rPr>
                        <a:t>Solteiros%</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gridSpan="2">
                  <a:txBody>
                    <a:bodyPr/>
                    <a:lstStyle/>
                    <a:p>
                      <a:pPr algn="ctr">
                        <a:lnSpc>
                          <a:spcPct val="107000"/>
                        </a:lnSpc>
                        <a:spcAft>
                          <a:spcPts val="0"/>
                        </a:spcAft>
                      </a:pPr>
                      <a:r>
                        <a:rPr lang="pt-PT" sz="1200" b="1" dirty="0">
                          <a:effectLst/>
                        </a:rPr>
                        <a:t>Casados%</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gridSpan="2">
                  <a:txBody>
                    <a:bodyPr/>
                    <a:lstStyle/>
                    <a:p>
                      <a:pPr algn="ctr">
                        <a:lnSpc>
                          <a:spcPct val="107000"/>
                        </a:lnSpc>
                        <a:spcAft>
                          <a:spcPts val="0"/>
                        </a:spcAft>
                      </a:pPr>
                      <a:r>
                        <a:rPr lang="pt-PT" sz="1200" b="1" dirty="0">
                          <a:effectLst/>
                        </a:rPr>
                        <a:t>Viúvos%</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a:txBody>
                    <a:bodyPr/>
                    <a:lstStyle/>
                    <a:p>
                      <a:pPr algn="ctr">
                        <a:lnSpc>
                          <a:spcPct val="107000"/>
                        </a:lnSpc>
                        <a:spcAft>
                          <a:spcPts val="0"/>
                        </a:spcAft>
                      </a:pPr>
                      <a:r>
                        <a:rPr lang="pt-PT" sz="1200" b="1" dirty="0">
                          <a:effectLst/>
                        </a:rPr>
                        <a:t>Total</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721665"/>
                  </a:ext>
                </a:extLst>
              </a:tr>
              <a:tr h="387301">
                <a:tc>
                  <a:txBody>
                    <a:bodyPr/>
                    <a:lstStyle/>
                    <a:p>
                      <a:pPr algn="ctr">
                        <a:lnSpc>
                          <a:spcPct val="107000"/>
                        </a:lnSpc>
                        <a:spcAft>
                          <a:spcPts val="0"/>
                        </a:spcAft>
                      </a:pPr>
                      <a:r>
                        <a:rPr lang="pt-PT" sz="1200" dirty="0">
                          <a:effectLst/>
                        </a:rPr>
                        <a:t>HOMENS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95,5%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231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76,2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176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22,5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462</a:t>
                      </a:r>
                    </a:p>
                  </a:txBody>
                  <a:tcPr marL="68580" marR="68580" marT="0" marB="0"/>
                </a:tc>
                <a:extLst>
                  <a:ext uri="{0D108BD9-81ED-4DB2-BD59-A6C34878D82A}">
                    <a16:rowId xmlns:a16="http://schemas.microsoft.com/office/drawing/2014/main" val="2397870985"/>
                  </a:ext>
                </a:extLst>
              </a:tr>
              <a:tr h="353937">
                <a:tc>
                  <a:txBody>
                    <a:bodyPr/>
                    <a:lstStyle/>
                    <a:p>
                      <a:pPr algn="ctr">
                        <a:lnSpc>
                          <a:spcPct val="107000"/>
                        </a:lnSpc>
                        <a:spcAft>
                          <a:spcPts val="0"/>
                        </a:spcAft>
                      </a:pPr>
                      <a:r>
                        <a:rPr lang="pt-PT" sz="1200" dirty="0">
                          <a:effectLst/>
                        </a:rPr>
                        <a:t>MULHERES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61,5%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38,5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latin typeface="+mn-lt"/>
                          <a:ea typeface="+mn-ea"/>
                          <a:cs typeface="+mn-cs"/>
                        </a:rPr>
                        <a:t>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26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0509501"/>
                  </a:ext>
                </a:extLst>
              </a:tr>
            </a:tbl>
          </a:graphicData>
        </a:graphic>
      </p:graphicFrame>
      <p:graphicFrame>
        <p:nvGraphicFramePr>
          <p:cNvPr id="11" name="Tabela 10"/>
          <p:cNvGraphicFramePr>
            <a:graphicFrameLocks noGrp="1"/>
          </p:cNvGraphicFramePr>
          <p:nvPr>
            <p:extLst>
              <p:ext uri="{D42A27DB-BD31-4B8C-83A1-F6EECF244321}">
                <p14:modId xmlns:p14="http://schemas.microsoft.com/office/powerpoint/2010/main" val="3973252345"/>
              </p:ext>
            </p:extLst>
          </p:nvPr>
        </p:nvGraphicFramePr>
        <p:xfrm>
          <a:off x="200143" y="1497821"/>
          <a:ext cx="5844104" cy="1351518"/>
        </p:xfrm>
        <a:graphic>
          <a:graphicData uri="http://schemas.openxmlformats.org/drawingml/2006/table">
            <a:tbl>
              <a:tblPr firstRow="1" firstCol="1" bandRow="1">
                <a:tableStyleId>{5C22544A-7EE6-4342-B048-85BDC9FD1C3A}</a:tableStyleId>
              </a:tblPr>
              <a:tblGrid>
                <a:gridCol w="933840">
                  <a:extLst>
                    <a:ext uri="{9D8B030D-6E8A-4147-A177-3AD203B41FA5}">
                      <a16:colId xmlns:a16="http://schemas.microsoft.com/office/drawing/2014/main" val="3278275415"/>
                    </a:ext>
                  </a:extLst>
                </a:gridCol>
                <a:gridCol w="871916">
                  <a:extLst>
                    <a:ext uri="{9D8B030D-6E8A-4147-A177-3AD203B41FA5}">
                      <a16:colId xmlns:a16="http://schemas.microsoft.com/office/drawing/2014/main" val="1885868873"/>
                    </a:ext>
                  </a:extLst>
                </a:gridCol>
                <a:gridCol w="603634">
                  <a:extLst>
                    <a:ext uri="{9D8B030D-6E8A-4147-A177-3AD203B41FA5}">
                      <a16:colId xmlns:a16="http://schemas.microsoft.com/office/drawing/2014/main" val="3333273429"/>
                    </a:ext>
                  </a:extLst>
                </a:gridCol>
                <a:gridCol w="765630">
                  <a:extLst>
                    <a:ext uri="{9D8B030D-6E8A-4147-A177-3AD203B41FA5}">
                      <a16:colId xmlns:a16="http://schemas.microsoft.com/office/drawing/2014/main" val="3938545223"/>
                    </a:ext>
                  </a:extLst>
                </a:gridCol>
                <a:gridCol w="620493">
                  <a:extLst>
                    <a:ext uri="{9D8B030D-6E8A-4147-A177-3AD203B41FA5}">
                      <a16:colId xmlns:a16="http://schemas.microsoft.com/office/drawing/2014/main" val="424540028"/>
                    </a:ext>
                  </a:extLst>
                </a:gridCol>
                <a:gridCol w="737776">
                  <a:extLst>
                    <a:ext uri="{9D8B030D-6E8A-4147-A177-3AD203B41FA5}">
                      <a16:colId xmlns:a16="http://schemas.microsoft.com/office/drawing/2014/main" val="3479962186"/>
                    </a:ext>
                  </a:extLst>
                </a:gridCol>
                <a:gridCol w="536562">
                  <a:extLst>
                    <a:ext uri="{9D8B030D-6E8A-4147-A177-3AD203B41FA5}">
                      <a16:colId xmlns:a16="http://schemas.microsoft.com/office/drawing/2014/main" val="3915559607"/>
                    </a:ext>
                  </a:extLst>
                </a:gridCol>
                <a:gridCol w="774253">
                  <a:extLst>
                    <a:ext uri="{9D8B030D-6E8A-4147-A177-3AD203B41FA5}">
                      <a16:colId xmlns:a16="http://schemas.microsoft.com/office/drawing/2014/main" val="2248059406"/>
                    </a:ext>
                  </a:extLst>
                </a:gridCol>
              </a:tblGrid>
              <a:tr h="327635">
                <a:tc gridSpan="8">
                  <a:txBody>
                    <a:bodyPr/>
                    <a:lstStyle/>
                    <a:p>
                      <a:pPr algn="ctr">
                        <a:lnSpc>
                          <a:spcPct val="107000"/>
                        </a:lnSpc>
                        <a:spcAft>
                          <a:spcPts val="0"/>
                        </a:spcAft>
                      </a:pPr>
                      <a:r>
                        <a:rPr lang="pt-PT" sz="1400" dirty="0">
                          <a:effectLst/>
                        </a:rPr>
                        <a:t>Emigração por sexos (1867-1881) - Totais </a:t>
                      </a:r>
                      <a:r>
                        <a:rPr lang="pt-PT" sz="1400" dirty="0" smtClean="0">
                          <a:effectLst/>
                        </a:rPr>
                        <a:t>%</a:t>
                      </a:r>
                      <a:r>
                        <a:rPr lang="pt-PT" sz="1400" dirty="0">
                          <a:effectLst/>
                        </a:rPr>
                        <a:t> </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a:lnSpc>
                          <a:spcPct val="107000"/>
                        </a:lnSpc>
                        <a:spcAft>
                          <a:spcPts val="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425881"/>
                  </a:ext>
                </a:extLst>
              </a:tr>
              <a:tr h="280233">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pt-PT" sz="1200" b="1" dirty="0">
                          <a:effectLst/>
                        </a:rPr>
                        <a:t>Solteiros%</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gridSpan="2">
                  <a:txBody>
                    <a:bodyPr/>
                    <a:lstStyle/>
                    <a:p>
                      <a:pPr algn="ctr">
                        <a:lnSpc>
                          <a:spcPct val="107000"/>
                        </a:lnSpc>
                        <a:spcAft>
                          <a:spcPts val="0"/>
                        </a:spcAft>
                      </a:pPr>
                      <a:r>
                        <a:rPr lang="pt-PT" sz="1200" b="1" dirty="0">
                          <a:effectLst/>
                        </a:rPr>
                        <a:t>Casados%</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gridSpan="2">
                  <a:txBody>
                    <a:bodyPr/>
                    <a:lstStyle/>
                    <a:p>
                      <a:pPr algn="ctr">
                        <a:lnSpc>
                          <a:spcPct val="107000"/>
                        </a:lnSpc>
                        <a:spcAft>
                          <a:spcPts val="0"/>
                        </a:spcAft>
                      </a:pPr>
                      <a:r>
                        <a:rPr lang="pt-PT" sz="1200" b="1" dirty="0">
                          <a:effectLst/>
                        </a:rPr>
                        <a:t>Viúvos%</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PT"/>
                    </a:p>
                  </a:txBody>
                  <a:tcPr/>
                </a:tc>
                <a:tc>
                  <a:txBody>
                    <a:bodyPr/>
                    <a:lstStyle/>
                    <a:p>
                      <a:pPr algn="ctr">
                        <a:lnSpc>
                          <a:spcPct val="107000"/>
                        </a:lnSpc>
                        <a:spcAft>
                          <a:spcPts val="0"/>
                        </a:spcAft>
                      </a:pPr>
                      <a:r>
                        <a:rPr lang="pt-PT" sz="1200" b="1" dirty="0">
                          <a:effectLst/>
                        </a:rPr>
                        <a:t>Total</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721665"/>
                  </a:ext>
                </a:extLst>
              </a:tr>
              <a:tr h="372121">
                <a:tc>
                  <a:txBody>
                    <a:bodyPr/>
                    <a:lstStyle/>
                    <a:p>
                      <a:pPr algn="ctr">
                        <a:lnSpc>
                          <a:spcPct val="107000"/>
                        </a:lnSpc>
                        <a:spcAft>
                          <a:spcPts val="0"/>
                        </a:spcAft>
                      </a:pPr>
                      <a:r>
                        <a:rPr lang="pt-PT" sz="1200" dirty="0">
                          <a:effectLst/>
                        </a:rPr>
                        <a:t>HOMENS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98,5%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821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73,7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253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22,5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39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1113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870985"/>
                  </a:ext>
                </a:extLst>
              </a:tr>
              <a:tr h="371529">
                <a:tc>
                  <a:txBody>
                    <a:bodyPr/>
                    <a:lstStyle/>
                    <a:p>
                      <a:pPr algn="ctr">
                        <a:lnSpc>
                          <a:spcPct val="107000"/>
                        </a:lnSpc>
                        <a:spcAft>
                          <a:spcPts val="0"/>
                        </a:spcAft>
                      </a:pPr>
                      <a:r>
                        <a:rPr lang="pt-PT" sz="1200" dirty="0">
                          <a:effectLst/>
                        </a:rPr>
                        <a:t>MULHERES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58,8</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a:effectLst/>
                        </a:rPr>
                        <a:t>6</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36,2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a:effectLst/>
                        </a:rPr>
                        <a:t>1</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PT" sz="1200" dirty="0">
                          <a:effectLst/>
                        </a:rPr>
                        <a:t>17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0509501"/>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669906648"/>
              </p:ext>
            </p:extLst>
          </p:nvPr>
        </p:nvGraphicFramePr>
        <p:xfrm>
          <a:off x="231804" y="3651760"/>
          <a:ext cx="5620886" cy="1070823"/>
        </p:xfrm>
        <a:graphic>
          <a:graphicData uri="http://schemas.openxmlformats.org/drawingml/2006/table">
            <a:tbl>
              <a:tblPr firstRow="1" bandRow="1">
                <a:tableStyleId>{5C22544A-7EE6-4342-B048-85BDC9FD1C3A}</a:tableStyleId>
              </a:tblPr>
              <a:tblGrid>
                <a:gridCol w="758600">
                  <a:extLst>
                    <a:ext uri="{9D8B030D-6E8A-4147-A177-3AD203B41FA5}">
                      <a16:colId xmlns:a16="http://schemas.microsoft.com/office/drawing/2014/main" val="802484620"/>
                    </a:ext>
                  </a:extLst>
                </a:gridCol>
                <a:gridCol w="508000">
                  <a:extLst>
                    <a:ext uri="{9D8B030D-6E8A-4147-A177-3AD203B41FA5}">
                      <a16:colId xmlns:a16="http://schemas.microsoft.com/office/drawing/2014/main" val="2518442493"/>
                    </a:ext>
                  </a:extLst>
                </a:gridCol>
                <a:gridCol w="899886">
                  <a:extLst>
                    <a:ext uri="{9D8B030D-6E8A-4147-A177-3AD203B41FA5}">
                      <a16:colId xmlns:a16="http://schemas.microsoft.com/office/drawing/2014/main" val="1648122024"/>
                    </a:ext>
                  </a:extLst>
                </a:gridCol>
                <a:gridCol w="449943">
                  <a:extLst>
                    <a:ext uri="{9D8B030D-6E8A-4147-A177-3AD203B41FA5}">
                      <a16:colId xmlns:a16="http://schemas.microsoft.com/office/drawing/2014/main" val="2078746023"/>
                    </a:ext>
                  </a:extLst>
                </a:gridCol>
                <a:gridCol w="986971">
                  <a:extLst>
                    <a:ext uri="{9D8B030D-6E8A-4147-A177-3AD203B41FA5}">
                      <a16:colId xmlns:a16="http://schemas.microsoft.com/office/drawing/2014/main" val="2800560697"/>
                    </a:ext>
                  </a:extLst>
                </a:gridCol>
                <a:gridCol w="580572">
                  <a:extLst>
                    <a:ext uri="{9D8B030D-6E8A-4147-A177-3AD203B41FA5}">
                      <a16:colId xmlns:a16="http://schemas.microsoft.com/office/drawing/2014/main" val="3988758627"/>
                    </a:ext>
                  </a:extLst>
                </a:gridCol>
                <a:gridCol w="812800">
                  <a:extLst>
                    <a:ext uri="{9D8B030D-6E8A-4147-A177-3AD203B41FA5}">
                      <a16:colId xmlns:a16="http://schemas.microsoft.com/office/drawing/2014/main" val="108779363"/>
                    </a:ext>
                  </a:extLst>
                </a:gridCol>
                <a:gridCol w="624114">
                  <a:extLst>
                    <a:ext uri="{9D8B030D-6E8A-4147-A177-3AD203B41FA5}">
                      <a16:colId xmlns:a16="http://schemas.microsoft.com/office/drawing/2014/main" val="544866404"/>
                    </a:ext>
                  </a:extLst>
                </a:gridCol>
              </a:tblGrid>
              <a:tr h="356941">
                <a:tc gridSpan="8">
                  <a:txBody>
                    <a:bodyPr/>
                    <a:lstStyle/>
                    <a:p>
                      <a:pPr algn="ctr"/>
                      <a:r>
                        <a:rPr lang="pt-PT" sz="1400" dirty="0"/>
                        <a:t>Idade no momento de emigrar – 1867-1881</a:t>
                      </a:r>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extLst>
                  <a:ext uri="{0D108BD9-81ED-4DB2-BD59-A6C34878D82A}">
                    <a16:rowId xmlns:a16="http://schemas.microsoft.com/office/drawing/2014/main" val="2696639512"/>
                  </a:ext>
                </a:extLst>
              </a:tr>
              <a:tr h="356941">
                <a:tc>
                  <a:txBody>
                    <a:bodyPr/>
                    <a:lstStyle/>
                    <a:p>
                      <a:pPr algn="ctr"/>
                      <a:r>
                        <a:rPr lang="pt-PT" sz="1200" b="1" dirty="0"/>
                        <a:t>- 14 anos</a:t>
                      </a:r>
                    </a:p>
                  </a:txBody>
                  <a:tcPr/>
                </a:tc>
                <a:tc>
                  <a:txBody>
                    <a:bodyPr/>
                    <a:lstStyle/>
                    <a:p>
                      <a:pPr algn="ctr"/>
                      <a:r>
                        <a:rPr lang="pt-PT" sz="1200" b="1" dirty="0"/>
                        <a:t>%</a:t>
                      </a:r>
                    </a:p>
                  </a:txBody>
                  <a:tcPr/>
                </a:tc>
                <a:tc>
                  <a:txBody>
                    <a:bodyPr/>
                    <a:lstStyle/>
                    <a:p>
                      <a:pPr algn="ctr"/>
                      <a:r>
                        <a:rPr lang="pt-PT" sz="1200" b="1" dirty="0"/>
                        <a:t>16-20 anos</a:t>
                      </a:r>
                    </a:p>
                  </a:txBody>
                  <a:tcPr/>
                </a:tc>
                <a:tc>
                  <a:txBody>
                    <a:bodyPr/>
                    <a:lstStyle/>
                    <a:p>
                      <a:pPr algn="ctr"/>
                      <a:r>
                        <a:rPr lang="pt-PT" sz="1200" b="1" dirty="0"/>
                        <a:t>%</a:t>
                      </a:r>
                    </a:p>
                  </a:txBody>
                  <a:tcPr/>
                </a:tc>
                <a:tc>
                  <a:txBody>
                    <a:bodyPr/>
                    <a:lstStyle/>
                    <a:p>
                      <a:pPr algn="ctr"/>
                      <a:r>
                        <a:rPr lang="pt-PT" sz="1200" b="1" dirty="0"/>
                        <a:t>20-30</a:t>
                      </a:r>
                      <a:r>
                        <a:rPr lang="pt-PT" sz="1200" b="1" baseline="0" dirty="0"/>
                        <a:t> anos</a:t>
                      </a:r>
                      <a:endParaRPr lang="pt-PT" sz="1200" b="1" dirty="0"/>
                    </a:p>
                  </a:txBody>
                  <a:tcPr/>
                </a:tc>
                <a:tc>
                  <a:txBody>
                    <a:bodyPr/>
                    <a:lstStyle/>
                    <a:p>
                      <a:pPr algn="ctr"/>
                      <a:r>
                        <a:rPr lang="pt-PT" sz="1200" b="1" dirty="0"/>
                        <a:t>%</a:t>
                      </a:r>
                    </a:p>
                  </a:txBody>
                  <a:tcPr/>
                </a:tc>
                <a:tc>
                  <a:txBody>
                    <a:bodyPr/>
                    <a:lstStyle/>
                    <a:p>
                      <a:pPr algn="ctr"/>
                      <a:r>
                        <a:rPr lang="pt-PT" sz="1200" b="1" dirty="0"/>
                        <a:t>+30 anos</a:t>
                      </a:r>
                    </a:p>
                  </a:txBody>
                  <a:tcPr/>
                </a:tc>
                <a:tc>
                  <a:txBody>
                    <a:bodyPr/>
                    <a:lstStyle/>
                    <a:p>
                      <a:pPr algn="ctr"/>
                      <a:r>
                        <a:rPr lang="pt-PT" sz="1200" b="1" dirty="0"/>
                        <a:t>%</a:t>
                      </a:r>
                    </a:p>
                  </a:txBody>
                  <a:tcPr/>
                </a:tc>
                <a:extLst>
                  <a:ext uri="{0D108BD9-81ED-4DB2-BD59-A6C34878D82A}">
                    <a16:rowId xmlns:a16="http://schemas.microsoft.com/office/drawing/2014/main" val="3953773000"/>
                  </a:ext>
                </a:extLst>
              </a:tr>
              <a:tr h="356941">
                <a:tc>
                  <a:txBody>
                    <a:bodyPr/>
                    <a:lstStyle/>
                    <a:p>
                      <a:pPr algn="ctr"/>
                      <a:r>
                        <a:rPr lang="pt-PT" sz="1200" dirty="0"/>
                        <a:t>407</a:t>
                      </a:r>
                    </a:p>
                  </a:txBody>
                  <a:tcPr/>
                </a:tc>
                <a:tc>
                  <a:txBody>
                    <a:bodyPr/>
                    <a:lstStyle/>
                    <a:p>
                      <a:pPr algn="ctr"/>
                      <a:r>
                        <a:rPr lang="pt-PT" sz="1200" dirty="0"/>
                        <a:t>36,1</a:t>
                      </a:r>
                    </a:p>
                  </a:txBody>
                  <a:tcPr/>
                </a:tc>
                <a:tc>
                  <a:txBody>
                    <a:bodyPr/>
                    <a:lstStyle/>
                    <a:p>
                      <a:pPr algn="ctr"/>
                      <a:r>
                        <a:rPr lang="pt-PT" sz="1200" dirty="0"/>
                        <a:t>71</a:t>
                      </a:r>
                    </a:p>
                  </a:txBody>
                  <a:tcPr/>
                </a:tc>
                <a:tc>
                  <a:txBody>
                    <a:bodyPr/>
                    <a:lstStyle/>
                    <a:p>
                      <a:pPr algn="ctr"/>
                      <a:r>
                        <a:rPr lang="pt-PT" sz="1200" dirty="0"/>
                        <a:t>6,2</a:t>
                      </a:r>
                    </a:p>
                  </a:txBody>
                  <a:tcPr/>
                </a:tc>
                <a:tc>
                  <a:txBody>
                    <a:bodyPr/>
                    <a:lstStyle/>
                    <a:p>
                      <a:pPr algn="ctr"/>
                      <a:r>
                        <a:rPr lang="pt-PT" sz="1200" dirty="0"/>
                        <a:t>319</a:t>
                      </a:r>
                    </a:p>
                  </a:txBody>
                  <a:tcPr/>
                </a:tc>
                <a:tc>
                  <a:txBody>
                    <a:bodyPr/>
                    <a:lstStyle/>
                    <a:p>
                      <a:pPr algn="ctr"/>
                      <a:r>
                        <a:rPr lang="pt-PT" sz="1200" dirty="0"/>
                        <a:t>28,3</a:t>
                      </a:r>
                    </a:p>
                  </a:txBody>
                  <a:tcPr/>
                </a:tc>
                <a:tc>
                  <a:txBody>
                    <a:bodyPr/>
                    <a:lstStyle/>
                    <a:p>
                      <a:pPr algn="ctr"/>
                      <a:r>
                        <a:rPr lang="pt-PT" sz="1200" dirty="0"/>
                        <a:t>330</a:t>
                      </a:r>
                    </a:p>
                  </a:txBody>
                  <a:tcPr/>
                </a:tc>
                <a:tc>
                  <a:txBody>
                    <a:bodyPr/>
                    <a:lstStyle/>
                    <a:p>
                      <a:pPr algn="ctr"/>
                      <a:r>
                        <a:rPr lang="pt-PT" sz="1200" dirty="0"/>
                        <a:t>29,2</a:t>
                      </a:r>
                    </a:p>
                  </a:txBody>
                  <a:tcPr/>
                </a:tc>
                <a:extLst>
                  <a:ext uri="{0D108BD9-81ED-4DB2-BD59-A6C34878D82A}">
                    <a16:rowId xmlns:a16="http://schemas.microsoft.com/office/drawing/2014/main" val="3993750910"/>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050432430"/>
              </p:ext>
            </p:extLst>
          </p:nvPr>
        </p:nvGraphicFramePr>
        <p:xfrm>
          <a:off x="6235071" y="3651760"/>
          <a:ext cx="5713156" cy="1112520"/>
        </p:xfrm>
        <a:graphic>
          <a:graphicData uri="http://schemas.openxmlformats.org/drawingml/2006/table">
            <a:tbl>
              <a:tblPr firstRow="1" bandRow="1">
                <a:tableStyleId>{5C22544A-7EE6-4342-B048-85BDC9FD1C3A}</a:tableStyleId>
              </a:tblPr>
              <a:tblGrid>
                <a:gridCol w="925025">
                  <a:extLst>
                    <a:ext uri="{9D8B030D-6E8A-4147-A177-3AD203B41FA5}">
                      <a16:colId xmlns:a16="http://schemas.microsoft.com/office/drawing/2014/main" val="802484620"/>
                    </a:ext>
                  </a:extLst>
                </a:gridCol>
                <a:gridCol w="581891">
                  <a:extLst>
                    <a:ext uri="{9D8B030D-6E8A-4147-A177-3AD203B41FA5}">
                      <a16:colId xmlns:a16="http://schemas.microsoft.com/office/drawing/2014/main" val="2518442493"/>
                    </a:ext>
                  </a:extLst>
                </a:gridCol>
                <a:gridCol w="964276">
                  <a:extLst>
                    <a:ext uri="{9D8B030D-6E8A-4147-A177-3AD203B41FA5}">
                      <a16:colId xmlns:a16="http://schemas.microsoft.com/office/drawing/2014/main" val="1648122024"/>
                    </a:ext>
                  </a:extLst>
                </a:gridCol>
                <a:gridCol w="448887">
                  <a:extLst>
                    <a:ext uri="{9D8B030D-6E8A-4147-A177-3AD203B41FA5}">
                      <a16:colId xmlns:a16="http://schemas.microsoft.com/office/drawing/2014/main" val="2078746023"/>
                    </a:ext>
                  </a:extLst>
                </a:gridCol>
                <a:gridCol w="897775">
                  <a:extLst>
                    <a:ext uri="{9D8B030D-6E8A-4147-A177-3AD203B41FA5}">
                      <a16:colId xmlns:a16="http://schemas.microsoft.com/office/drawing/2014/main" val="2800560697"/>
                    </a:ext>
                  </a:extLst>
                </a:gridCol>
                <a:gridCol w="548640">
                  <a:extLst>
                    <a:ext uri="{9D8B030D-6E8A-4147-A177-3AD203B41FA5}">
                      <a16:colId xmlns:a16="http://schemas.microsoft.com/office/drawing/2014/main" val="3988758627"/>
                    </a:ext>
                  </a:extLst>
                </a:gridCol>
                <a:gridCol w="864524">
                  <a:extLst>
                    <a:ext uri="{9D8B030D-6E8A-4147-A177-3AD203B41FA5}">
                      <a16:colId xmlns:a16="http://schemas.microsoft.com/office/drawing/2014/main" val="108779363"/>
                    </a:ext>
                  </a:extLst>
                </a:gridCol>
                <a:gridCol w="482138">
                  <a:extLst>
                    <a:ext uri="{9D8B030D-6E8A-4147-A177-3AD203B41FA5}">
                      <a16:colId xmlns:a16="http://schemas.microsoft.com/office/drawing/2014/main" val="544866404"/>
                    </a:ext>
                  </a:extLst>
                </a:gridCol>
              </a:tblGrid>
              <a:tr h="370840">
                <a:tc gridSpan="8">
                  <a:txBody>
                    <a:bodyPr/>
                    <a:lstStyle/>
                    <a:p>
                      <a:pPr algn="ctr"/>
                      <a:r>
                        <a:rPr lang="pt-PT" sz="1400" dirty="0"/>
                        <a:t>Idade no momento de emigrar – 1892-1895</a:t>
                      </a:r>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extLst>
                  <a:ext uri="{0D108BD9-81ED-4DB2-BD59-A6C34878D82A}">
                    <a16:rowId xmlns:a16="http://schemas.microsoft.com/office/drawing/2014/main" val="2696639512"/>
                  </a:ext>
                </a:extLst>
              </a:tr>
              <a:tr h="370840">
                <a:tc>
                  <a:txBody>
                    <a:bodyPr/>
                    <a:lstStyle/>
                    <a:p>
                      <a:pPr algn="ctr"/>
                      <a:r>
                        <a:rPr lang="pt-PT" sz="1200" b="1" dirty="0"/>
                        <a:t>- 14 anos</a:t>
                      </a:r>
                    </a:p>
                  </a:txBody>
                  <a:tcPr/>
                </a:tc>
                <a:tc>
                  <a:txBody>
                    <a:bodyPr/>
                    <a:lstStyle/>
                    <a:p>
                      <a:pPr algn="ctr"/>
                      <a:r>
                        <a:rPr lang="pt-PT" sz="1200" b="1" dirty="0"/>
                        <a:t>%</a:t>
                      </a:r>
                    </a:p>
                  </a:txBody>
                  <a:tcPr/>
                </a:tc>
                <a:tc>
                  <a:txBody>
                    <a:bodyPr/>
                    <a:lstStyle/>
                    <a:p>
                      <a:pPr algn="ctr"/>
                      <a:r>
                        <a:rPr lang="pt-PT" sz="1200" b="1" dirty="0"/>
                        <a:t>16-20 anos</a:t>
                      </a:r>
                    </a:p>
                  </a:txBody>
                  <a:tcPr/>
                </a:tc>
                <a:tc>
                  <a:txBody>
                    <a:bodyPr/>
                    <a:lstStyle/>
                    <a:p>
                      <a:pPr algn="ctr"/>
                      <a:r>
                        <a:rPr lang="pt-PT" sz="1200" b="1" dirty="0"/>
                        <a:t>%</a:t>
                      </a:r>
                    </a:p>
                  </a:txBody>
                  <a:tcPr/>
                </a:tc>
                <a:tc>
                  <a:txBody>
                    <a:bodyPr/>
                    <a:lstStyle/>
                    <a:p>
                      <a:pPr algn="ctr"/>
                      <a:r>
                        <a:rPr lang="pt-PT" sz="1200" b="1" dirty="0"/>
                        <a:t>20-30</a:t>
                      </a:r>
                      <a:r>
                        <a:rPr lang="pt-PT" sz="1200" b="1" baseline="0" dirty="0"/>
                        <a:t> anos</a:t>
                      </a:r>
                      <a:endParaRPr lang="pt-PT" sz="1200" b="1" dirty="0"/>
                    </a:p>
                  </a:txBody>
                  <a:tcPr/>
                </a:tc>
                <a:tc>
                  <a:txBody>
                    <a:bodyPr/>
                    <a:lstStyle/>
                    <a:p>
                      <a:pPr algn="ctr"/>
                      <a:r>
                        <a:rPr lang="pt-PT" sz="1200" b="1" dirty="0"/>
                        <a:t>%</a:t>
                      </a:r>
                    </a:p>
                  </a:txBody>
                  <a:tcPr/>
                </a:tc>
                <a:tc>
                  <a:txBody>
                    <a:bodyPr/>
                    <a:lstStyle/>
                    <a:p>
                      <a:pPr algn="ctr"/>
                      <a:r>
                        <a:rPr lang="pt-PT" sz="1200" b="1" dirty="0"/>
                        <a:t>+30 anos</a:t>
                      </a:r>
                    </a:p>
                  </a:txBody>
                  <a:tcPr/>
                </a:tc>
                <a:tc>
                  <a:txBody>
                    <a:bodyPr/>
                    <a:lstStyle/>
                    <a:p>
                      <a:pPr algn="ctr"/>
                      <a:r>
                        <a:rPr lang="pt-PT" sz="1200" b="1" dirty="0"/>
                        <a:t>%</a:t>
                      </a:r>
                    </a:p>
                  </a:txBody>
                  <a:tcPr/>
                </a:tc>
                <a:extLst>
                  <a:ext uri="{0D108BD9-81ED-4DB2-BD59-A6C34878D82A}">
                    <a16:rowId xmlns:a16="http://schemas.microsoft.com/office/drawing/2014/main" val="3953773000"/>
                  </a:ext>
                </a:extLst>
              </a:tr>
              <a:tr h="370840">
                <a:tc>
                  <a:txBody>
                    <a:bodyPr/>
                    <a:lstStyle/>
                    <a:p>
                      <a:pPr algn="ctr"/>
                      <a:r>
                        <a:rPr lang="pt-PT" sz="1200" dirty="0"/>
                        <a:t>97</a:t>
                      </a:r>
                    </a:p>
                  </a:txBody>
                  <a:tcPr/>
                </a:tc>
                <a:tc>
                  <a:txBody>
                    <a:bodyPr/>
                    <a:lstStyle/>
                    <a:p>
                      <a:pPr algn="ctr"/>
                      <a:r>
                        <a:rPr lang="pt-PT" sz="1200" dirty="0"/>
                        <a:t>37,7</a:t>
                      </a:r>
                    </a:p>
                  </a:txBody>
                  <a:tcPr/>
                </a:tc>
                <a:tc>
                  <a:txBody>
                    <a:bodyPr/>
                    <a:lstStyle/>
                    <a:p>
                      <a:pPr algn="ctr"/>
                      <a:r>
                        <a:rPr lang="pt-PT" sz="1200" dirty="0"/>
                        <a:t>15</a:t>
                      </a:r>
                    </a:p>
                  </a:txBody>
                  <a:tcPr/>
                </a:tc>
                <a:tc>
                  <a:txBody>
                    <a:bodyPr/>
                    <a:lstStyle/>
                    <a:p>
                      <a:pPr algn="ctr"/>
                      <a:r>
                        <a:rPr lang="pt-PT" sz="1200" dirty="0"/>
                        <a:t>5,8</a:t>
                      </a:r>
                    </a:p>
                  </a:txBody>
                  <a:tcPr/>
                </a:tc>
                <a:tc>
                  <a:txBody>
                    <a:bodyPr/>
                    <a:lstStyle/>
                    <a:p>
                      <a:pPr algn="ctr"/>
                      <a:r>
                        <a:rPr lang="pt-PT" sz="1200" dirty="0"/>
                        <a:t>72</a:t>
                      </a:r>
                    </a:p>
                  </a:txBody>
                  <a:tcPr/>
                </a:tc>
                <a:tc>
                  <a:txBody>
                    <a:bodyPr/>
                    <a:lstStyle/>
                    <a:p>
                      <a:pPr algn="ctr"/>
                      <a:r>
                        <a:rPr lang="pt-PT" sz="1200" dirty="0"/>
                        <a:t>28,0</a:t>
                      </a:r>
                    </a:p>
                  </a:txBody>
                  <a:tcPr/>
                </a:tc>
                <a:tc>
                  <a:txBody>
                    <a:bodyPr/>
                    <a:lstStyle/>
                    <a:p>
                      <a:pPr algn="ctr"/>
                      <a:r>
                        <a:rPr lang="pt-PT" sz="1200" dirty="0"/>
                        <a:t>73</a:t>
                      </a:r>
                    </a:p>
                  </a:txBody>
                  <a:tcPr/>
                </a:tc>
                <a:tc>
                  <a:txBody>
                    <a:bodyPr/>
                    <a:lstStyle/>
                    <a:p>
                      <a:pPr algn="ctr"/>
                      <a:r>
                        <a:rPr lang="pt-PT" sz="1200" dirty="0"/>
                        <a:t>28,4</a:t>
                      </a:r>
                    </a:p>
                  </a:txBody>
                  <a:tcPr/>
                </a:tc>
                <a:extLst>
                  <a:ext uri="{0D108BD9-81ED-4DB2-BD59-A6C34878D82A}">
                    <a16:rowId xmlns:a16="http://schemas.microsoft.com/office/drawing/2014/main" val="3993750910"/>
                  </a:ext>
                </a:extLst>
              </a:tr>
            </a:tbl>
          </a:graphicData>
        </a:graphic>
      </p:graphicFrame>
      <p:sp>
        <p:nvSpPr>
          <p:cNvPr id="9" name="CaixaDeTexto 8"/>
          <p:cNvSpPr txBox="1"/>
          <p:nvPr/>
        </p:nvSpPr>
        <p:spPr>
          <a:xfrm>
            <a:off x="215384" y="6423433"/>
            <a:ext cx="6986955" cy="430887"/>
          </a:xfrm>
          <a:prstGeom prst="rect">
            <a:avLst/>
          </a:prstGeom>
          <a:noFill/>
        </p:spPr>
        <p:txBody>
          <a:bodyPr wrap="square" rtlCol="0">
            <a:spAutoFit/>
          </a:bodyPr>
          <a:lstStyle/>
          <a:p>
            <a:r>
              <a:rPr lang="pt-PT" sz="1100" dirty="0"/>
              <a:t>Fonte: </a:t>
            </a:r>
            <a:r>
              <a:rPr lang="pt-PT" sz="1100" b="1" dirty="0"/>
              <a:t>: </a:t>
            </a:r>
            <a:r>
              <a:rPr lang="pt-PT" sz="1100" dirty="0"/>
              <a:t>Livro de Registo de Pedidos de Passaportes do concelho de Vila Nova de Famalicão, in Lages, 1998, p. 55 e 58</a:t>
            </a:r>
          </a:p>
          <a:p>
            <a:endParaRPr lang="pt-PT" sz="1100" dirty="0"/>
          </a:p>
        </p:txBody>
      </p:sp>
    </p:spTree>
    <p:extLst>
      <p:ext uri="{BB962C8B-B14F-4D97-AF65-F5344CB8AC3E}">
        <p14:creationId xmlns:p14="http://schemas.microsoft.com/office/powerpoint/2010/main" val="425350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333937" y="674400"/>
            <a:ext cx="11451101" cy="5509200"/>
          </a:xfrm>
          <a:prstGeom prst="rect">
            <a:avLst/>
          </a:prstGeom>
          <a:solidFill>
            <a:srgbClr val="CFD5EA"/>
          </a:solidFill>
        </p:spPr>
        <p:txBody>
          <a:bodyPr wrap="square" rtlCol="0">
            <a:spAutoFit/>
          </a:bodyPr>
          <a:lstStyle/>
          <a:p>
            <a:r>
              <a:rPr lang="pt-PT" sz="1600" dirty="0" smtClean="0"/>
              <a:t>NOTA:</a:t>
            </a:r>
          </a:p>
          <a:p>
            <a:endParaRPr lang="pt-PT" sz="1600" dirty="0" smtClean="0"/>
          </a:p>
          <a:p>
            <a:pPr marL="285750" indent="-285750">
              <a:buFont typeface="Wingdings" panose="05000000000000000000" pitchFamily="2" charset="2"/>
              <a:buChar char="q"/>
            </a:pPr>
            <a:r>
              <a:rPr lang="pt-PT" sz="1600" dirty="0" smtClean="0"/>
              <a:t>Os </a:t>
            </a:r>
            <a:r>
              <a:rPr lang="pt-PT" sz="1600" dirty="0"/>
              <a:t>homens emigravam em maior número; </a:t>
            </a:r>
          </a:p>
          <a:p>
            <a:pPr marL="285750" indent="-285750">
              <a:buFont typeface="Wingdings" panose="05000000000000000000" pitchFamily="2" charset="2"/>
              <a:buChar char="q"/>
            </a:pPr>
            <a:r>
              <a:rPr lang="pt-PT" sz="1600" dirty="0"/>
              <a:t>No Alto Minho são os filhos mais novos que são encaminhados, pela mão do pai, para o Brasil, onde os esperava um familiar ou um amigo com influência que os orientava na chegada e nos  </a:t>
            </a:r>
            <a:r>
              <a:rPr lang="pt-PT" sz="1600" dirty="0" smtClean="0"/>
              <a:t>negócios </a:t>
            </a:r>
            <a:r>
              <a:rPr lang="pt-PT" sz="1600" dirty="0"/>
              <a:t>(geralmente faziam-se acompanhar com uma carta de recomendação);</a:t>
            </a:r>
          </a:p>
          <a:p>
            <a:pPr marL="285750" indent="-285750">
              <a:buFont typeface="Wingdings" panose="05000000000000000000" pitchFamily="2" charset="2"/>
              <a:buChar char="q"/>
            </a:pPr>
            <a:r>
              <a:rPr lang="pt-PT" sz="1600" dirty="0"/>
              <a:t>As mulheres, devido à estrutura familiar, não tinham laços de independência que lhes permitissem libertá-las da família e levá-las a lançar-se na emigração. Os casos existentes são mulheres solteiras, crianças ou jovens que acompanham o agregado familiar;  mães solteiras procuravam no Brasil </a:t>
            </a:r>
            <a:r>
              <a:rPr lang="pt-PT" sz="1600" dirty="0" smtClean="0"/>
              <a:t>meios </a:t>
            </a:r>
            <a:r>
              <a:rPr lang="pt-PT" sz="1600" dirty="0"/>
              <a:t>para reconstituir a vida e fugir ao opróbrio da </a:t>
            </a:r>
            <a:r>
              <a:rPr lang="pt-PT" sz="1600" dirty="0" smtClean="0"/>
              <a:t>ilegitimidade;</a:t>
            </a:r>
          </a:p>
          <a:p>
            <a:pPr marL="285750" indent="-285750">
              <a:buFont typeface="Wingdings" panose="05000000000000000000" pitchFamily="2" charset="2"/>
              <a:buChar char="q"/>
            </a:pPr>
            <a:r>
              <a:rPr lang="pt-PT" sz="1600" dirty="0" smtClean="0"/>
              <a:t>O </a:t>
            </a:r>
            <a:r>
              <a:rPr lang="pt-PT" sz="1600" dirty="0"/>
              <a:t>grupo etário mais numeroso tem idade inferior a 14 anos pois a emigração, segundo Alves (</a:t>
            </a:r>
            <a:r>
              <a:rPr lang="pt-PT" sz="1600" dirty="0" smtClean="0"/>
              <a:t>1994:181</a:t>
            </a:r>
            <a:r>
              <a:rPr lang="pt-PT" sz="1600" dirty="0"/>
              <a:t>) era um meio de fuga à legislação militar e consequente recrutamento . Lages (</a:t>
            </a:r>
            <a:r>
              <a:rPr lang="pt-PT" sz="1600" dirty="0" smtClean="0"/>
              <a:t>1998: 56</a:t>
            </a:r>
            <a:r>
              <a:rPr lang="pt-PT" sz="1600" dirty="0"/>
              <a:t>) referindo-se a este grupo explica que a “sua fisionomia estava marcada por defeitos físicos, como falta de dedos, cicatrizes no rosto e nas mãos, sinais de precocidade no trabalho (…) nos seus ombros franzinos carregavam já anos de duro trabalho na faina agrícola e a participação noutras tarefas”. </a:t>
            </a:r>
            <a:endParaRPr lang="pt-PT" sz="1600" dirty="0" smtClean="0"/>
          </a:p>
          <a:p>
            <a:pPr marL="285750" indent="-285750">
              <a:buFont typeface="Wingdings" panose="05000000000000000000" pitchFamily="2" charset="2"/>
              <a:buChar char="q"/>
            </a:pPr>
            <a:r>
              <a:rPr lang="pt-PT" sz="1600" dirty="0" smtClean="0"/>
              <a:t>O </a:t>
            </a:r>
            <a:r>
              <a:rPr lang="pt-PT" sz="1600" dirty="0"/>
              <a:t>grupo etário dos 16-20 anos apresenta um número baixo devido ao recenseamento militar e à imposição legal e intransigente de o cumprir. Quem pretendesse emigrar tinha de provar no ato do pedido do passaporte que tinha o serviço militar cumprido e as respetivas taxas pagas. </a:t>
            </a:r>
            <a:endParaRPr lang="pt-PT" sz="1600" dirty="0" smtClean="0"/>
          </a:p>
          <a:p>
            <a:pPr marL="285750" indent="-285750">
              <a:buFont typeface="Wingdings" panose="05000000000000000000" pitchFamily="2" charset="2"/>
              <a:buChar char="q"/>
            </a:pPr>
            <a:r>
              <a:rPr lang="pt-PT" sz="1600" dirty="0" smtClean="0"/>
              <a:t>A </a:t>
            </a:r>
            <a:r>
              <a:rPr lang="pt-PT" sz="1600" dirty="0"/>
              <a:t>emigração familiar segundo Alves (</a:t>
            </a:r>
            <a:r>
              <a:rPr lang="pt-PT" sz="1600" dirty="0" smtClean="0"/>
              <a:t>1994: 181</a:t>
            </a:r>
            <a:r>
              <a:rPr lang="pt-PT" sz="1600" dirty="0"/>
              <a:t>) era uma prática mais corrente nos finais do século por incentivo das políticas de atração de mão-de-obra para as plantações (…) a família era a garantia de estabilidade para o empregador</a:t>
            </a:r>
            <a:r>
              <a:rPr lang="pt-PT" sz="1600" dirty="0" smtClean="0"/>
              <a:t>”.</a:t>
            </a:r>
          </a:p>
          <a:p>
            <a:pPr marL="285750" indent="-285750">
              <a:buFont typeface="Wingdings" panose="05000000000000000000" pitchFamily="2" charset="2"/>
              <a:buChar char="q"/>
            </a:pPr>
            <a:r>
              <a:rPr lang="pt-PT" sz="1600" dirty="0" smtClean="0"/>
              <a:t>Refere </a:t>
            </a:r>
            <a:r>
              <a:rPr lang="pt-PT" sz="1600" dirty="0"/>
              <a:t>ainda Alves (</a:t>
            </a:r>
            <a:r>
              <a:rPr lang="pt-PT" sz="1600" dirty="0" smtClean="0"/>
              <a:t>1994: 181</a:t>
            </a:r>
            <a:r>
              <a:rPr lang="pt-PT" sz="1600" dirty="0"/>
              <a:t>) que o “reagrupamento familiar processava-se por fases, em que o homem partia primeiro, tentava resolver os problemas que deixava, pagando dívidas, e criando depois condições para chamar os familiares”.</a:t>
            </a:r>
          </a:p>
          <a:p>
            <a:endParaRPr lang="pt-PT" sz="1600" dirty="0" smtClean="0"/>
          </a:p>
          <a:p>
            <a:r>
              <a:rPr lang="pt-PT" sz="1600" dirty="0" smtClean="0"/>
              <a:t>Fonte</a:t>
            </a:r>
            <a:r>
              <a:rPr lang="pt-PT" sz="1600" dirty="0"/>
              <a:t>: Lages, </a:t>
            </a:r>
            <a:r>
              <a:rPr lang="pt-PT" sz="1600" dirty="0" smtClean="0"/>
              <a:t>1998:57, 58</a:t>
            </a:r>
            <a:r>
              <a:rPr lang="pt-PT" sz="1600" dirty="0"/>
              <a:t>; Alves, 1994: 183,184; </a:t>
            </a:r>
          </a:p>
        </p:txBody>
      </p:sp>
      <p:pic>
        <p:nvPicPr>
          <p:cNvPr id="7" name="Imagem 6"/>
          <p:cNvPicPr>
            <a:picLocks noChangeAspect="1"/>
          </p:cNvPicPr>
          <p:nvPr/>
        </p:nvPicPr>
        <p:blipFill>
          <a:blip r:embed="rId2"/>
          <a:stretch>
            <a:fillRect/>
          </a:stretch>
        </p:blipFill>
        <p:spPr>
          <a:xfrm>
            <a:off x="11249473" y="4334037"/>
            <a:ext cx="920576" cy="2523963"/>
          </a:xfrm>
          <a:prstGeom prst="rect">
            <a:avLst/>
          </a:prstGeom>
        </p:spPr>
      </p:pic>
    </p:spTree>
    <p:extLst>
      <p:ext uri="{BB962C8B-B14F-4D97-AF65-F5344CB8AC3E}">
        <p14:creationId xmlns:p14="http://schemas.microsoft.com/office/powerpoint/2010/main" val="24798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4101303992"/>
              </p:ext>
            </p:extLst>
          </p:nvPr>
        </p:nvGraphicFramePr>
        <p:xfrm>
          <a:off x="2362880" y="1388756"/>
          <a:ext cx="7393215" cy="293624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4096558147"/>
                    </a:ext>
                  </a:extLst>
                </a:gridCol>
                <a:gridCol w="2569029">
                  <a:extLst>
                    <a:ext uri="{9D8B030D-6E8A-4147-A177-3AD203B41FA5}">
                      <a16:colId xmlns:a16="http://schemas.microsoft.com/office/drawing/2014/main" val="2502554314"/>
                    </a:ext>
                  </a:extLst>
                </a:gridCol>
                <a:gridCol w="2792186">
                  <a:extLst>
                    <a:ext uri="{9D8B030D-6E8A-4147-A177-3AD203B41FA5}">
                      <a16:colId xmlns:a16="http://schemas.microsoft.com/office/drawing/2014/main" val="1514845960"/>
                    </a:ext>
                  </a:extLst>
                </a:gridCol>
              </a:tblGrid>
              <a:tr h="566539">
                <a:tc gridSpan="3">
                  <a:txBody>
                    <a:bodyPr/>
                    <a:lstStyle/>
                    <a:p>
                      <a:pPr algn="ctr"/>
                      <a:r>
                        <a:rPr lang="pt-PT" dirty="0"/>
                        <a:t>NAVIOS</a:t>
                      </a:r>
                      <a:r>
                        <a:rPr lang="pt-PT" baseline="0" dirty="0"/>
                        <a:t> DE TRANSPORTE DE PASSAGEIROS PARA O BRASIL COM ANÚNICIO PUBLICADO NO « JORNAL DO PORTO» NO ANO DE 1860</a:t>
                      </a:r>
                      <a:endParaRPr lang="pt-PT" dirty="0"/>
                    </a:p>
                  </a:txBody>
                  <a:tcPr/>
                </a:tc>
                <a:tc hMerge="1">
                  <a:txBody>
                    <a:bodyPr/>
                    <a:lstStyle/>
                    <a:p>
                      <a:endParaRPr lang="pt-PT" dirty="0"/>
                    </a:p>
                  </a:txBody>
                  <a:tcPr/>
                </a:tc>
                <a:tc hMerge="1">
                  <a:txBody>
                    <a:bodyPr/>
                    <a:lstStyle/>
                    <a:p>
                      <a:endParaRPr lang="pt-PT" dirty="0"/>
                    </a:p>
                  </a:txBody>
                  <a:tcPr/>
                </a:tc>
                <a:extLst>
                  <a:ext uri="{0D108BD9-81ED-4DB2-BD59-A6C34878D82A}">
                    <a16:rowId xmlns:a16="http://schemas.microsoft.com/office/drawing/2014/main" val="1795159417"/>
                  </a:ext>
                </a:extLst>
              </a:tr>
              <a:tr h="370840">
                <a:tc>
                  <a:txBody>
                    <a:bodyPr/>
                    <a:lstStyle/>
                    <a:p>
                      <a:pPr algn="ctr"/>
                      <a:r>
                        <a:rPr lang="pt-PT" dirty="0"/>
                        <a:t>DESTINO</a:t>
                      </a:r>
                    </a:p>
                  </a:txBody>
                  <a:tcPr/>
                </a:tc>
                <a:tc>
                  <a:txBody>
                    <a:bodyPr/>
                    <a:lstStyle/>
                    <a:p>
                      <a:pPr algn="ctr"/>
                      <a:r>
                        <a:rPr lang="pt-PT" dirty="0"/>
                        <a:t>NÚMERO DE BARCOS</a:t>
                      </a:r>
                    </a:p>
                  </a:txBody>
                  <a:tcPr/>
                </a:tc>
                <a:tc>
                  <a:txBody>
                    <a:bodyPr/>
                    <a:lstStyle/>
                    <a:p>
                      <a:pPr algn="ctr"/>
                      <a:r>
                        <a:rPr lang="pt-PT" dirty="0"/>
                        <a:t>%</a:t>
                      </a:r>
                    </a:p>
                  </a:txBody>
                  <a:tcPr/>
                </a:tc>
                <a:extLst>
                  <a:ext uri="{0D108BD9-81ED-4DB2-BD59-A6C34878D82A}">
                    <a16:rowId xmlns:a16="http://schemas.microsoft.com/office/drawing/2014/main" val="2828486442"/>
                  </a:ext>
                </a:extLst>
              </a:tr>
              <a:tr h="370840">
                <a:tc>
                  <a:txBody>
                    <a:bodyPr/>
                    <a:lstStyle/>
                    <a:p>
                      <a:pPr algn="ctr"/>
                      <a:r>
                        <a:rPr lang="pt-PT" sz="1600" dirty="0"/>
                        <a:t>Rio de Janeiro</a:t>
                      </a:r>
                    </a:p>
                    <a:p>
                      <a:pPr algn="ctr"/>
                      <a:r>
                        <a:rPr lang="pt-PT" sz="1600" dirty="0"/>
                        <a:t>Pernambuco</a:t>
                      </a:r>
                    </a:p>
                    <a:p>
                      <a:pPr algn="ctr"/>
                      <a:r>
                        <a:rPr lang="pt-PT" sz="1600" dirty="0"/>
                        <a:t>Rio</a:t>
                      </a:r>
                      <a:r>
                        <a:rPr lang="pt-PT" sz="1600" baseline="0" dirty="0"/>
                        <a:t> Grande</a:t>
                      </a:r>
                      <a:endParaRPr lang="pt-PT" sz="1600" dirty="0"/>
                    </a:p>
                    <a:p>
                      <a:pPr algn="ctr"/>
                      <a:r>
                        <a:rPr lang="pt-PT" sz="1600" dirty="0"/>
                        <a:t>Baía</a:t>
                      </a:r>
                    </a:p>
                    <a:p>
                      <a:pPr algn="ctr"/>
                      <a:r>
                        <a:rPr lang="pt-PT" sz="1600" dirty="0"/>
                        <a:t>Maranhão</a:t>
                      </a:r>
                    </a:p>
                    <a:p>
                      <a:pPr algn="ctr"/>
                      <a:r>
                        <a:rPr lang="pt-PT" sz="1600" dirty="0"/>
                        <a:t>Pará</a:t>
                      </a:r>
                    </a:p>
                  </a:txBody>
                  <a:tcPr/>
                </a:tc>
                <a:tc>
                  <a:txBody>
                    <a:bodyPr/>
                    <a:lstStyle/>
                    <a:p>
                      <a:pPr algn="ctr"/>
                      <a:r>
                        <a:rPr lang="pt-PT" sz="1600" dirty="0"/>
                        <a:t>23</a:t>
                      </a:r>
                    </a:p>
                    <a:p>
                      <a:pPr algn="ctr"/>
                      <a:r>
                        <a:rPr lang="pt-PT" sz="1600" dirty="0"/>
                        <a:t>8</a:t>
                      </a:r>
                    </a:p>
                    <a:p>
                      <a:pPr algn="ctr"/>
                      <a:r>
                        <a:rPr lang="pt-PT" sz="1600" dirty="0"/>
                        <a:t>7</a:t>
                      </a:r>
                    </a:p>
                    <a:p>
                      <a:pPr algn="ctr"/>
                      <a:r>
                        <a:rPr lang="pt-PT" sz="1600" dirty="0"/>
                        <a:t>3</a:t>
                      </a:r>
                    </a:p>
                    <a:p>
                      <a:pPr algn="ctr"/>
                      <a:r>
                        <a:rPr lang="pt-PT" sz="1600" dirty="0"/>
                        <a:t>2</a:t>
                      </a:r>
                    </a:p>
                  </a:txBody>
                  <a:tcPr/>
                </a:tc>
                <a:tc>
                  <a:txBody>
                    <a:bodyPr/>
                    <a:lstStyle/>
                    <a:p>
                      <a:pPr algn="ctr"/>
                      <a:r>
                        <a:rPr lang="pt-PT" sz="1600" dirty="0"/>
                        <a:t>46,94</a:t>
                      </a:r>
                    </a:p>
                    <a:p>
                      <a:pPr algn="ctr"/>
                      <a:r>
                        <a:rPr lang="pt-PT" sz="1600" dirty="0"/>
                        <a:t>16,33</a:t>
                      </a:r>
                    </a:p>
                    <a:p>
                      <a:pPr algn="ctr"/>
                      <a:r>
                        <a:rPr lang="pt-PT" sz="1600" dirty="0"/>
                        <a:t>14,29</a:t>
                      </a:r>
                    </a:p>
                    <a:p>
                      <a:pPr algn="ctr"/>
                      <a:r>
                        <a:rPr lang="pt-PT" sz="1600" dirty="0"/>
                        <a:t>12,24</a:t>
                      </a:r>
                    </a:p>
                    <a:p>
                      <a:pPr algn="ctr"/>
                      <a:r>
                        <a:rPr lang="pt-PT" sz="1600" dirty="0"/>
                        <a:t>6,12</a:t>
                      </a:r>
                    </a:p>
                    <a:p>
                      <a:pPr algn="ctr"/>
                      <a:r>
                        <a:rPr lang="pt-PT" sz="1600" dirty="0"/>
                        <a:t>4,08</a:t>
                      </a:r>
                    </a:p>
                  </a:txBody>
                  <a:tcPr/>
                </a:tc>
                <a:extLst>
                  <a:ext uri="{0D108BD9-81ED-4DB2-BD59-A6C34878D82A}">
                    <a16:rowId xmlns:a16="http://schemas.microsoft.com/office/drawing/2014/main" val="969332392"/>
                  </a:ext>
                </a:extLst>
              </a:tr>
              <a:tr h="370840">
                <a:tc>
                  <a:txBody>
                    <a:bodyPr/>
                    <a:lstStyle/>
                    <a:p>
                      <a:pPr algn="ctr"/>
                      <a:r>
                        <a:rPr lang="pt-PT" dirty="0"/>
                        <a:t>Totais</a:t>
                      </a:r>
                    </a:p>
                  </a:txBody>
                  <a:tcPr/>
                </a:tc>
                <a:tc>
                  <a:txBody>
                    <a:bodyPr/>
                    <a:lstStyle/>
                    <a:p>
                      <a:pPr algn="ctr"/>
                      <a:r>
                        <a:rPr lang="pt-PT" dirty="0"/>
                        <a:t>49</a:t>
                      </a:r>
                    </a:p>
                  </a:txBody>
                  <a:tcPr/>
                </a:tc>
                <a:tc>
                  <a:txBody>
                    <a:bodyPr/>
                    <a:lstStyle/>
                    <a:p>
                      <a:pPr algn="ctr"/>
                      <a:r>
                        <a:rPr lang="pt-PT" dirty="0"/>
                        <a:t>100,00</a:t>
                      </a:r>
                    </a:p>
                  </a:txBody>
                  <a:tcPr/>
                </a:tc>
                <a:extLst>
                  <a:ext uri="{0D108BD9-81ED-4DB2-BD59-A6C34878D82A}">
                    <a16:rowId xmlns:a16="http://schemas.microsoft.com/office/drawing/2014/main" val="21900625"/>
                  </a:ext>
                </a:extLst>
              </a:tr>
            </a:tbl>
          </a:graphicData>
        </a:graphic>
      </p:graphicFrame>
      <p:sp>
        <p:nvSpPr>
          <p:cNvPr id="5" name="CaixaDeTexto 4"/>
          <p:cNvSpPr txBox="1"/>
          <p:nvPr/>
        </p:nvSpPr>
        <p:spPr>
          <a:xfrm>
            <a:off x="2362880" y="4359346"/>
            <a:ext cx="7861526" cy="400110"/>
          </a:xfrm>
          <a:prstGeom prst="rect">
            <a:avLst/>
          </a:prstGeom>
          <a:noFill/>
        </p:spPr>
        <p:txBody>
          <a:bodyPr wrap="square" rtlCol="0">
            <a:spAutoFit/>
          </a:bodyPr>
          <a:lstStyle/>
          <a:p>
            <a:r>
              <a:rPr lang="pt-PT" sz="1000" dirty="0"/>
              <a:t>Fonte: Cruz, Maria Antonieta – Agruras dos emigrantes portugueses no Brasil. Contributos para o estudo da emigração portuguesa na segunda metade do século XIX, p. 22.</a:t>
            </a:r>
          </a:p>
        </p:txBody>
      </p:sp>
      <p:pic>
        <p:nvPicPr>
          <p:cNvPr id="6" name="Imagem 5"/>
          <p:cNvPicPr>
            <a:picLocks noChangeAspect="1"/>
          </p:cNvPicPr>
          <p:nvPr/>
        </p:nvPicPr>
        <p:blipFill>
          <a:blip r:embed="rId2"/>
          <a:stretch>
            <a:fillRect/>
          </a:stretch>
        </p:blipFill>
        <p:spPr>
          <a:xfrm>
            <a:off x="11272830" y="4324996"/>
            <a:ext cx="919170" cy="2525486"/>
          </a:xfrm>
          <a:prstGeom prst="rect">
            <a:avLst/>
          </a:prstGeom>
        </p:spPr>
      </p:pic>
    </p:spTree>
    <p:extLst>
      <p:ext uri="{BB962C8B-B14F-4D97-AF65-F5344CB8AC3E}">
        <p14:creationId xmlns:p14="http://schemas.microsoft.com/office/powerpoint/2010/main" val="73703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49672" y="6280919"/>
            <a:ext cx="10672272" cy="577081"/>
          </a:xfrm>
          <a:prstGeom prst="rect">
            <a:avLst/>
          </a:prstGeom>
          <a:noFill/>
        </p:spPr>
        <p:txBody>
          <a:bodyPr wrap="square" rtlCol="0">
            <a:spAutoFit/>
          </a:bodyPr>
          <a:lstStyle/>
          <a:p>
            <a:r>
              <a:rPr lang="pt-PT" sz="1050" dirty="0"/>
              <a:t>Fonte: Livro de Registo de Pedidos de Passaportes do concelho de Vila Nova de Famalicão. Lages, José Manuel (1998). Os</a:t>
            </a:r>
            <a:r>
              <a:rPr lang="pt-PT" sz="1050" baseline="0" dirty="0"/>
              <a:t> Emigrante de V. N. de Famalicão – o seu papel na Confraria de Nossa Senhora do Carmo. </a:t>
            </a:r>
            <a:r>
              <a:rPr lang="pt-PT" sz="1050" dirty="0"/>
              <a:t> in</a:t>
            </a:r>
            <a:r>
              <a:rPr lang="pt-PT" sz="1050" baseline="0" dirty="0"/>
              <a:t> “Os Brasileiros” da Emigração, </a:t>
            </a:r>
            <a:r>
              <a:rPr lang="pt-PT" sz="1050" baseline="0" dirty="0" err="1"/>
              <a:t>coord</a:t>
            </a:r>
            <a:r>
              <a:rPr lang="pt-PT" sz="1050" baseline="0" dirty="0"/>
              <a:t>. Alves, Jorge Fernandes. Coleção Cadernos Museu Bernardino Machado. Edição: Câmara Municipal de Vila Nova de Famalicão, p. 56.</a:t>
            </a:r>
            <a:endParaRPr lang="pt-PT" sz="1050" dirty="0"/>
          </a:p>
          <a:p>
            <a:endParaRPr lang="pt-PT" sz="1050" dirty="0"/>
          </a:p>
        </p:txBody>
      </p:sp>
      <p:pic>
        <p:nvPicPr>
          <p:cNvPr id="4" name="Imagem 3"/>
          <p:cNvPicPr>
            <a:picLocks noChangeAspect="1"/>
          </p:cNvPicPr>
          <p:nvPr/>
        </p:nvPicPr>
        <p:blipFill>
          <a:blip r:embed="rId2"/>
          <a:stretch>
            <a:fillRect/>
          </a:stretch>
        </p:blipFill>
        <p:spPr>
          <a:xfrm>
            <a:off x="11271424" y="4334037"/>
            <a:ext cx="920576" cy="2523963"/>
          </a:xfrm>
          <a:prstGeom prst="rect">
            <a:avLst/>
          </a:prstGeom>
        </p:spPr>
      </p:pic>
      <p:graphicFrame>
        <p:nvGraphicFramePr>
          <p:cNvPr id="8" name="Gráfico 7"/>
          <p:cNvGraphicFramePr/>
          <p:nvPr>
            <p:extLst>
              <p:ext uri="{D42A27DB-BD31-4B8C-83A1-F6EECF244321}">
                <p14:modId xmlns:p14="http://schemas.microsoft.com/office/powerpoint/2010/main" val="4263076725"/>
              </p:ext>
            </p:extLst>
          </p:nvPr>
        </p:nvGraphicFramePr>
        <p:xfrm>
          <a:off x="1045030" y="150808"/>
          <a:ext cx="9995574" cy="6130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39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86514" y="181984"/>
            <a:ext cx="3018971" cy="369332"/>
          </a:xfrm>
          <a:prstGeom prst="rect">
            <a:avLst/>
          </a:prstGeom>
          <a:noFill/>
        </p:spPr>
        <p:txBody>
          <a:bodyPr wrap="square" rtlCol="0">
            <a:spAutoFit/>
          </a:bodyPr>
          <a:lstStyle/>
          <a:p>
            <a:pPr algn="ctr"/>
            <a:r>
              <a:rPr lang="pt-PT" dirty="0"/>
              <a:t>EMIGRAÇÃO CLANDESTINA</a:t>
            </a:r>
          </a:p>
        </p:txBody>
      </p:sp>
      <p:sp>
        <p:nvSpPr>
          <p:cNvPr id="5" name="CaixaDeTexto 4"/>
          <p:cNvSpPr txBox="1"/>
          <p:nvPr/>
        </p:nvSpPr>
        <p:spPr>
          <a:xfrm>
            <a:off x="6430416" y="824986"/>
            <a:ext cx="5514166" cy="5262979"/>
          </a:xfrm>
          <a:prstGeom prst="rect">
            <a:avLst/>
          </a:prstGeom>
          <a:solidFill>
            <a:schemeClr val="accent5">
              <a:lumMod val="40000"/>
              <a:lumOff val="60000"/>
            </a:schemeClr>
          </a:solidFill>
        </p:spPr>
        <p:txBody>
          <a:bodyPr wrap="square" rtlCol="0">
            <a:spAutoFit/>
          </a:bodyPr>
          <a:lstStyle/>
          <a:p>
            <a:pPr marL="466725" indent="-285750">
              <a:lnSpc>
                <a:spcPct val="150000"/>
              </a:lnSpc>
              <a:buFont typeface="Wingdings" panose="05000000000000000000" pitchFamily="2" charset="2"/>
              <a:buChar char="q"/>
            </a:pPr>
            <a:r>
              <a:rPr lang="pt-PT" sz="1400" b="1" dirty="0"/>
              <a:t>Simulação de auxílio prestado no alto mar a barcos que corriam risco de naufrágio </a:t>
            </a:r>
            <a:r>
              <a:rPr lang="pt-PT" sz="1400" dirty="0"/>
              <a:t>– estratégia que lhes permitia ficar a salvo da penalização estabelecida pela lei de 20 de junho de 1855 para transportadores emigrantes clandestinos, em virtude desta norma jurídica, no n.º 1 do artigo 2.º, excetuar da infração os indivíduos que acolhessem náufragos;</a:t>
            </a:r>
          </a:p>
          <a:p>
            <a:pPr marL="466725" indent="-285750">
              <a:lnSpc>
                <a:spcPct val="150000"/>
              </a:lnSpc>
              <a:buFont typeface="Wingdings" panose="05000000000000000000" pitchFamily="2" charset="2"/>
              <a:buChar char="q"/>
            </a:pPr>
            <a:r>
              <a:rPr lang="pt-PT" sz="1400" b="1" dirty="0"/>
              <a:t>Passaportes falsos  </a:t>
            </a:r>
            <a:r>
              <a:rPr lang="pt-PT" sz="1400" dirty="0"/>
              <a:t>- passados em nome de outros indivíduos, predominantemente quando o emigrante procurava fugir ao recrutamento militar e utilizava a documentação de um irmão ou vizinho menor de 14 anos, os com falsa nacionalidade e os inicialmente com um único titular sendo depois falsificados por acrescentamento de outro nome;</a:t>
            </a:r>
          </a:p>
          <a:p>
            <a:pPr marL="466725" indent="-285750">
              <a:lnSpc>
                <a:spcPct val="150000"/>
              </a:lnSpc>
              <a:buFont typeface="Wingdings" panose="05000000000000000000" pitchFamily="2" charset="2"/>
              <a:buChar char="q"/>
            </a:pPr>
            <a:r>
              <a:rPr lang="pt-PT" sz="1400" b="1" dirty="0"/>
              <a:t>Ocultação dos clandestinos no porão dos navios</a:t>
            </a:r>
            <a:r>
              <a:rPr lang="pt-PT" sz="1400" dirty="0"/>
              <a:t>;</a:t>
            </a:r>
          </a:p>
          <a:p>
            <a:pPr marL="466725" indent="-285750">
              <a:lnSpc>
                <a:spcPct val="150000"/>
              </a:lnSpc>
              <a:buFont typeface="Wingdings" panose="05000000000000000000" pitchFamily="2" charset="2"/>
              <a:buChar char="q"/>
            </a:pPr>
            <a:r>
              <a:rPr lang="pt-PT" sz="1400" b="1" dirty="0"/>
              <a:t>Embarque de emigrantes registados como tripulantes</a:t>
            </a:r>
            <a:r>
              <a:rPr lang="pt-PT" sz="1400" dirty="0"/>
              <a:t>;</a:t>
            </a:r>
          </a:p>
          <a:p>
            <a:pPr marL="466725" indent="-285750">
              <a:lnSpc>
                <a:spcPct val="150000"/>
              </a:lnSpc>
              <a:buFont typeface="Wingdings" panose="05000000000000000000" pitchFamily="2" charset="2"/>
              <a:buChar char="q"/>
            </a:pPr>
            <a:r>
              <a:rPr lang="pt-PT" sz="1400" b="1" dirty="0"/>
              <a:t>Saída por Vigo com passaporte de Vice-cônsul do Brasil nessa cidade</a:t>
            </a:r>
            <a:r>
              <a:rPr lang="pt-PT" sz="1400" dirty="0"/>
              <a:t>. </a:t>
            </a:r>
          </a:p>
        </p:txBody>
      </p:sp>
      <p:sp>
        <p:nvSpPr>
          <p:cNvPr id="8" name="Retângulo 7"/>
          <p:cNvSpPr/>
          <p:nvPr/>
        </p:nvSpPr>
        <p:spPr>
          <a:xfrm>
            <a:off x="293048" y="551316"/>
            <a:ext cx="5601802" cy="593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420455" y="776440"/>
            <a:ext cx="5346988" cy="5540227"/>
            <a:chOff x="621603" y="1068498"/>
            <a:chExt cx="5346988" cy="5540227"/>
          </a:xfrm>
        </p:grpSpPr>
        <p:pic>
          <p:nvPicPr>
            <p:cNvPr id="3" name="Imagem 2"/>
            <p:cNvPicPr>
              <a:picLocks noChangeAspect="1"/>
            </p:cNvPicPr>
            <p:nvPr/>
          </p:nvPicPr>
          <p:blipFill rotWithShape="1">
            <a:blip r:embed="rId2"/>
            <a:srcRect l="33572" t="30816" r="35833" b="43141"/>
            <a:stretch/>
          </p:blipFill>
          <p:spPr>
            <a:xfrm>
              <a:off x="621603" y="1068498"/>
              <a:ext cx="5346988" cy="2777960"/>
            </a:xfrm>
            <a:prstGeom prst="rect">
              <a:avLst/>
            </a:prstGeom>
          </p:spPr>
        </p:pic>
        <p:pic>
          <p:nvPicPr>
            <p:cNvPr id="6" name="Imagem 5"/>
            <p:cNvPicPr>
              <a:picLocks noChangeAspect="1"/>
            </p:cNvPicPr>
            <p:nvPr/>
          </p:nvPicPr>
          <p:blipFill rotWithShape="1">
            <a:blip r:embed="rId3"/>
            <a:srcRect l="32368" t="19990" r="30921" b="48760"/>
            <a:stretch/>
          </p:blipFill>
          <p:spPr>
            <a:xfrm>
              <a:off x="621603" y="4020066"/>
              <a:ext cx="5346987" cy="2588659"/>
            </a:xfrm>
            <a:prstGeom prst="rect">
              <a:avLst/>
            </a:prstGeom>
          </p:spPr>
        </p:pic>
      </p:grpSp>
      <p:sp>
        <p:nvSpPr>
          <p:cNvPr id="9" name="CaixaDeTexto 8"/>
          <p:cNvSpPr txBox="1"/>
          <p:nvPr/>
        </p:nvSpPr>
        <p:spPr>
          <a:xfrm>
            <a:off x="6096000" y="6361636"/>
            <a:ext cx="5668764" cy="400110"/>
          </a:xfrm>
          <a:prstGeom prst="rect">
            <a:avLst/>
          </a:prstGeom>
          <a:noFill/>
        </p:spPr>
        <p:txBody>
          <a:bodyPr wrap="square" rtlCol="0">
            <a:spAutoFit/>
          </a:bodyPr>
          <a:lstStyle/>
          <a:p>
            <a:r>
              <a:rPr lang="pt-PT" sz="1000" dirty="0"/>
              <a:t>Cruz, Maria Antonieta – Agruras dos emigrantes portugueses no Brasil. Contributos para o estudo da emigração portuguesa na segunda metade do século XIX. pp. 25, 26. </a:t>
            </a:r>
          </a:p>
        </p:txBody>
      </p:sp>
      <p:pic>
        <p:nvPicPr>
          <p:cNvPr id="10" name="Imagem 9"/>
          <p:cNvPicPr>
            <a:picLocks noChangeAspect="1"/>
          </p:cNvPicPr>
          <p:nvPr/>
        </p:nvPicPr>
        <p:blipFill>
          <a:blip r:embed="rId4"/>
          <a:stretch>
            <a:fillRect/>
          </a:stretch>
        </p:blipFill>
        <p:spPr>
          <a:xfrm>
            <a:off x="11272830" y="4332514"/>
            <a:ext cx="919170" cy="2525486"/>
          </a:xfrm>
          <a:prstGeom prst="rect">
            <a:avLst/>
          </a:prstGeom>
        </p:spPr>
      </p:pic>
    </p:spTree>
    <p:extLst>
      <p:ext uri="{BB962C8B-B14F-4D97-AF65-F5344CB8AC3E}">
        <p14:creationId xmlns:p14="http://schemas.microsoft.com/office/powerpoint/2010/main" val="2193411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00100" y="546100"/>
            <a:ext cx="10998200" cy="5909310"/>
          </a:xfrm>
          <a:prstGeom prst="rect">
            <a:avLst/>
          </a:prstGeom>
          <a:noFill/>
        </p:spPr>
        <p:txBody>
          <a:bodyPr wrap="square" rtlCol="0">
            <a:spAutoFit/>
          </a:bodyPr>
          <a:lstStyle/>
          <a:p>
            <a:r>
              <a:rPr lang="pt-PT" dirty="0"/>
              <a:t>A forte emigração para o Brasil, do concelho de Vila Nova de Famalicão segundo Lages (</a:t>
            </a:r>
            <a:r>
              <a:rPr lang="pt-PT" dirty="0" smtClean="0"/>
              <a:t>1998):</a:t>
            </a:r>
            <a:endParaRPr lang="pt-PT" dirty="0"/>
          </a:p>
          <a:p>
            <a:pPr marL="285750" indent="-285750">
              <a:buFontTx/>
              <a:buChar char="-"/>
            </a:pPr>
            <a:r>
              <a:rPr lang="pt-PT" dirty="0"/>
              <a:t>Nos anos de 1871 e 1872, </a:t>
            </a:r>
            <a:r>
              <a:rPr lang="pt-PT" dirty="0" smtClean="0"/>
              <a:t>as </a:t>
            </a:r>
            <a:r>
              <a:rPr lang="pt-PT" dirty="0"/>
              <a:t>causas </a:t>
            </a:r>
            <a:r>
              <a:rPr lang="pt-PT" dirty="0" smtClean="0"/>
              <a:t>estão relacionadas </a:t>
            </a:r>
            <a:r>
              <a:rPr lang="pt-PT" dirty="0"/>
              <a:t>com o contexto nacional que se vivia a nível económico, social e político;</a:t>
            </a:r>
          </a:p>
          <a:p>
            <a:pPr marL="285750" indent="-285750">
              <a:buFontTx/>
              <a:buChar char="-"/>
            </a:pPr>
            <a:r>
              <a:rPr lang="pt-PT" dirty="0"/>
              <a:t>Prestígio do “Brasileiro” que retornava à sua região (…) com um papel destacado na sociedade da época, originando o sonho de igual vida àqueles que cá viviam sem perspetivas.</a:t>
            </a:r>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endParaRPr lang="pt-PT" dirty="0"/>
          </a:p>
          <a:p>
            <a:pPr marL="285750" indent="-285750">
              <a:buFontTx/>
              <a:buChar char="-"/>
            </a:pPr>
            <a:r>
              <a:rPr lang="pt-PT" dirty="0"/>
              <a:t>De 1892-1895 os níveis de emigração no concelho tendem ao decréscimo devido ao aparecimento das primeiras unidades domésticas dos têxteis no Vale do Ave, que começam a empregar as gentes desta região, bem como resultado da nova legislação que impunha limites quanto </a:t>
            </a:r>
            <a:r>
              <a:rPr lang="pt-PT" dirty="0" smtClean="0"/>
              <a:t>à </a:t>
            </a:r>
            <a:r>
              <a:rPr lang="pt-PT" dirty="0"/>
              <a:t>idade </a:t>
            </a:r>
            <a:r>
              <a:rPr lang="pt-PT" dirty="0" smtClean="0"/>
              <a:t>permitida para emigrar, assim como, alterações políticas e económicas nacionais da segunda metade do século XIX (Lages, 1998: 58-59). </a:t>
            </a:r>
            <a:endParaRPr lang="pt-PT" dirty="0"/>
          </a:p>
          <a:p>
            <a:endParaRPr lang="pt-PT" dirty="0"/>
          </a:p>
        </p:txBody>
      </p:sp>
      <p:sp>
        <p:nvSpPr>
          <p:cNvPr id="5" name="Retângulo 4"/>
          <p:cNvSpPr/>
          <p:nvPr/>
        </p:nvSpPr>
        <p:spPr>
          <a:xfrm>
            <a:off x="1488988" y="2251754"/>
            <a:ext cx="9620424" cy="2354491"/>
          </a:xfrm>
          <a:prstGeom prst="rect">
            <a:avLst/>
          </a:prstGeom>
          <a:solidFill>
            <a:schemeClr val="accent5">
              <a:lumMod val="20000"/>
              <a:lumOff val="80000"/>
            </a:schemeClr>
          </a:solidFill>
        </p:spPr>
        <p:txBody>
          <a:bodyPr wrap="square">
            <a:spAutoFit/>
          </a:bodyPr>
          <a:lstStyle/>
          <a:p>
            <a:r>
              <a:rPr lang="pt-PT" i="1" dirty="0"/>
              <a:t>Domingos Costa Simões “(…) angaria um «pé-de-meia» que, não sendo abundante lhe garantiu o estatuto de «brasileiro», e lhe possibilitou angariar o dote para adquirir um pedaço de terra na freguesia de Calendário, no lugar do Covelo, no concelho de Vila Nova de Famalicão e, desse modo, construir uma pequena casa térrea, comprar algumas «cabeças de gado», reentrando na sociedade de onde partira com outro estatuto social. (…) esteve à frente dos destinos da freguesia de S. Julião do Calendário (…) foi deputado, presidente da junta em vários mandatos, regedor, juiz de paz, arbitrador oficial e fez parte da seleção dos jurados (…).”</a:t>
            </a:r>
          </a:p>
          <a:p>
            <a:endParaRPr lang="pt-PT" sz="1050" dirty="0"/>
          </a:p>
          <a:p>
            <a:r>
              <a:rPr lang="pt-PT" sz="1050" dirty="0"/>
              <a:t>Ferreira, Arminda (2005). O Luso-Brasileirismo na perspetiva de Nuno Simões. Esboço de um estudo de natureza biográfica. Vila Nova de Famalicão: Edições </a:t>
            </a:r>
            <a:r>
              <a:rPr lang="pt-PT" sz="1050" dirty="0" err="1"/>
              <a:t>Quasi</a:t>
            </a:r>
            <a:r>
              <a:rPr lang="pt-PT" sz="1050" dirty="0"/>
              <a:t>, p.26, 29.</a:t>
            </a:r>
          </a:p>
        </p:txBody>
      </p:sp>
      <p:pic>
        <p:nvPicPr>
          <p:cNvPr id="6" name="Imagem 5"/>
          <p:cNvPicPr>
            <a:picLocks noChangeAspect="1"/>
          </p:cNvPicPr>
          <p:nvPr/>
        </p:nvPicPr>
        <p:blipFill>
          <a:blip r:embed="rId2"/>
          <a:stretch>
            <a:fillRect/>
          </a:stretch>
        </p:blipFill>
        <p:spPr>
          <a:xfrm>
            <a:off x="11271424" y="4334037"/>
            <a:ext cx="920576" cy="2523963"/>
          </a:xfrm>
          <a:prstGeom prst="rect">
            <a:avLst/>
          </a:prstGeom>
        </p:spPr>
      </p:pic>
    </p:spTree>
    <p:extLst>
      <p:ext uri="{BB962C8B-B14F-4D97-AF65-F5344CB8AC3E}">
        <p14:creationId xmlns:p14="http://schemas.microsoft.com/office/powerpoint/2010/main" val="3457687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294601" y="4332514"/>
            <a:ext cx="919170" cy="2525486"/>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77" y="1517135"/>
            <a:ext cx="5241803" cy="3584537"/>
          </a:xfrm>
          <a:prstGeom prst="rect">
            <a:avLst/>
          </a:prstGeom>
        </p:spPr>
      </p:pic>
      <p:pic>
        <p:nvPicPr>
          <p:cNvPr id="5" name="Imagem 4"/>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20000" contrast="-40000"/>
                    </a14:imgEffect>
                  </a14:imgLayer>
                </a14:imgProps>
              </a:ext>
            </a:extLst>
          </a:blip>
          <a:srcRect l="17885" t="14664" r="16346" b="12019"/>
          <a:stretch/>
        </p:blipFill>
        <p:spPr>
          <a:xfrm>
            <a:off x="6131583" y="1517135"/>
            <a:ext cx="5634336" cy="3584537"/>
          </a:xfrm>
          <a:prstGeom prst="rect">
            <a:avLst/>
          </a:prstGeom>
        </p:spPr>
      </p:pic>
      <p:sp>
        <p:nvSpPr>
          <p:cNvPr id="7" name="CaixaDeTexto 6"/>
          <p:cNvSpPr txBox="1"/>
          <p:nvPr/>
        </p:nvSpPr>
        <p:spPr>
          <a:xfrm>
            <a:off x="190073" y="6529400"/>
            <a:ext cx="7262446" cy="261610"/>
          </a:xfrm>
          <a:prstGeom prst="rect">
            <a:avLst/>
          </a:prstGeom>
          <a:noFill/>
        </p:spPr>
        <p:txBody>
          <a:bodyPr wrap="square" rtlCol="0">
            <a:spAutoFit/>
          </a:bodyPr>
          <a:lstStyle/>
          <a:p>
            <a:r>
              <a:rPr lang="pt-PT" sz="1100" dirty="0"/>
              <a:t>Fonte: imagens recolhidas do vídeo “</a:t>
            </a:r>
            <a:r>
              <a:rPr lang="pt-PT" sz="1100" dirty="0">
                <a:hlinkClick r:id="rId6"/>
              </a:rPr>
              <a:t>Emigracao_comunidades_Port.mp4</a:t>
            </a:r>
            <a:r>
              <a:rPr lang="pt-PT" sz="1100" dirty="0"/>
              <a:t>” </a:t>
            </a:r>
          </a:p>
        </p:txBody>
      </p:sp>
      <p:sp>
        <p:nvSpPr>
          <p:cNvPr id="9" name="CaixaDeTexto 8"/>
          <p:cNvSpPr txBox="1"/>
          <p:nvPr/>
        </p:nvSpPr>
        <p:spPr>
          <a:xfrm>
            <a:off x="2202427" y="641147"/>
            <a:ext cx="8314684" cy="400110"/>
          </a:xfrm>
          <a:prstGeom prst="rect">
            <a:avLst/>
          </a:prstGeom>
          <a:solidFill>
            <a:schemeClr val="accent1">
              <a:lumMod val="20000"/>
              <a:lumOff val="80000"/>
            </a:schemeClr>
          </a:solidFill>
        </p:spPr>
        <p:txBody>
          <a:bodyPr wrap="square" rtlCol="0">
            <a:spAutoFit/>
          </a:bodyPr>
          <a:lstStyle/>
          <a:p>
            <a:r>
              <a:rPr lang="pt-PT" sz="2000" b="1" dirty="0"/>
              <a:t>Atribui </a:t>
            </a:r>
            <a:r>
              <a:rPr lang="pt-PT" sz="2000" b="1" dirty="0" smtClean="0"/>
              <a:t>um título a </a:t>
            </a:r>
            <a:r>
              <a:rPr lang="pt-PT" sz="2000" b="1" dirty="0"/>
              <a:t>cada uma das imagens e explica o seu conteúdo: </a:t>
            </a:r>
          </a:p>
        </p:txBody>
      </p:sp>
      <p:sp>
        <p:nvSpPr>
          <p:cNvPr id="10" name="CaixaDeTexto 9"/>
          <p:cNvSpPr txBox="1"/>
          <p:nvPr/>
        </p:nvSpPr>
        <p:spPr>
          <a:xfrm>
            <a:off x="634803" y="1555066"/>
            <a:ext cx="509954" cy="523220"/>
          </a:xfrm>
          <a:prstGeom prst="rect">
            <a:avLst/>
          </a:prstGeom>
          <a:noFill/>
        </p:spPr>
        <p:txBody>
          <a:bodyPr wrap="square" rtlCol="0">
            <a:spAutoFit/>
          </a:bodyPr>
          <a:lstStyle/>
          <a:p>
            <a:r>
              <a:rPr lang="pt-PT" sz="2800" dirty="0"/>
              <a:t>A</a:t>
            </a:r>
          </a:p>
        </p:txBody>
      </p:sp>
      <p:sp>
        <p:nvSpPr>
          <p:cNvPr id="11" name="CaixaDeTexto 10"/>
          <p:cNvSpPr txBox="1"/>
          <p:nvPr/>
        </p:nvSpPr>
        <p:spPr>
          <a:xfrm>
            <a:off x="6359769" y="1555066"/>
            <a:ext cx="509954" cy="523220"/>
          </a:xfrm>
          <a:prstGeom prst="rect">
            <a:avLst/>
          </a:prstGeom>
          <a:noFill/>
        </p:spPr>
        <p:txBody>
          <a:bodyPr wrap="square" rtlCol="0">
            <a:spAutoFit/>
          </a:bodyPr>
          <a:lstStyle/>
          <a:p>
            <a:r>
              <a:rPr lang="pt-PT" sz="2800" dirty="0">
                <a:solidFill>
                  <a:schemeClr val="bg1"/>
                </a:solidFill>
              </a:rPr>
              <a:t>B</a:t>
            </a:r>
          </a:p>
        </p:txBody>
      </p:sp>
      <p:sp>
        <p:nvSpPr>
          <p:cNvPr id="15" name="CaixaDeTexto 14"/>
          <p:cNvSpPr txBox="1"/>
          <p:nvPr/>
        </p:nvSpPr>
        <p:spPr>
          <a:xfrm>
            <a:off x="889780" y="4112162"/>
            <a:ext cx="606669" cy="523220"/>
          </a:xfrm>
          <a:prstGeom prst="rect">
            <a:avLst/>
          </a:prstGeom>
          <a:noFill/>
        </p:spPr>
        <p:txBody>
          <a:bodyPr wrap="square" rtlCol="0">
            <a:spAutoFit/>
          </a:bodyPr>
          <a:lstStyle/>
          <a:p>
            <a:r>
              <a:rPr lang="pt-PT" sz="2800" dirty="0">
                <a:solidFill>
                  <a:schemeClr val="bg1"/>
                </a:solidFill>
              </a:rPr>
              <a:t>C</a:t>
            </a:r>
          </a:p>
        </p:txBody>
      </p:sp>
    </p:spTree>
    <p:extLst>
      <p:ext uri="{BB962C8B-B14F-4D97-AF65-F5344CB8AC3E}">
        <p14:creationId xmlns:p14="http://schemas.microsoft.com/office/powerpoint/2010/main" val="4220972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5512772" y="1047659"/>
            <a:ext cx="5961183" cy="4818185"/>
            <a:chOff x="3147644" y="457199"/>
            <a:chExt cx="8124093" cy="6260123"/>
          </a:xfrm>
        </p:grpSpPr>
        <p:pic>
          <p:nvPicPr>
            <p:cNvPr id="4" name="Imagem 3"/>
            <p:cNvPicPr>
              <a:picLocks noChangeAspect="1"/>
            </p:cNvPicPr>
            <p:nvPr/>
          </p:nvPicPr>
          <p:blipFill rotWithShape="1">
            <a:blip r:embed="rId2"/>
            <a:srcRect l="17596" t="4808" r="24134" b="13221"/>
            <a:stretch/>
          </p:blipFill>
          <p:spPr>
            <a:xfrm>
              <a:off x="3147644" y="457199"/>
              <a:ext cx="8124092" cy="6260123"/>
            </a:xfrm>
            <a:prstGeom prst="rect">
              <a:avLst/>
            </a:prstGeom>
          </p:spPr>
        </p:pic>
        <p:pic>
          <p:nvPicPr>
            <p:cNvPr id="3" name="Imagem 2"/>
            <p:cNvPicPr>
              <a:picLocks noChangeAspect="1"/>
            </p:cNvPicPr>
            <p:nvPr/>
          </p:nvPicPr>
          <p:blipFill rotWithShape="1">
            <a:blip r:embed="rId3"/>
            <a:srcRect l="17596" t="14664" r="15769" b="19230"/>
            <a:stretch/>
          </p:blipFill>
          <p:spPr>
            <a:xfrm>
              <a:off x="3147645" y="527539"/>
              <a:ext cx="8124092" cy="4659923"/>
            </a:xfrm>
            <a:prstGeom prst="rect">
              <a:avLst/>
            </a:prstGeom>
          </p:spPr>
        </p:pic>
      </p:grpSp>
      <p:sp>
        <p:nvSpPr>
          <p:cNvPr id="6" name="CaixaDeTexto 5"/>
          <p:cNvSpPr txBox="1"/>
          <p:nvPr/>
        </p:nvSpPr>
        <p:spPr>
          <a:xfrm>
            <a:off x="5678331" y="1063652"/>
            <a:ext cx="606669" cy="523220"/>
          </a:xfrm>
          <a:prstGeom prst="rect">
            <a:avLst/>
          </a:prstGeom>
          <a:noFill/>
        </p:spPr>
        <p:txBody>
          <a:bodyPr wrap="square" rtlCol="0">
            <a:spAutoFit/>
          </a:bodyPr>
          <a:lstStyle/>
          <a:p>
            <a:r>
              <a:rPr lang="pt-PT" sz="2800" dirty="0">
                <a:solidFill>
                  <a:schemeClr val="bg1"/>
                </a:solidFill>
              </a:rPr>
              <a:t>F</a:t>
            </a:r>
          </a:p>
        </p:txBody>
      </p:sp>
      <p:pic>
        <p:nvPicPr>
          <p:cNvPr id="9" name="Imagem 8"/>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18029" t="7933" r="23990" b="11779"/>
          <a:stretch/>
        </p:blipFill>
        <p:spPr>
          <a:xfrm>
            <a:off x="328677" y="301706"/>
            <a:ext cx="4140767" cy="3344088"/>
          </a:xfrm>
          <a:prstGeom prst="rect">
            <a:avLst/>
          </a:prstGeom>
        </p:spPr>
      </p:pic>
      <p:sp>
        <p:nvSpPr>
          <p:cNvPr id="10" name="CaixaDeTexto 9"/>
          <p:cNvSpPr txBox="1"/>
          <p:nvPr/>
        </p:nvSpPr>
        <p:spPr>
          <a:xfrm flipH="1">
            <a:off x="7290513" y="495985"/>
            <a:ext cx="420336" cy="461665"/>
          </a:xfrm>
          <a:prstGeom prst="rect">
            <a:avLst/>
          </a:prstGeom>
          <a:noFill/>
        </p:spPr>
        <p:txBody>
          <a:bodyPr wrap="square" rtlCol="0">
            <a:spAutoFit/>
          </a:bodyPr>
          <a:lstStyle/>
          <a:p>
            <a:r>
              <a:rPr lang="pt-PT" sz="2400" dirty="0">
                <a:solidFill>
                  <a:schemeClr val="bg1"/>
                </a:solidFill>
              </a:rPr>
              <a:t>E</a:t>
            </a:r>
          </a:p>
        </p:txBody>
      </p:sp>
      <p:pic>
        <p:nvPicPr>
          <p:cNvPr id="11" name="Imagem 10"/>
          <p:cNvPicPr>
            <a:picLocks noChangeAspect="1"/>
          </p:cNvPicPr>
          <p:nvPr/>
        </p:nvPicPr>
        <p:blipFill rotWithShape="1">
          <a:blip r:embed="rId6"/>
          <a:srcRect l="18749" t="13702" r="17357" b="12260"/>
          <a:stretch/>
        </p:blipFill>
        <p:spPr>
          <a:xfrm>
            <a:off x="328678" y="3772125"/>
            <a:ext cx="4140767" cy="2878909"/>
          </a:xfrm>
          <a:prstGeom prst="rect">
            <a:avLst/>
          </a:prstGeom>
        </p:spPr>
      </p:pic>
      <p:sp>
        <p:nvSpPr>
          <p:cNvPr id="12" name="CaixaDeTexto 11"/>
          <p:cNvSpPr txBox="1"/>
          <p:nvPr/>
        </p:nvSpPr>
        <p:spPr>
          <a:xfrm>
            <a:off x="538022" y="3772125"/>
            <a:ext cx="631348" cy="523220"/>
          </a:xfrm>
          <a:prstGeom prst="rect">
            <a:avLst/>
          </a:prstGeom>
          <a:noFill/>
        </p:spPr>
        <p:txBody>
          <a:bodyPr wrap="square" rtlCol="0">
            <a:spAutoFit/>
          </a:bodyPr>
          <a:lstStyle/>
          <a:p>
            <a:r>
              <a:rPr lang="pt-PT" sz="2800" dirty="0">
                <a:solidFill>
                  <a:schemeClr val="bg1"/>
                </a:solidFill>
              </a:rPr>
              <a:t>E</a:t>
            </a:r>
          </a:p>
        </p:txBody>
      </p:sp>
      <p:sp>
        <p:nvSpPr>
          <p:cNvPr id="13" name="CaixaDeTexto 12"/>
          <p:cNvSpPr txBox="1"/>
          <p:nvPr/>
        </p:nvSpPr>
        <p:spPr>
          <a:xfrm>
            <a:off x="4687705" y="275097"/>
            <a:ext cx="553920" cy="523220"/>
          </a:xfrm>
          <a:prstGeom prst="rect">
            <a:avLst/>
          </a:prstGeom>
          <a:noFill/>
        </p:spPr>
        <p:txBody>
          <a:bodyPr wrap="square" rtlCol="0">
            <a:spAutoFit/>
          </a:bodyPr>
          <a:lstStyle/>
          <a:p>
            <a:r>
              <a:rPr lang="pt-PT" sz="2800" dirty="0">
                <a:solidFill>
                  <a:schemeClr val="bg1"/>
                </a:solidFill>
              </a:rPr>
              <a:t>F</a:t>
            </a:r>
          </a:p>
        </p:txBody>
      </p:sp>
      <p:sp>
        <p:nvSpPr>
          <p:cNvPr id="8" name="CaixaDeTexto 7"/>
          <p:cNvSpPr txBox="1"/>
          <p:nvPr/>
        </p:nvSpPr>
        <p:spPr>
          <a:xfrm>
            <a:off x="388555" y="239220"/>
            <a:ext cx="509954" cy="523220"/>
          </a:xfrm>
          <a:prstGeom prst="rect">
            <a:avLst/>
          </a:prstGeom>
          <a:noFill/>
        </p:spPr>
        <p:txBody>
          <a:bodyPr wrap="square" rtlCol="0">
            <a:spAutoFit/>
          </a:bodyPr>
          <a:lstStyle/>
          <a:p>
            <a:r>
              <a:rPr lang="pt-PT" sz="2800" b="1" dirty="0"/>
              <a:t>D</a:t>
            </a:r>
          </a:p>
        </p:txBody>
      </p:sp>
      <p:pic>
        <p:nvPicPr>
          <p:cNvPr id="14" name="Imagem 13"/>
          <p:cNvPicPr>
            <a:picLocks noChangeAspect="1"/>
          </p:cNvPicPr>
          <p:nvPr/>
        </p:nvPicPr>
        <p:blipFill>
          <a:blip r:embed="rId7"/>
          <a:stretch>
            <a:fillRect/>
          </a:stretch>
        </p:blipFill>
        <p:spPr>
          <a:xfrm>
            <a:off x="11271424" y="4334037"/>
            <a:ext cx="920576" cy="2523963"/>
          </a:xfrm>
          <a:prstGeom prst="rect">
            <a:avLst/>
          </a:prstGeom>
        </p:spPr>
      </p:pic>
      <p:sp>
        <p:nvSpPr>
          <p:cNvPr id="15" name="CaixaDeTexto 14"/>
          <p:cNvSpPr txBox="1"/>
          <p:nvPr/>
        </p:nvSpPr>
        <p:spPr>
          <a:xfrm>
            <a:off x="6059487" y="6558245"/>
            <a:ext cx="7262446" cy="261610"/>
          </a:xfrm>
          <a:prstGeom prst="rect">
            <a:avLst/>
          </a:prstGeom>
          <a:noFill/>
        </p:spPr>
        <p:txBody>
          <a:bodyPr wrap="square" rtlCol="0">
            <a:spAutoFit/>
          </a:bodyPr>
          <a:lstStyle/>
          <a:p>
            <a:r>
              <a:rPr lang="pt-PT" sz="1100" dirty="0"/>
              <a:t>Fonte: imagens recolhidas do vídeo “</a:t>
            </a:r>
            <a:r>
              <a:rPr lang="pt-PT" sz="1100" dirty="0">
                <a:hlinkClick r:id="rId8"/>
              </a:rPr>
              <a:t>Emigracao_comunidades_Port.mp4</a:t>
            </a:r>
            <a:r>
              <a:rPr lang="pt-PT" sz="1100" dirty="0"/>
              <a:t>” </a:t>
            </a:r>
          </a:p>
        </p:txBody>
      </p:sp>
    </p:spTree>
    <p:extLst>
      <p:ext uri="{BB962C8B-B14F-4D97-AF65-F5344CB8AC3E}">
        <p14:creationId xmlns:p14="http://schemas.microsoft.com/office/powerpoint/2010/main" val="335472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97877" y="30261"/>
            <a:ext cx="4975051" cy="6827739"/>
          </a:xfrm>
          <a:prstGeom prst="rect">
            <a:avLst/>
          </a:prstGeom>
        </p:spPr>
      </p:pic>
      <p:sp>
        <p:nvSpPr>
          <p:cNvPr id="3" name="Retângulo 2"/>
          <p:cNvSpPr/>
          <p:nvPr/>
        </p:nvSpPr>
        <p:spPr>
          <a:xfrm>
            <a:off x="5635712" y="5209674"/>
            <a:ext cx="6096000" cy="1200329"/>
          </a:xfrm>
          <a:prstGeom prst="rect">
            <a:avLst/>
          </a:prstGeom>
        </p:spPr>
        <p:txBody>
          <a:bodyPr>
            <a:spAutoFit/>
          </a:bodyPr>
          <a:lstStyle/>
          <a:p>
            <a:r>
              <a:rPr lang="pt-PT" dirty="0"/>
              <a:t>Capa do jornal antiportuguês O Jacobino, de 1894. Na ilustração o português é ridicularizado: chega famélico ao Brasil mas, com o tempo, vai enriquecendo e engordando, às custas da "exploração" dos brasileiros</a:t>
            </a:r>
          </a:p>
        </p:txBody>
      </p:sp>
      <p:pic>
        <p:nvPicPr>
          <p:cNvPr id="4" name="Imagem 3"/>
          <p:cNvPicPr>
            <a:picLocks noChangeAspect="1"/>
          </p:cNvPicPr>
          <p:nvPr/>
        </p:nvPicPr>
        <p:blipFill>
          <a:blip r:embed="rId3"/>
          <a:stretch>
            <a:fillRect/>
          </a:stretch>
        </p:blipFill>
        <p:spPr>
          <a:xfrm>
            <a:off x="11271424" y="4334037"/>
            <a:ext cx="920576" cy="2523963"/>
          </a:xfrm>
          <a:prstGeom prst="rect">
            <a:avLst/>
          </a:prstGeom>
        </p:spPr>
      </p:pic>
    </p:spTree>
    <p:extLst>
      <p:ext uri="{BB962C8B-B14F-4D97-AF65-F5344CB8AC3E}">
        <p14:creationId xmlns:p14="http://schemas.microsoft.com/office/powerpoint/2010/main" val="293651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294601" y="4332514"/>
            <a:ext cx="919170" cy="2525486"/>
          </a:xfrm>
          <a:prstGeom prst="rect">
            <a:avLst/>
          </a:prstGeom>
        </p:spPr>
      </p:pic>
      <p:sp>
        <p:nvSpPr>
          <p:cNvPr id="3" name="CaixaDeTexto 2"/>
          <p:cNvSpPr txBox="1"/>
          <p:nvPr/>
        </p:nvSpPr>
        <p:spPr>
          <a:xfrm>
            <a:off x="764273" y="832514"/>
            <a:ext cx="11087757" cy="5478423"/>
          </a:xfrm>
          <a:prstGeom prst="rect">
            <a:avLst/>
          </a:prstGeom>
          <a:noFill/>
        </p:spPr>
        <p:txBody>
          <a:bodyPr wrap="square" rtlCol="0">
            <a:spAutoFit/>
          </a:bodyPr>
          <a:lstStyle/>
          <a:p>
            <a:r>
              <a:rPr lang="pt-PT" sz="1400" b="1" dirty="0"/>
              <a:t>Bibliografia:</a:t>
            </a:r>
          </a:p>
          <a:p>
            <a:endParaRPr lang="pt-PT" sz="1200" dirty="0"/>
          </a:p>
          <a:p>
            <a:r>
              <a:rPr lang="pt-PT" sz="1200" dirty="0"/>
              <a:t>ALVES, J.F.( 1994). Os “Brasileiros”. Emigração e retorno no Porto oitocentista. Porto, edição de autor. Disponível em: </a:t>
            </a:r>
            <a:r>
              <a:rPr lang="pt-PT" sz="1200" dirty="0">
                <a:hlinkClick r:id="rId3"/>
              </a:rPr>
              <a:t>http://ler.letras.up.pt/site/default.aspx?qry=id06id135&amp;sum=sim</a:t>
            </a:r>
            <a:endParaRPr lang="pt-PT" sz="1200" dirty="0"/>
          </a:p>
          <a:p>
            <a:endParaRPr lang="pt-PT" sz="1200" dirty="0"/>
          </a:p>
          <a:p>
            <a:r>
              <a:rPr lang="pt-PT" sz="1200" dirty="0"/>
              <a:t>CRUZ, Maria Antonieta  (1986-1987). Agruras dos emigrantes portugueses no Brasil. Contributos para o estudo da emigração portuguesa na segunda metade do século XIX. Consultar em </a:t>
            </a:r>
            <a:r>
              <a:rPr lang="pt-PT" sz="1200" dirty="0">
                <a:hlinkClick r:id="rId4"/>
              </a:rPr>
              <a:t>https://</a:t>
            </a:r>
            <a:r>
              <a:rPr lang="pt-PT" sz="1200" dirty="0" smtClean="0">
                <a:hlinkClick r:id="rId4"/>
              </a:rPr>
              <a:t>repositorio-aberto.up.pt/bitstream/10216/13557/2/6489000071611.pdf</a:t>
            </a:r>
            <a:endParaRPr lang="pt-PT" sz="1200" dirty="0" smtClean="0"/>
          </a:p>
          <a:p>
            <a:endParaRPr lang="pt-PT" sz="1200" dirty="0"/>
          </a:p>
          <a:p>
            <a:r>
              <a:rPr lang="pt-PT" sz="1200" dirty="0"/>
              <a:t> FERREIRA, Arminda (2005). O Luso-Brasileirismo na perspetiva de Nuno Simões. Esboço de um estudo de natureza biográfica. Vila Nova de Famalicão: Edições </a:t>
            </a:r>
            <a:r>
              <a:rPr lang="pt-PT" sz="1200" dirty="0" err="1"/>
              <a:t>Quasi</a:t>
            </a:r>
            <a:r>
              <a:rPr lang="pt-PT" sz="1200" dirty="0"/>
              <a:t>.</a:t>
            </a:r>
          </a:p>
          <a:p>
            <a:endParaRPr lang="pt-PT" sz="1200" dirty="0"/>
          </a:p>
          <a:p>
            <a:r>
              <a:rPr lang="pt-PT" sz="1200" dirty="0"/>
              <a:t>LAGES, José Manuel (2004). A Confraria de Nossa Senhora do Carmo de Lemenhe. Sua influência no Vale do Este e o papel dos «Brasileiros». Vila Nova de Famalicão: Câmara Municipal de Vila Nova de Famalicão. </a:t>
            </a:r>
            <a:endParaRPr lang="pt-PT" sz="1200" dirty="0" smtClean="0"/>
          </a:p>
          <a:p>
            <a:endParaRPr lang="pt-PT" sz="1200" dirty="0"/>
          </a:p>
          <a:p>
            <a:r>
              <a:rPr lang="pt-PT" sz="1200" dirty="0" smtClean="0"/>
              <a:t>LAGES</a:t>
            </a:r>
            <a:r>
              <a:rPr lang="pt-PT" sz="1200" dirty="0"/>
              <a:t>, José Manuel (2004). </a:t>
            </a:r>
            <a:r>
              <a:rPr lang="pt-PT" sz="1200" dirty="0" smtClean="0"/>
              <a:t>Os Emigrantes de V. N. de Famalicão – O seu papel na Confraria de Nossa Senhora do Carmo. </a:t>
            </a:r>
            <a:r>
              <a:rPr lang="pt-PT" sz="1200" dirty="0"/>
              <a:t>in “Os Brasileiros” da Emigração, </a:t>
            </a:r>
            <a:r>
              <a:rPr lang="pt-PT" sz="1200" dirty="0" err="1"/>
              <a:t>coord</a:t>
            </a:r>
            <a:r>
              <a:rPr lang="pt-PT" sz="1200" dirty="0"/>
              <a:t>. Alves, Jorge Fernandes. Coleção Cadernos Museu Bernardino Machado. Edição: Câmara Municipal de Vila Nova de Famalicão, p. </a:t>
            </a:r>
            <a:r>
              <a:rPr lang="pt-PT" sz="1200" dirty="0" smtClean="0"/>
              <a:t>46-79.</a:t>
            </a:r>
          </a:p>
          <a:p>
            <a:endParaRPr lang="pt-PT" sz="1200" dirty="0"/>
          </a:p>
          <a:p>
            <a:r>
              <a:rPr lang="pt-PT" sz="1200" dirty="0"/>
              <a:t>PEREIRA, </a:t>
            </a:r>
            <a:r>
              <a:rPr lang="pt-PT" sz="1200" dirty="0" err="1"/>
              <a:t>Mirian</a:t>
            </a:r>
            <a:r>
              <a:rPr lang="pt-PT" sz="1200" dirty="0"/>
              <a:t> </a:t>
            </a:r>
            <a:r>
              <a:rPr lang="pt-PT" sz="1200" dirty="0" err="1"/>
              <a:t>Halpern</a:t>
            </a:r>
            <a:r>
              <a:rPr lang="pt-PT" sz="1200" dirty="0"/>
              <a:t> (1981). A política Portuguesa de Emigração 1850-1930. Lisboa: A Regra do Jogo.p.364</a:t>
            </a:r>
          </a:p>
          <a:p>
            <a:endParaRPr lang="pt-PT" sz="1200" dirty="0"/>
          </a:p>
          <a:p>
            <a:r>
              <a:rPr lang="pt-PT" sz="1200" dirty="0"/>
              <a:t>Sociologia das migrações: da emigração às comunidades portuguesas  - </a:t>
            </a:r>
            <a:r>
              <a:rPr lang="pt-PT" sz="1200" dirty="0">
                <a:hlinkClick r:id="rId5"/>
              </a:rPr>
              <a:t>Emigracao_comunidades_Port.mp4</a:t>
            </a:r>
            <a:r>
              <a:rPr lang="pt-PT" sz="1200" dirty="0"/>
              <a:t> in </a:t>
            </a:r>
            <a:r>
              <a:rPr lang="pt-PT" sz="1200" dirty="0">
                <a:hlinkClick r:id="rId6"/>
              </a:rPr>
              <a:t>https://repositorioaberto.uab.pt/handle/10400.2/7327</a:t>
            </a:r>
            <a:endParaRPr lang="pt-PT" sz="1200" dirty="0"/>
          </a:p>
          <a:p>
            <a:endParaRPr lang="pt-PT" sz="1200" dirty="0"/>
          </a:p>
          <a:p>
            <a:endParaRPr lang="pt-PT" sz="1200" dirty="0"/>
          </a:p>
          <a:p>
            <a:endParaRPr lang="pt-PT" sz="1200" dirty="0"/>
          </a:p>
          <a:p>
            <a:endParaRPr lang="pt-PT" sz="1200" dirty="0"/>
          </a:p>
          <a:p>
            <a:endParaRPr lang="pt-PT" sz="1200" dirty="0"/>
          </a:p>
          <a:p>
            <a:endParaRPr lang="pt-PT" sz="1200" dirty="0"/>
          </a:p>
          <a:p>
            <a:endParaRPr lang="pt-PT" sz="1200" dirty="0"/>
          </a:p>
          <a:p>
            <a:r>
              <a:rPr lang="pt-PT" sz="1200" dirty="0"/>
              <a:t>Consultar: </a:t>
            </a:r>
            <a:r>
              <a:rPr lang="pt-PT" sz="1200" dirty="0">
                <a:hlinkClick r:id="rId7"/>
              </a:rPr>
              <a:t>https://www.researchgate.net/profile/Jorge_Alves2</a:t>
            </a:r>
            <a:r>
              <a:rPr lang="pt-PT" sz="1200" dirty="0"/>
              <a:t> </a:t>
            </a:r>
          </a:p>
          <a:p>
            <a:endParaRPr lang="pt-PT" sz="1200" dirty="0"/>
          </a:p>
          <a:p>
            <a:endParaRPr lang="pt-PT" sz="1200" dirty="0"/>
          </a:p>
        </p:txBody>
      </p:sp>
    </p:spTree>
    <p:extLst>
      <p:ext uri="{BB962C8B-B14F-4D97-AF65-F5344CB8AC3E}">
        <p14:creationId xmlns:p14="http://schemas.microsoft.com/office/powerpoint/2010/main" val="391502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1294601" y="4332514"/>
            <a:ext cx="919170" cy="2525486"/>
          </a:xfrm>
          <a:prstGeom prst="rect">
            <a:avLst/>
          </a:prstGeom>
        </p:spPr>
      </p:pic>
      <p:sp>
        <p:nvSpPr>
          <p:cNvPr id="5" name="CaixaDeTexto 4"/>
          <p:cNvSpPr txBox="1"/>
          <p:nvPr/>
        </p:nvSpPr>
        <p:spPr>
          <a:xfrm>
            <a:off x="158091" y="412789"/>
            <a:ext cx="11802793" cy="6032421"/>
          </a:xfrm>
          <a:prstGeom prst="rect">
            <a:avLst/>
          </a:prstGeom>
          <a:noFill/>
        </p:spPr>
        <p:txBody>
          <a:bodyPr wrap="square" rtlCol="0">
            <a:spAutoFit/>
          </a:bodyPr>
          <a:lstStyle/>
          <a:p>
            <a:r>
              <a:rPr lang="pt-PT" sz="1200" b="1" dirty="0">
                <a:latin typeface="HurmeGeometricSans4 Light" panose="020B0400020000000000" pitchFamily="34" charset="0"/>
              </a:rPr>
              <a:t>Público-Alvo preferencial/Temas programáticos: </a:t>
            </a:r>
            <a:r>
              <a:rPr lang="pt-PT" sz="1200" dirty="0">
                <a:latin typeface="HurmeGeometricSans4 Light" panose="020B0400020000000000" pitchFamily="34" charset="0"/>
              </a:rPr>
              <a:t>	</a:t>
            </a:r>
          </a:p>
          <a:p>
            <a:endParaRPr lang="pt-PT" sz="1200" b="1" dirty="0">
              <a:solidFill>
                <a:schemeClr val="accent5"/>
              </a:solidFill>
              <a:effectLst>
                <a:outerShdw blurRad="38100" dist="38100" dir="2700000" algn="tl">
                  <a:srgbClr val="000000">
                    <a:alpha val="43137"/>
                  </a:srgbClr>
                </a:outerShdw>
              </a:effectLst>
              <a:latin typeface="HurmeGeometricSans4 Light" panose="020B0400020000000000" pitchFamily="34" charset="0"/>
            </a:endParaRPr>
          </a:p>
          <a:p>
            <a:endParaRPr lang="pt-PT" sz="1200" dirty="0" smtClean="0">
              <a:solidFill>
                <a:srgbClr val="FF0000"/>
              </a:solidFill>
              <a:latin typeface="HurmeGeometricSans4 Light" panose="020B0400020000000000" pitchFamily="34" charset="0"/>
            </a:endParaRPr>
          </a:p>
          <a:p>
            <a:r>
              <a:rPr lang="pt-PT" sz="1200" b="1" dirty="0" smtClean="0">
                <a:solidFill>
                  <a:srgbClr val="0070C0"/>
                </a:solidFill>
                <a:latin typeface="HurmeGeometricSans4 Light" panose="020B0400020000000000" pitchFamily="34" charset="0"/>
              </a:rPr>
              <a:t>2.º </a:t>
            </a:r>
            <a:r>
              <a:rPr lang="pt-PT" sz="1200" b="1" dirty="0">
                <a:solidFill>
                  <a:srgbClr val="0070C0"/>
                </a:solidFill>
                <a:latin typeface="HurmeGeometricSans4 Light" panose="020B0400020000000000" pitchFamily="34" charset="0"/>
              </a:rPr>
              <a:t>ciclo </a:t>
            </a:r>
          </a:p>
          <a:p>
            <a:r>
              <a:rPr lang="pt-PT" sz="1200" b="1" dirty="0">
                <a:latin typeface="HurmeGeometricSans4 Light" panose="020B0400020000000000" pitchFamily="34" charset="0"/>
              </a:rPr>
              <a:t>História e Geografia de Portugal - 6.º ano</a:t>
            </a:r>
          </a:p>
          <a:p>
            <a:r>
              <a:rPr lang="pt-PT" sz="1200" dirty="0">
                <a:latin typeface="HurmeGeometricSans4 Light" panose="020B0400020000000000" pitchFamily="34" charset="0"/>
              </a:rPr>
              <a:t>DOMÍNIO – PORTUGAL DO SÉCULO XVIII AO SÉCULO XIX </a:t>
            </a:r>
          </a:p>
          <a:p>
            <a:r>
              <a:rPr lang="pt-PT" sz="1200" dirty="0">
                <a:latin typeface="HurmeGeometricSans4 Light" panose="020B0400020000000000" pitchFamily="34" charset="0"/>
              </a:rPr>
              <a:t>SUBDOMÍNIO  – PORTUGAL NA SEGUNDA METADE DO SÉCULO XIX - Explicar as migrações oitocentistas - «Brasileiros de torna-viagem» - (para outros continentes e dos campos para as cidades), relacionando-as com o crescimento populacional e com o processo de industrialização.</a:t>
            </a:r>
          </a:p>
          <a:p>
            <a:endParaRPr lang="pt-PT" sz="1000" b="1" dirty="0">
              <a:latin typeface="HurmeGeometricSans4 Light" panose="020B0400020000000000" pitchFamily="34" charset="0"/>
            </a:endParaRPr>
          </a:p>
          <a:p>
            <a:r>
              <a:rPr lang="pt-PT" sz="1200" b="1" dirty="0">
                <a:solidFill>
                  <a:srgbClr val="0070C0"/>
                </a:solidFill>
                <a:latin typeface="HurmeGeometricSans4 Light" panose="020B0400020000000000" pitchFamily="34" charset="0"/>
              </a:rPr>
              <a:t>3.º ciclo </a:t>
            </a:r>
          </a:p>
          <a:p>
            <a:r>
              <a:rPr lang="pt-PT" sz="1200" b="1" dirty="0">
                <a:latin typeface="HurmeGeometricSans4 Light" panose="020B0400020000000000" pitchFamily="34" charset="0"/>
              </a:rPr>
              <a:t>História - 8.º ano</a:t>
            </a:r>
          </a:p>
          <a:p>
            <a:r>
              <a:rPr lang="pt-PT" sz="1200" dirty="0">
                <a:latin typeface="HurmeGeometricSans4 Light" panose="020B0400020000000000" pitchFamily="34" charset="0"/>
              </a:rPr>
              <a:t>DOMÍNIO - O MUNDO INDUSTRIALIZADO NO SÉCULO XIX </a:t>
            </a:r>
          </a:p>
          <a:p>
            <a:r>
              <a:rPr lang="pt-PT" sz="1200" dirty="0">
                <a:latin typeface="HurmeGeometricSans4 Light" panose="020B0400020000000000" pitchFamily="34" charset="0"/>
              </a:rPr>
              <a:t>SUBDOMÍNIO –  O CASO PORTUGUÊS: Relacionar a emigração com as dificuldades sentidas pelos pequenos produtores rurais na segunda metade do século XIX; Integrar a emigração portuguesa da segunda metade do século XIX no contexto das migrações europeias do período. </a:t>
            </a:r>
          </a:p>
          <a:p>
            <a:endParaRPr lang="pt-PT" sz="1200" b="1" dirty="0">
              <a:latin typeface="HurmeGeometricSans4 Light" panose="020B0400020000000000" pitchFamily="34" charset="0"/>
            </a:endParaRPr>
          </a:p>
          <a:p>
            <a:r>
              <a:rPr lang="pt-PT" sz="1200" b="1" dirty="0">
                <a:latin typeface="HurmeGeometricSans4 Light" panose="020B0400020000000000" pitchFamily="34" charset="0"/>
              </a:rPr>
              <a:t>Geografia – 8.º ano</a:t>
            </a:r>
          </a:p>
          <a:p>
            <a:r>
              <a:rPr lang="pt-PT" sz="1200" dirty="0">
                <a:latin typeface="HurmeGeometricSans4 Light" panose="020B0400020000000000" pitchFamily="34" charset="0"/>
              </a:rPr>
              <a:t>DOMÍNIO: POPULAÇÃO E POVOAMENTO</a:t>
            </a:r>
          </a:p>
          <a:p>
            <a:r>
              <a:rPr lang="pt-PT" sz="1200" dirty="0">
                <a:latin typeface="HurmeGeometricSans4 Light" panose="020B0400020000000000" pitchFamily="34" charset="0"/>
              </a:rPr>
              <a:t>SUBDOMINIO: LOCALIZAR E COMPREENDER OS LUGARES E AS REGIÕES; IDENTIFICAR PADRÕES NA DISTRIBUIÇÃO DOS FLUXOS MIGRATÓRIOS, À ESCALA NACIONAL, EUROPEIA E MUNDIAL, ENUNCIANDO FATORES RESPONSÁVEIS POR ESSA DISTRIBUIÇÃO</a:t>
            </a:r>
          </a:p>
          <a:p>
            <a:r>
              <a:rPr lang="pt-PT" sz="1200" dirty="0">
                <a:latin typeface="HurmeGeometricSans4 Light" panose="020B0400020000000000" pitchFamily="34" charset="0"/>
              </a:rPr>
              <a:t>Identificar padrões na distribuição da população e do povoamento, à escala nacional, europeia e mundial, enunciando fatores responsáveis por essa distribuição; Problematizar e debater as inter-relações entre fenómenos e espaços </a:t>
            </a:r>
            <a:r>
              <a:rPr lang="pt-PT" sz="1200" dirty="0" smtClean="0">
                <a:latin typeface="HurmeGeometricSans4 Light" panose="020B0400020000000000" pitchFamily="34" charset="0"/>
              </a:rPr>
              <a:t>geográficos; </a:t>
            </a:r>
            <a:r>
              <a:rPr lang="pt-PT" sz="1200" dirty="0">
                <a:latin typeface="HurmeGeometricSans4 Light" panose="020B0400020000000000" pitchFamily="34" charset="0"/>
              </a:rPr>
              <a:t>Explicar causas e consequências dos fluxos migratórios, a diferentes escalas.	</a:t>
            </a:r>
          </a:p>
          <a:p>
            <a:endParaRPr lang="pt-PT" sz="1200" dirty="0">
              <a:latin typeface="HurmeGeometricSans4 Light" panose="020B0400020000000000" pitchFamily="34" charset="0"/>
            </a:endParaRPr>
          </a:p>
          <a:p>
            <a:r>
              <a:rPr lang="pt-PT" sz="1200" b="1" dirty="0">
                <a:solidFill>
                  <a:srgbClr val="0070C0"/>
                </a:solidFill>
                <a:latin typeface="HurmeGeometricSans4 Light" panose="020B0400020000000000" pitchFamily="34" charset="0"/>
              </a:rPr>
              <a:t>Ensino Secundário</a:t>
            </a:r>
          </a:p>
          <a:p>
            <a:r>
              <a:rPr lang="pt-PT" sz="1200" b="1" dirty="0">
                <a:latin typeface="HurmeGeometricSans4 Light" panose="020B0400020000000000" pitchFamily="34" charset="0"/>
              </a:rPr>
              <a:t>História A - 11.º ano</a:t>
            </a:r>
          </a:p>
          <a:p>
            <a:r>
              <a:rPr lang="pt-PT" sz="1200" dirty="0">
                <a:latin typeface="HurmeGeometricSans4 Light" panose="020B0400020000000000" pitchFamily="34" charset="0"/>
              </a:rPr>
              <a:t>CIVILIZAÇÃO INDUSTRIAL – ECONOMIA E SOCIEDADE; NACIONALISMOS E CHOQUES IMPERIALISTAS</a:t>
            </a:r>
          </a:p>
          <a:p>
            <a:r>
              <a:rPr lang="pt-PT" sz="1200" dirty="0">
                <a:latin typeface="HurmeGeometricSans4 Light" panose="020B0400020000000000" pitchFamily="34" charset="0"/>
              </a:rPr>
              <a:t>AS TRANSFORMAÇÕES ECONÓMICAS NA EUROPA E NO MUNDO; A SOCIEDADE INDUSTRIAL E URBANA; PORTUGAL, UMA SOCIEDADE CAPITALISTA PERIFÉRICA</a:t>
            </a:r>
          </a:p>
          <a:p>
            <a:endParaRPr lang="pt-PT" sz="800" b="1" dirty="0">
              <a:latin typeface="HurmeGeometricSans4 Light" panose="020B0400020000000000" pitchFamily="34" charset="0"/>
            </a:endParaRPr>
          </a:p>
          <a:p>
            <a:r>
              <a:rPr lang="pt-PT" sz="1200" b="1" dirty="0">
                <a:latin typeface="HurmeGeometricSans4 Light" panose="020B0400020000000000" pitchFamily="34" charset="0"/>
              </a:rPr>
              <a:t>História B - 10.º ano </a:t>
            </a:r>
            <a:r>
              <a:rPr lang="pt-PT" sz="1200" dirty="0">
                <a:latin typeface="HurmeGeometricSans4 Light" panose="020B0400020000000000" pitchFamily="34" charset="0"/>
              </a:rPr>
              <a:t>– DOMÍNIO: CIVILIZAÇÃO INDUSTRIAL – ECONOMIA E SOCIEDADE; NACIONALISMOS E CHOQUES IMPERIALISTAS</a:t>
            </a:r>
          </a:p>
          <a:p>
            <a:r>
              <a:rPr lang="pt-PT" sz="1200" dirty="0">
                <a:latin typeface="HurmeGeometricSans4 Light" panose="020B0400020000000000" pitchFamily="34" charset="0"/>
              </a:rPr>
              <a:t>SUBDOMÍNIO: AS TRANSFORMAÇÕES ECONÓMICAS NA EUROPA E NO MUNDO; O CASO PORTUGUÊS	</a:t>
            </a:r>
          </a:p>
          <a:p>
            <a:endParaRPr lang="pt-PT" sz="800" dirty="0">
              <a:latin typeface="HurmeGeometricSans4 Light" panose="020B0400020000000000" pitchFamily="34" charset="0"/>
            </a:endParaRPr>
          </a:p>
          <a:p>
            <a:r>
              <a:rPr lang="pt-PT" sz="1200" b="1" dirty="0">
                <a:latin typeface="HurmeGeometricSans4 Light" panose="020B0400020000000000" pitchFamily="34" charset="0"/>
              </a:rPr>
              <a:t>Geografia A – 10.º ano</a:t>
            </a:r>
          </a:p>
          <a:p>
            <a:r>
              <a:rPr lang="pt-PT" sz="1200" dirty="0">
                <a:latin typeface="HurmeGeometricSans4 Light" panose="020B0400020000000000" pitchFamily="34" charset="0"/>
              </a:rPr>
              <a:t>A POPULAÇÃO -  Analisar questões geograficamente relevantes do espaço português</a:t>
            </a:r>
          </a:p>
        </p:txBody>
      </p:sp>
    </p:spTree>
    <p:extLst>
      <p:ext uri="{BB962C8B-B14F-4D97-AF65-F5344CB8AC3E}">
        <p14:creationId xmlns:p14="http://schemas.microsoft.com/office/powerpoint/2010/main" val="25059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271424" y="4334037"/>
            <a:ext cx="920576" cy="2523963"/>
          </a:xfrm>
          <a:prstGeom prst="rect">
            <a:avLst/>
          </a:prstGeom>
        </p:spPr>
      </p:pic>
      <p:sp>
        <p:nvSpPr>
          <p:cNvPr id="3" name="CaixaDeTexto 3"/>
          <p:cNvSpPr txBox="1"/>
          <p:nvPr/>
        </p:nvSpPr>
        <p:spPr>
          <a:xfrm>
            <a:off x="1723292" y="703385"/>
            <a:ext cx="8897816" cy="4985980"/>
          </a:xfrm>
          <a:prstGeom prst="rect">
            <a:avLst/>
          </a:prstGeom>
          <a:noFill/>
        </p:spPr>
        <p:txBody>
          <a:bodyPr wrap="square" rtlCol="0">
            <a:spAutoFit/>
          </a:bodyPr>
          <a:lstStyle/>
          <a:p>
            <a:pPr algn="ctr"/>
            <a:r>
              <a:rPr lang="pt-PT" sz="1600" b="1" dirty="0"/>
              <a:t>Ficha técnica:</a:t>
            </a:r>
          </a:p>
          <a:p>
            <a:pPr algn="ctr"/>
            <a:r>
              <a:rPr lang="pt-PT" sz="1200" b="1" dirty="0"/>
              <a:t>De Famalicão para o Mundo – Recursos didáticos</a:t>
            </a:r>
          </a:p>
          <a:p>
            <a:pPr algn="ctr"/>
            <a:endParaRPr lang="pt-PT" sz="1200" b="1" dirty="0"/>
          </a:p>
          <a:p>
            <a:pPr algn="ctr"/>
            <a:r>
              <a:rPr lang="pt-PT" sz="1200" b="1" dirty="0"/>
              <a:t>Autor:</a:t>
            </a:r>
          </a:p>
          <a:p>
            <a:pPr algn="ctr"/>
            <a:r>
              <a:rPr lang="pt-PT" sz="1200" dirty="0"/>
              <a:t>Arminda Ferreira </a:t>
            </a:r>
          </a:p>
          <a:p>
            <a:pPr algn="ctr"/>
            <a:endParaRPr lang="pt-PT" sz="1200" dirty="0"/>
          </a:p>
          <a:p>
            <a:pPr algn="ctr"/>
            <a:r>
              <a:rPr lang="pt-PT" sz="1200" b="1" dirty="0"/>
              <a:t>Coordenação Científica:</a:t>
            </a:r>
          </a:p>
          <a:p>
            <a:pPr algn="ctr"/>
            <a:r>
              <a:rPr lang="pt-PT" sz="1200" dirty="0"/>
              <a:t>Isabel Barca e Luís Alberto Alves </a:t>
            </a:r>
          </a:p>
          <a:p>
            <a:pPr algn="ctr"/>
            <a:endParaRPr lang="pt-PT" sz="1200" b="1" dirty="0"/>
          </a:p>
          <a:p>
            <a:pPr algn="ctr">
              <a:spcAft>
                <a:spcPts val="0"/>
              </a:spcAft>
            </a:pPr>
            <a:r>
              <a:rPr lang="pt-PT" sz="1200" b="1" dirty="0">
                <a:solidFill>
                  <a:srgbClr val="000000"/>
                </a:solidFill>
                <a:ea typeface="Times New Roman" panose="02020603050405020304" pitchFamily="18" charset="0"/>
                <a:cs typeface="Times New Roman" panose="02020603050405020304" pitchFamily="18" charset="0"/>
              </a:rPr>
              <a:t>Vereador da Educação, Conhecimento e Cultura </a:t>
            </a:r>
          </a:p>
          <a:p>
            <a:pPr algn="ctr">
              <a:spcAft>
                <a:spcPts val="0"/>
              </a:spcAft>
            </a:pPr>
            <a:r>
              <a:rPr lang="pt-PT" sz="1200" dirty="0">
                <a:solidFill>
                  <a:srgbClr val="000000"/>
                </a:solidFill>
                <a:ea typeface="Times New Roman" panose="02020603050405020304" pitchFamily="18" charset="0"/>
                <a:cs typeface="Times New Roman" panose="02020603050405020304" pitchFamily="18" charset="0"/>
              </a:rPr>
              <a:t> Leonel Rocha</a:t>
            </a:r>
          </a:p>
          <a:p>
            <a:pPr algn="ctr"/>
            <a:endParaRPr lang="pt-PT" sz="1200" b="1" dirty="0"/>
          </a:p>
          <a:p>
            <a:pPr algn="ctr"/>
            <a:r>
              <a:rPr lang="pt-PT" sz="1200" b="1" dirty="0"/>
              <a:t>Colaboração</a:t>
            </a:r>
          </a:p>
          <a:p>
            <a:pPr algn="ctr">
              <a:spcAft>
                <a:spcPts val="0"/>
              </a:spcAft>
            </a:pPr>
            <a:r>
              <a:rPr lang="pt-PT" sz="1200" kern="1200" dirty="0">
                <a:solidFill>
                  <a:srgbClr val="000000"/>
                </a:solidFill>
                <a:effectLst/>
                <a:ea typeface="Times New Roman" panose="02020603050405020304" pitchFamily="18" charset="0"/>
                <a:cs typeface="Times New Roman" panose="02020603050405020304" pitchFamily="18" charset="0"/>
              </a:rPr>
              <a:t>José Lages </a:t>
            </a:r>
          </a:p>
          <a:p>
            <a:pPr algn="ctr">
              <a:spcAft>
                <a:spcPts val="0"/>
              </a:spcAft>
            </a:pPr>
            <a:endParaRPr lang="pt-PT" sz="1200" b="1" kern="1200" dirty="0">
              <a:solidFill>
                <a:srgbClr val="000000"/>
              </a:solidFill>
              <a:effectLst/>
              <a:ea typeface="Times New Roman" panose="02020603050405020304" pitchFamily="18" charset="0"/>
              <a:cs typeface="Times New Roman" panose="02020603050405020304" pitchFamily="18" charset="0"/>
            </a:endParaRPr>
          </a:p>
          <a:p>
            <a:pPr algn="ctr">
              <a:spcAft>
                <a:spcPts val="0"/>
              </a:spcAft>
            </a:pPr>
            <a:r>
              <a:rPr lang="pt-PT" sz="1200" b="1" dirty="0">
                <a:solidFill>
                  <a:srgbClr val="000000"/>
                </a:solidFill>
                <a:ea typeface="Times New Roman" panose="02020603050405020304" pitchFamily="18" charset="0"/>
                <a:cs typeface="Times New Roman" panose="02020603050405020304" pitchFamily="18" charset="0"/>
              </a:rPr>
              <a:t>Edição</a:t>
            </a:r>
          </a:p>
          <a:p>
            <a:pPr algn="ctr">
              <a:spcAft>
                <a:spcPts val="0"/>
              </a:spcAft>
            </a:pPr>
            <a:r>
              <a:rPr lang="pt-PT" sz="1200" dirty="0">
                <a:solidFill>
                  <a:srgbClr val="000000"/>
                </a:solidFill>
                <a:ea typeface="Times New Roman" panose="02020603050405020304" pitchFamily="18" charset="0"/>
                <a:cs typeface="Times New Roman" panose="02020603050405020304" pitchFamily="18" charset="0"/>
              </a:rPr>
              <a:t> janeiro de 2021</a:t>
            </a:r>
          </a:p>
          <a:p>
            <a:pPr algn="ctr">
              <a:spcAft>
                <a:spcPts val="0"/>
              </a:spcAft>
            </a:pPr>
            <a:endParaRPr lang="pt-PT" sz="1200" b="1" kern="1200" dirty="0">
              <a:solidFill>
                <a:srgbClr val="000000"/>
              </a:solidFill>
              <a:effectLst/>
              <a:ea typeface="Times New Roman" panose="02020603050405020304" pitchFamily="18" charset="0"/>
              <a:cs typeface="Times New Roman" panose="02020603050405020304" pitchFamily="18" charset="0"/>
            </a:endParaRPr>
          </a:p>
          <a:p>
            <a:pPr algn="ctr">
              <a:spcAft>
                <a:spcPts val="0"/>
              </a:spcAft>
            </a:pPr>
            <a:r>
              <a:rPr lang="pt-PT" sz="1200" b="1" kern="1200" dirty="0">
                <a:solidFill>
                  <a:srgbClr val="000000"/>
                </a:solidFill>
                <a:effectLst/>
                <a:ea typeface="Times New Roman" panose="02020603050405020304" pitchFamily="18" charset="0"/>
                <a:cs typeface="Times New Roman" panose="02020603050405020304" pitchFamily="18" charset="0"/>
              </a:rPr>
              <a:t>Município de Vila Nova de Famalicão</a:t>
            </a:r>
            <a:endParaRPr lang="pt-PT" sz="1200" dirty="0">
              <a:effectLst/>
              <a:ea typeface="Times New Roman" panose="02020603050405020304" pitchFamily="18" charset="0"/>
            </a:endParaRPr>
          </a:p>
          <a:p>
            <a:pPr algn="ctr">
              <a:spcAft>
                <a:spcPts val="0"/>
              </a:spcAft>
            </a:pPr>
            <a:r>
              <a:rPr lang="pt-PT" sz="1200" kern="1200" dirty="0">
                <a:solidFill>
                  <a:srgbClr val="000000"/>
                </a:solidFill>
                <a:effectLst/>
                <a:ea typeface="Times New Roman" panose="02020603050405020304" pitchFamily="18" charset="0"/>
                <a:cs typeface="Times New Roman" panose="02020603050405020304" pitchFamily="18" charset="0"/>
              </a:rPr>
              <a:t>Praça Álvaro Marques,</a:t>
            </a:r>
            <a:endParaRPr lang="pt-PT" sz="1200" dirty="0">
              <a:effectLst/>
              <a:ea typeface="Times New Roman" panose="02020603050405020304" pitchFamily="18" charset="0"/>
            </a:endParaRPr>
          </a:p>
          <a:p>
            <a:pPr algn="ctr">
              <a:spcAft>
                <a:spcPts val="0"/>
              </a:spcAft>
            </a:pPr>
            <a:r>
              <a:rPr lang="pt-PT" sz="1200" kern="1200" dirty="0">
                <a:solidFill>
                  <a:srgbClr val="000000"/>
                </a:solidFill>
                <a:effectLst/>
                <a:ea typeface="Times New Roman" panose="02020603050405020304" pitchFamily="18" charset="0"/>
                <a:cs typeface="Times New Roman" panose="02020603050405020304" pitchFamily="18" charset="0"/>
              </a:rPr>
              <a:t>4760-502 Vila Nova de Famalicão</a:t>
            </a:r>
            <a:endParaRPr lang="pt-PT" sz="1200" dirty="0">
              <a:effectLst/>
              <a:ea typeface="Times New Roman" panose="02020603050405020304" pitchFamily="18" charset="0"/>
            </a:endParaRPr>
          </a:p>
          <a:p>
            <a:pPr algn="ctr">
              <a:spcAft>
                <a:spcPts val="0"/>
              </a:spcAft>
            </a:pPr>
            <a:r>
              <a:rPr lang="pt-PT" sz="1200" kern="1200" dirty="0">
                <a:solidFill>
                  <a:srgbClr val="000000"/>
                </a:solidFill>
                <a:effectLst/>
                <a:ea typeface="Times New Roman" panose="02020603050405020304" pitchFamily="18" charset="0"/>
                <a:cs typeface="Times New Roman" panose="02020603050405020304" pitchFamily="18" charset="0"/>
              </a:rPr>
              <a:t>Tel.: 252 320900 </a:t>
            </a:r>
            <a:endParaRPr lang="pt-PT" sz="1200" dirty="0">
              <a:effectLst/>
              <a:ea typeface="Times New Roman" panose="02020603050405020304" pitchFamily="18" charset="0"/>
            </a:endParaRPr>
          </a:p>
          <a:p>
            <a:pPr algn="ctr">
              <a:spcAft>
                <a:spcPts val="0"/>
              </a:spcAft>
            </a:pPr>
            <a:r>
              <a:rPr lang="pt-PT" sz="1200" dirty="0">
                <a:effectLst/>
                <a:ea typeface="Times New Roman" panose="02020603050405020304" pitchFamily="18" charset="0"/>
              </a:rPr>
              <a:t> </a:t>
            </a:r>
          </a:p>
          <a:p>
            <a:pPr algn="ctr">
              <a:spcAft>
                <a:spcPts val="0"/>
              </a:spcAft>
            </a:pPr>
            <a:r>
              <a:rPr lang="pt-PT" sz="1200" u="sng" kern="1200" dirty="0">
                <a:solidFill>
                  <a:srgbClr val="0000FF"/>
                </a:solidFill>
                <a:effectLst/>
                <a:ea typeface="Times New Roman" panose="02020603050405020304" pitchFamily="18" charset="0"/>
                <a:cs typeface="Times New Roman" panose="02020603050405020304" pitchFamily="18" charset="0"/>
                <a:hlinkClick r:id="rId3"/>
              </a:rPr>
              <a:t>www.famalicao.pt</a:t>
            </a:r>
            <a:endParaRPr lang="pt-PT" sz="1200" dirty="0">
              <a:effectLst/>
              <a:ea typeface="Times New Roman" panose="02020603050405020304" pitchFamily="18" charset="0"/>
            </a:endParaRPr>
          </a:p>
          <a:p>
            <a:pPr algn="ctr">
              <a:spcAft>
                <a:spcPts val="0"/>
              </a:spcAft>
            </a:pPr>
            <a:r>
              <a:rPr lang="pt-PT" sz="1200" u="sng" kern="1200" dirty="0">
                <a:solidFill>
                  <a:srgbClr val="0000FF"/>
                </a:solidFill>
                <a:effectLst/>
                <a:ea typeface="Times New Roman" panose="02020603050405020304" pitchFamily="18" charset="0"/>
                <a:cs typeface="Times New Roman" panose="02020603050405020304" pitchFamily="18" charset="0"/>
                <a:hlinkClick r:id="rId4"/>
              </a:rPr>
              <a:t>www.famalicaoeducativo.pt</a:t>
            </a:r>
            <a:endParaRPr lang="pt-PT" sz="1200" u="sng" kern="1200" dirty="0">
              <a:solidFill>
                <a:srgbClr val="0000FF"/>
              </a:solidFill>
              <a:effectLst/>
              <a:ea typeface="Times New Roman" panose="02020603050405020304" pitchFamily="18" charset="0"/>
              <a:cs typeface="Times New Roman" panose="02020603050405020304" pitchFamily="18" charset="0"/>
            </a:endParaRPr>
          </a:p>
          <a:p>
            <a:pPr algn="ctr">
              <a:spcAft>
                <a:spcPts val="0"/>
              </a:spcAft>
            </a:pPr>
            <a:r>
              <a:rPr lang="pt-PT" sz="1200" dirty="0">
                <a:effectLst/>
                <a:ea typeface="Times New Roman" panose="02020603050405020304" pitchFamily="18" charset="0"/>
                <a:hlinkClick r:id="rId5"/>
              </a:rPr>
              <a:t>http://www.famalicaoeducativo.pt/_de_famalicao_para_o_mundo_contributos_da_historia_loca</a:t>
            </a:r>
            <a:r>
              <a:rPr lang="pt-PT" sz="1400" dirty="0">
                <a:effectLst/>
                <a:ea typeface="Times New Roman" panose="02020603050405020304" pitchFamily="18" charset="0"/>
                <a:hlinkClick r:id="rId5"/>
              </a:rPr>
              <a:t>l</a:t>
            </a:r>
            <a:r>
              <a:rPr lang="pt-PT" sz="1400" dirty="0">
                <a:effectLst/>
                <a:ea typeface="Times New Roman" panose="02020603050405020304" pitchFamily="18" charset="0"/>
              </a:rPr>
              <a:t> </a:t>
            </a:r>
          </a:p>
        </p:txBody>
      </p:sp>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121" y="6313802"/>
            <a:ext cx="4330560" cy="299471"/>
          </a:xfrm>
          <a:prstGeom prst="rect">
            <a:avLst/>
          </a:prstGeom>
        </p:spPr>
      </p:pic>
    </p:spTree>
    <p:extLst>
      <p:ext uri="{BB962C8B-B14F-4D97-AF65-F5344CB8AC3E}">
        <p14:creationId xmlns:p14="http://schemas.microsoft.com/office/powerpoint/2010/main" val="251409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5769" t="26394" r="36077" b="12452"/>
          <a:stretch/>
        </p:blipFill>
        <p:spPr>
          <a:xfrm>
            <a:off x="2324609" y="1060342"/>
            <a:ext cx="7469758" cy="4713061"/>
          </a:xfrm>
          <a:prstGeom prst="rect">
            <a:avLst/>
          </a:prstGeom>
        </p:spPr>
      </p:pic>
      <p:sp>
        <p:nvSpPr>
          <p:cNvPr id="4" name="CaixaDeTexto 3"/>
          <p:cNvSpPr txBox="1"/>
          <p:nvPr/>
        </p:nvSpPr>
        <p:spPr>
          <a:xfrm>
            <a:off x="3682048" y="391379"/>
            <a:ext cx="4754880" cy="369332"/>
          </a:xfrm>
          <a:prstGeom prst="rect">
            <a:avLst/>
          </a:prstGeom>
          <a:noFill/>
        </p:spPr>
        <p:txBody>
          <a:bodyPr wrap="square" rtlCol="0">
            <a:spAutoFit/>
          </a:bodyPr>
          <a:lstStyle/>
          <a:p>
            <a:r>
              <a:rPr lang="pt-PT" b="1" dirty="0">
                <a:solidFill>
                  <a:srgbClr val="0D5E6D"/>
                </a:solidFill>
              </a:rPr>
              <a:t>EMIGRAÇÃO PARA O BRASIL NO SÉCULO XIX</a:t>
            </a:r>
          </a:p>
        </p:txBody>
      </p:sp>
      <p:sp>
        <p:nvSpPr>
          <p:cNvPr id="5" name="CaixaDeTexto 4"/>
          <p:cNvSpPr txBox="1"/>
          <p:nvPr/>
        </p:nvSpPr>
        <p:spPr>
          <a:xfrm>
            <a:off x="168811" y="6372665"/>
            <a:ext cx="8707901" cy="246221"/>
          </a:xfrm>
          <a:prstGeom prst="rect">
            <a:avLst/>
          </a:prstGeom>
          <a:noFill/>
        </p:spPr>
        <p:txBody>
          <a:bodyPr wrap="square" rtlCol="0">
            <a:spAutoFit/>
          </a:bodyPr>
          <a:lstStyle/>
          <a:p>
            <a:r>
              <a:rPr lang="pt-PT" sz="1000" dirty="0"/>
              <a:t>Fonte: https://pt.slideshare.net/sandramvsousa/portugal-na-segunda-metade-do-sculo-xix</a:t>
            </a:r>
          </a:p>
        </p:txBody>
      </p:sp>
      <p:pic>
        <p:nvPicPr>
          <p:cNvPr id="6" name="Imagem 5"/>
          <p:cNvPicPr>
            <a:picLocks noChangeAspect="1"/>
          </p:cNvPicPr>
          <p:nvPr/>
        </p:nvPicPr>
        <p:blipFill>
          <a:blip r:embed="rId3"/>
          <a:stretch>
            <a:fillRect/>
          </a:stretch>
        </p:blipFill>
        <p:spPr>
          <a:xfrm>
            <a:off x="11294601" y="4332514"/>
            <a:ext cx="919170" cy="2525486"/>
          </a:xfrm>
          <a:prstGeom prst="rect">
            <a:avLst/>
          </a:prstGeom>
        </p:spPr>
      </p:pic>
    </p:spTree>
    <p:extLst>
      <p:ext uri="{BB962C8B-B14F-4D97-AF65-F5344CB8AC3E}">
        <p14:creationId xmlns:p14="http://schemas.microsoft.com/office/powerpoint/2010/main" val="4282855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14" y="372309"/>
            <a:ext cx="8283030" cy="6113382"/>
          </a:xfrm>
          <a:prstGeom prst="rect">
            <a:avLst/>
          </a:prstGeom>
        </p:spPr>
      </p:pic>
      <p:sp>
        <p:nvSpPr>
          <p:cNvPr id="3" name="CaixaDeTexto 2"/>
          <p:cNvSpPr txBox="1"/>
          <p:nvPr/>
        </p:nvSpPr>
        <p:spPr>
          <a:xfrm>
            <a:off x="8905479" y="4332514"/>
            <a:ext cx="2848707" cy="2031325"/>
          </a:xfrm>
          <a:prstGeom prst="rect">
            <a:avLst/>
          </a:prstGeom>
          <a:noFill/>
        </p:spPr>
        <p:txBody>
          <a:bodyPr wrap="square" rtlCol="0">
            <a:spAutoFit/>
          </a:bodyPr>
          <a:lstStyle/>
          <a:p>
            <a:r>
              <a:rPr lang="pt-PT" dirty="0"/>
              <a:t>Livro de Registo de Pedido de Passaportes de Vila Nova de Famalicão </a:t>
            </a:r>
            <a:r>
              <a:rPr lang="pt-PT" dirty="0" smtClean="0"/>
              <a:t>1885-1895</a:t>
            </a:r>
          </a:p>
          <a:p>
            <a:r>
              <a:rPr lang="pt-PT" dirty="0" smtClean="0"/>
              <a:t>Acesso </a:t>
            </a:r>
            <a:r>
              <a:rPr lang="pt-PT" dirty="0"/>
              <a:t>à fonte: </a:t>
            </a:r>
            <a:r>
              <a:rPr lang="pt-PT" dirty="0">
                <a:hlinkClick r:id="rId3"/>
              </a:rPr>
              <a:t>http://</a:t>
            </a:r>
            <a:r>
              <a:rPr lang="pt-PT" dirty="0" smtClean="0">
                <a:hlinkClick r:id="rId3"/>
              </a:rPr>
              <a:t>pesquisa.adb.uminho.pt/details?id=1012141</a:t>
            </a:r>
            <a:endParaRPr lang="pt-PT" dirty="0" smtClean="0"/>
          </a:p>
          <a:p>
            <a:endParaRPr lang="pt-PT" dirty="0"/>
          </a:p>
        </p:txBody>
      </p:sp>
      <p:pic>
        <p:nvPicPr>
          <p:cNvPr id="4" name="Imagem 3"/>
          <p:cNvPicPr>
            <a:picLocks noChangeAspect="1"/>
          </p:cNvPicPr>
          <p:nvPr/>
        </p:nvPicPr>
        <p:blipFill>
          <a:blip r:embed="rId4"/>
          <a:stretch>
            <a:fillRect/>
          </a:stretch>
        </p:blipFill>
        <p:spPr>
          <a:xfrm>
            <a:off x="11294601" y="4332514"/>
            <a:ext cx="919170" cy="2525486"/>
          </a:xfrm>
          <a:prstGeom prst="rect">
            <a:avLst/>
          </a:prstGeom>
        </p:spPr>
      </p:pic>
    </p:spTree>
    <p:extLst>
      <p:ext uri="{BB962C8B-B14F-4D97-AF65-F5344CB8AC3E}">
        <p14:creationId xmlns:p14="http://schemas.microsoft.com/office/powerpoint/2010/main" val="55521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98071" y="3221687"/>
            <a:ext cx="9486899" cy="3139321"/>
          </a:xfrm>
          <a:prstGeom prst="rect">
            <a:avLst/>
          </a:prstGeom>
          <a:solidFill>
            <a:srgbClr val="CFD5EA"/>
          </a:solidFill>
          <a:ln>
            <a:noFill/>
          </a:ln>
        </p:spPr>
        <p:txBody>
          <a:bodyPr wrap="square" rtlCol="0">
            <a:spAutoFit/>
          </a:bodyPr>
          <a:lstStyle/>
          <a:p>
            <a:pPr algn="ctr"/>
            <a:r>
              <a:rPr lang="pt-PT" b="1" dirty="0">
                <a:solidFill>
                  <a:srgbClr val="002060"/>
                </a:solidFill>
              </a:rPr>
              <a:t>CAUSAS DA EMIGRAÇÃO</a:t>
            </a:r>
          </a:p>
          <a:p>
            <a:endParaRPr lang="pt-PT" dirty="0"/>
          </a:p>
          <a:p>
            <a:pPr marL="285750" indent="-285750">
              <a:lnSpc>
                <a:spcPct val="150000"/>
              </a:lnSpc>
              <a:buFontTx/>
              <a:buChar char="-"/>
            </a:pPr>
            <a:r>
              <a:rPr lang="pt-PT" dirty="0"/>
              <a:t>Falta de meios de subsistência decorrentes da falta de trabalho e do elevado preço de cereais;</a:t>
            </a:r>
          </a:p>
          <a:p>
            <a:pPr marL="285750" indent="-285750">
              <a:lnSpc>
                <a:spcPct val="150000"/>
              </a:lnSpc>
              <a:buFontTx/>
              <a:buChar char="-"/>
            </a:pPr>
            <a:r>
              <a:rPr lang="pt-PT" dirty="0"/>
              <a:t>Facilidade de, no Brasil, obterem trabalho sendo este bem remunerado;</a:t>
            </a:r>
          </a:p>
          <a:p>
            <a:pPr marL="285750" indent="-285750">
              <a:lnSpc>
                <a:spcPct val="150000"/>
              </a:lnSpc>
              <a:buFontTx/>
              <a:buChar char="-"/>
            </a:pPr>
            <a:r>
              <a:rPr lang="pt-PT" dirty="0"/>
              <a:t>Domínio do idioma e similitude de costumes entre portugueses e brasileiros</a:t>
            </a:r>
            <a:r>
              <a:rPr lang="pt-PT" dirty="0" smtClean="0"/>
              <a:t>;</a:t>
            </a:r>
          </a:p>
          <a:p>
            <a:pPr marL="285750" indent="-285750">
              <a:lnSpc>
                <a:spcPct val="150000"/>
              </a:lnSpc>
              <a:buFontTx/>
              <a:buChar char="-"/>
            </a:pPr>
            <a:r>
              <a:rPr lang="pt-PT" dirty="0" smtClean="0"/>
              <a:t>Proprietários dos navios facilitavam o pagamentos das passagens;</a:t>
            </a:r>
            <a:endParaRPr lang="pt-PT" dirty="0"/>
          </a:p>
          <a:p>
            <a:pPr marL="285750" indent="-285750">
              <a:lnSpc>
                <a:spcPct val="150000"/>
              </a:lnSpc>
              <a:buFontTx/>
              <a:buChar char="-"/>
            </a:pPr>
            <a:r>
              <a:rPr lang="pt-PT" dirty="0"/>
              <a:t>Existência no Brasil de parentes e conterrâneos dos candidatos à emigração;</a:t>
            </a:r>
          </a:p>
          <a:p>
            <a:pPr marL="285750" indent="-285750">
              <a:lnSpc>
                <a:spcPct val="150000"/>
              </a:lnSpc>
              <a:buFontTx/>
              <a:buChar char="-"/>
            </a:pPr>
            <a:r>
              <a:rPr lang="pt-PT" dirty="0"/>
              <a:t>Falta de mão de obra resultante do fim da escravatura negra de </a:t>
            </a:r>
            <a:r>
              <a:rPr lang="pt-PT" dirty="0" smtClean="0"/>
              <a:t>África.</a:t>
            </a:r>
            <a:endParaRPr lang="pt-PT" dirty="0"/>
          </a:p>
        </p:txBody>
      </p:sp>
      <p:graphicFrame>
        <p:nvGraphicFramePr>
          <p:cNvPr id="4" name="Tabela 3"/>
          <p:cNvGraphicFramePr>
            <a:graphicFrameLocks noGrp="1"/>
          </p:cNvGraphicFramePr>
          <p:nvPr>
            <p:extLst>
              <p:ext uri="{D42A27DB-BD31-4B8C-83A1-F6EECF244321}">
                <p14:modId xmlns:p14="http://schemas.microsoft.com/office/powerpoint/2010/main" val="1587367677"/>
              </p:ext>
            </p:extLst>
          </p:nvPr>
        </p:nvGraphicFramePr>
        <p:xfrm>
          <a:off x="2367659" y="737567"/>
          <a:ext cx="6781800" cy="2484120"/>
        </p:xfrm>
        <a:graphic>
          <a:graphicData uri="http://schemas.openxmlformats.org/drawingml/2006/table">
            <a:tbl>
              <a:tblPr firstRow="1" bandRow="1">
                <a:tableStyleId>{7DF18680-E054-41AD-8BC1-D1AEF772440D}</a:tableStyleId>
              </a:tblPr>
              <a:tblGrid>
                <a:gridCol w="2260600">
                  <a:extLst>
                    <a:ext uri="{9D8B030D-6E8A-4147-A177-3AD203B41FA5}">
                      <a16:colId xmlns:a16="http://schemas.microsoft.com/office/drawing/2014/main" val="2276867414"/>
                    </a:ext>
                  </a:extLst>
                </a:gridCol>
                <a:gridCol w="1790699">
                  <a:extLst>
                    <a:ext uri="{9D8B030D-6E8A-4147-A177-3AD203B41FA5}">
                      <a16:colId xmlns:a16="http://schemas.microsoft.com/office/drawing/2014/main" val="957067947"/>
                    </a:ext>
                  </a:extLst>
                </a:gridCol>
                <a:gridCol w="2730501">
                  <a:extLst>
                    <a:ext uri="{9D8B030D-6E8A-4147-A177-3AD203B41FA5}">
                      <a16:colId xmlns:a16="http://schemas.microsoft.com/office/drawing/2014/main" val="2444737135"/>
                    </a:ext>
                  </a:extLst>
                </a:gridCol>
              </a:tblGrid>
              <a:tr h="335411">
                <a:tc gridSpan="3">
                  <a:txBody>
                    <a:bodyPr/>
                    <a:lstStyle/>
                    <a:p>
                      <a:pPr algn="ctr"/>
                      <a:r>
                        <a:rPr lang="pt-PT" sz="2400" dirty="0"/>
                        <a:t>Períodos de Emigração para o Brasil</a:t>
                      </a:r>
                    </a:p>
                  </a:txBody>
                  <a:tcPr/>
                </a:tc>
                <a:tc hMerge="1">
                  <a:txBody>
                    <a:bodyPr/>
                    <a:lstStyle/>
                    <a:p>
                      <a:endParaRPr lang="pt-PT" dirty="0"/>
                    </a:p>
                  </a:txBody>
                  <a:tcPr/>
                </a:tc>
                <a:tc hMerge="1">
                  <a:txBody>
                    <a:bodyPr/>
                    <a:lstStyle/>
                    <a:p>
                      <a:endParaRPr lang="pt-PT" dirty="0"/>
                    </a:p>
                  </a:txBody>
                  <a:tcPr/>
                </a:tc>
                <a:extLst>
                  <a:ext uri="{0D108BD9-81ED-4DB2-BD59-A6C34878D82A}">
                    <a16:rowId xmlns:a16="http://schemas.microsoft.com/office/drawing/2014/main" val="3519670417"/>
                  </a:ext>
                </a:extLst>
              </a:tr>
              <a:tr h="370840">
                <a:tc>
                  <a:txBody>
                    <a:bodyPr/>
                    <a:lstStyle/>
                    <a:p>
                      <a:r>
                        <a:rPr lang="pt-PT" dirty="0"/>
                        <a:t>1.º período</a:t>
                      </a:r>
                    </a:p>
                  </a:txBody>
                  <a:tcPr/>
                </a:tc>
                <a:tc>
                  <a:txBody>
                    <a:bodyPr/>
                    <a:lstStyle/>
                    <a:p>
                      <a:r>
                        <a:rPr lang="pt-PT" dirty="0"/>
                        <a:t>1808-1850</a:t>
                      </a:r>
                    </a:p>
                  </a:txBody>
                  <a:tcPr/>
                </a:tc>
                <a:tc>
                  <a:txBody>
                    <a:bodyPr/>
                    <a:lstStyle/>
                    <a:p>
                      <a:r>
                        <a:rPr lang="pt-PT" dirty="0"/>
                        <a:t>Início</a:t>
                      </a:r>
                    </a:p>
                  </a:txBody>
                  <a:tcPr/>
                </a:tc>
                <a:extLst>
                  <a:ext uri="{0D108BD9-81ED-4DB2-BD59-A6C34878D82A}">
                    <a16:rowId xmlns:a16="http://schemas.microsoft.com/office/drawing/2014/main" val="3921796880"/>
                  </a:ext>
                </a:extLst>
              </a:tr>
              <a:tr h="370840">
                <a:tc>
                  <a:txBody>
                    <a:bodyPr/>
                    <a:lstStyle/>
                    <a:p>
                      <a:r>
                        <a:rPr lang="pt-PT" dirty="0"/>
                        <a:t>2.º período</a:t>
                      </a:r>
                    </a:p>
                  </a:txBody>
                  <a:tcPr/>
                </a:tc>
                <a:tc>
                  <a:txBody>
                    <a:bodyPr/>
                    <a:lstStyle/>
                    <a:p>
                      <a:r>
                        <a:rPr lang="pt-PT" dirty="0"/>
                        <a:t>1850-190</a:t>
                      </a:r>
                    </a:p>
                  </a:txBody>
                  <a:tcPr/>
                </a:tc>
                <a:tc>
                  <a:txBody>
                    <a:bodyPr/>
                    <a:lstStyle/>
                    <a:p>
                      <a:r>
                        <a:rPr lang="pt-PT" dirty="0"/>
                        <a:t>Apogeu</a:t>
                      </a:r>
                    </a:p>
                  </a:txBody>
                  <a:tcPr/>
                </a:tc>
                <a:extLst>
                  <a:ext uri="{0D108BD9-81ED-4DB2-BD59-A6C34878D82A}">
                    <a16:rowId xmlns:a16="http://schemas.microsoft.com/office/drawing/2014/main" val="2366077245"/>
                  </a:ext>
                </a:extLst>
              </a:tr>
              <a:tr h="370840">
                <a:tc>
                  <a:txBody>
                    <a:bodyPr/>
                    <a:lstStyle/>
                    <a:p>
                      <a:r>
                        <a:rPr lang="pt-PT" dirty="0"/>
                        <a:t>3.º</a:t>
                      </a:r>
                      <a:r>
                        <a:rPr lang="pt-PT" baseline="0" dirty="0"/>
                        <a:t> </a:t>
                      </a:r>
                      <a:r>
                        <a:rPr lang="pt-PT" dirty="0"/>
                        <a:t>período</a:t>
                      </a:r>
                    </a:p>
                  </a:txBody>
                  <a:tcPr/>
                </a:tc>
                <a:tc>
                  <a:txBody>
                    <a:bodyPr/>
                    <a:lstStyle/>
                    <a:p>
                      <a:r>
                        <a:rPr lang="pt-PT" dirty="0"/>
                        <a:t>1930-196?</a:t>
                      </a:r>
                    </a:p>
                  </a:txBody>
                  <a:tcPr/>
                </a:tc>
                <a:tc>
                  <a:txBody>
                    <a:bodyPr/>
                    <a:lstStyle/>
                    <a:p>
                      <a:r>
                        <a:rPr lang="pt-PT" dirty="0"/>
                        <a:t>Emigração Contemporânea</a:t>
                      </a:r>
                    </a:p>
                  </a:txBody>
                  <a:tcPr/>
                </a:tc>
                <a:extLst>
                  <a:ext uri="{0D108BD9-81ED-4DB2-BD59-A6C34878D82A}">
                    <a16:rowId xmlns:a16="http://schemas.microsoft.com/office/drawing/2014/main" val="2682550363"/>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Fonte: Lages, José Manuel (1998). Os</a:t>
                      </a:r>
                      <a:r>
                        <a:rPr lang="pt-PT" sz="1200" baseline="0" dirty="0"/>
                        <a:t> Emigrante de V. N. de Famalicão – o seu papel na Confraria de Nossa Senhora do Carmo. In “Os Brasileiros” da Emigração, </a:t>
                      </a:r>
                      <a:r>
                        <a:rPr lang="pt-PT" sz="1200" baseline="0" dirty="0" err="1"/>
                        <a:t>coord</a:t>
                      </a:r>
                      <a:r>
                        <a:rPr lang="pt-PT" sz="1200" baseline="0" dirty="0"/>
                        <a:t>. Alves, Jorge Fernandes. Coleção Cadernos Museu Bernardino Machado. Edição: Câmara Municipal de Vila Nova de Famalicão, pp. 46-79.</a:t>
                      </a:r>
                      <a:endParaRPr lang="pt-PT" sz="1200" dirty="0"/>
                    </a:p>
                    <a:p>
                      <a:endParaRPr lang="pt-PT" dirty="0"/>
                    </a:p>
                  </a:txBody>
                  <a:tcPr>
                    <a:solidFill>
                      <a:schemeClr val="bg1"/>
                    </a:solidFill>
                  </a:tcPr>
                </a:tc>
                <a:tc hMerge="1">
                  <a:txBody>
                    <a:bodyPr/>
                    <a:lstStyle/>
                    <a:p>
                      <a:endParaRPr lang="pt-PT" dirty="0"/>
                    </a:p>
                  </a:txBody>
                  <a:tcPr/>
                </a:tc>
                <a:tc hMerge="1">
                  <a:txBody>
                    <a:bodyPr/>
                    <a:lstStyle/>
                    <a:p>
                      <a:endParaRPr lang="pt-PT" dirty="0"/>
                    </a:p>
                  </a:txBody>
                  <a:tcPr/>
                </a:tc>
                <a:extLst>
                  <a:ext uri="{0D108BD9-81ED-4DB2-BD59-A6C34878D82A}">
                    <a16:rowId xmlns:a16="http://schemas.microsoft.com/office/drawing/2014/main" val="1615774077"/>
                  </a:ext>
                </a:extLst>
              </a:tr>
            </a:tbl>
          </a:graphicData>
        </a:graphic>
      </p:graphicFrame>
      <p:pic>
        <p:nvPicPr>
          <p:cNvPr id="5" name="Imagem 4"/>
          <p:cNvPicPr>
            <a:picLocks noChangeAspect="1"/>
          </p:cNvPicPr>
          <p:nvPr/>
        </p:nvPicPr>
        <p:blipFill>
          <a:blip r:embed="rId2"/>
          <a:stretch>
            <a:fillRect/>
          </a:stretch>
        </p:blipFill>
        <p:spPr>
          <a:xfrm>
            <a:off x="11294601" y="4332514"/>
            <a:ext cx="919170" cy="2525486"/>
          </a:xfrm>
          <a:prstGeom prst="rect">
            <a:avLst/>
          </a:prstGeom>
        </p:spPr>
      </p:pic>
    </p:spTree>
    <p:extLst>
      <p:ext uri="{BB962C8B-B14F-4D97-AF65-F5344CB8AC3E}">
        <p14:creationId xmlns:p14="http://schemas.microsoft.com/office/powerpoint/2010/main" val="130951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2175789251"/>
              </p:ext>
            </p:extLst>
          </p:nvPr>
        </p:nvGraphicFramePr>
        <p:xfrm>
          <a:off x="1420300" y="392291"/>
          <a:ext cx="7860631" cy="5567821"/>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1895138" y="6177339"/>
            <a:ext cx="7286734" cy="261610"/>
          </a:xfrm>
          <a:prstGeom prst="rect">
            <a:avLst/>
          </a:prstGeom>
          <a:noFill/>
        </p:spPr>
        <p:txBody>
          <a:bodyPr wrap="square" rtlCol="0">
            <a:spAutoFit/>
          </a:bodyPr>
          <a:lstStyle/>
          <a:p>
            <a:r>
              <a:rPr lang="pt-PT" sz="1100" dirty="0"/>
              <a:t>Fonte: Pereira, </a:t>
            </a:r>
            <a:r>
              <a:rPr lang="pt-PT" sz="1100" dirty="0" err="1"/>
              <a:t>Mirian</a:t>
            </a:r>
            <a:r>
              <a:rPr lang="pt-PT" sz="1100" dirty="0"/>
              <a:t> </a:t>
            </a:r>
            <a:r>
              <a:rPr lang="pt-PT" sz="1100" dirty="0" err="1"/>
              <a:t>Halpern</a:t>
            </a:r>
            <a:r>
              <a:rPr lang="pt-PT" sz="1100" dirty="0"/>
              <a:t> (1981). A política Portuguesa de Emigração 1850-1930. Lisboa: A Regra do Jogo.p.364</a:t>
            </a:r>
          </a:p>
        </p:txBody>
      </p:sp>
      <p:pic>
        <p:nvPicPr>
          <p:cNvPr id="7" name="Imagem 6"/>
          <p:cNvPicPr>
            <a:picLocks noChangeAspect="1"/>
          </p:cNvPicPr>
          <p:nvPr/>
        </p:nvPicPr>
        <p:blipFill>
          <a:blip r:embed="rId3"/>
          <a:stretch>
            <a:fillRect/>
          </a:stretch>
        </p:blipFill>
        <p:spPr>
          <a:xfrm>
            <a:off x="11294601" y="4332514"/>
            <a:ext cx="919170" cy="2525486"/>
          </a:xfrm>
          <a:prstGeom prst="rect">
            <a:avLst/>
          </a:prstGeom>
        </p:spPr>
      </p:pic>
      <p:pic>
        <p:nvPicPr>
          <p:cNvPr id="8" name="Imagem 7"/>
          <p:cNvPicPr>
            <a:picLocks noChangeAspect="1"/>
          </p:cNvPicPr>
          <p:nvPr/>
        </p:nvPicPr>
        <p:blipFill rotWithShape="1">
          <a:blip r:embed="rId4"/>
          <a:srcRect l="6575" t="32064" r="77643" b="34546"/>
          <a:stretch/>
        </p:blipFill>
        <p:spPr>
          <a:xfrm>
            <a:off x="9492428" y="305112"/>
            <a:ext cx="2261758" cy="2871089"/>
          </a:xfrm>
          <a:prstGeom prst="rect">
            <a:avLst/>
          </a:prstGeom>
        </p:spPr>
      </p:pic>
    </p:spTree>
    <p:extLst>
      <p:ext uri="{BB962C8B-B14F-4D97-AF65-F5344CB8AC3E}">
        <p14:creationId xmlns:p14="http://schemas.microsoft.com/office/powerpoint/2010/main" val="268506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04687" y="292246"/>
            <a:ext cx="9042399" cy="646331"/>
          </a:xfrm>
          <a:prstGeom prst="rect">
            <a:avLst/>
          </a:prstGeom>
        </p:spPr>
        <p:txBody>
          <a:bodyPr wrap="square">
            <a:spAutoFit/>
          </a:bodyPr>
          <a:lstStyle/>
          <a:p>
            <a:pPr algn="ctr"/>
            <a:r>
              <a:rPr lang="pt-PT" b="1" dirty="0">
                <a:solidFill>
                  <a:schemeClr val="accent1"/>
                </a:solidFill>
              </a:rPr>
              <a:t>Pedidos de Passaporte para o Brasil </a:t>
            </a:r>
          </a:p>
          <a:p>
            <a:pPr algn="ctr"/>
            <a:r>
              <a:rPr lang="pt-PT" b="1" baseline="0" dirty="0">
                <a:solidFill>
                  <a:schemeClr val="accent1"/>
                </a:solidFill>
              </a:rPr>
              <a:t>concelho de Vila Nova de Famalicão (1867-1895)</a:t>
            </a:r>
            <a:endParaRPr lang="pt-PT" b="1" dirty="0">
              <a:solidFill>
                <a:schemeClr val="accent1"/>
              </a:solidFill>
            </a:endParaRPr>
          </a:p>
        </p:txBody>
      </p:sp>
      <p:graphicFrame>
        <p:nvGraphicFramePr>
          <p:cNvPr id="8" name="Gráfico 7"/>
          <p:cNvGraphicFramePr/>
          <p:nvPr>
            <p:extLst>
              <p:ext uri="{D42A27DB-BD31-4B8C-83A1-F6EECF244321}">
                <p14:modId xmlns:p14="http://schemas.microsoft.com/office/powerpoint/2010/main" val="798018652"/>
              </p:ext>
            </p:extLst>
          </p:nvPr>
        </p:nvGraphicFramePr>
        <p:xfrm>
          <a:off x="846723" y="871019"/>
          <a:ext cx="8527142" cy="5115961"/>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785318" y="6119336"/>
            <a:ext cx="10087429" cy="738664"/>
          </a:xfrm>
          <a:prstGeom prst="rect">
            <a:avLst/>
          </a:prstGeom>
          <a:noFill/>
        </p:spPr>
        <p:txBody>
          <a:bodyPr wrap="square" rtlCol="0">
            <a:spAutoFit/>
          </a:bodyPr>
          <a:lstStyle/>
          <a:p>
            <a:r>
              <a:rPr lang="pt-PT" sz="1050" dirty="0"/>
              <a:t>Fonte: Livro de Registo de Pedidos de Passaportes do concelho de Vila Nova de Famalicão, in Lages, José Manuel (1998). Os</a:t>
            </a:r>
            <a:r>
              <a:rPr lang="pt-PT" sz="1050" baseline="0" dirty="0"/>
              <a:t> Emigrante de V. N. de Famalicão – o seu papel na Confraria de Nossa Senhora do Carmo. </a:t>
            </a:r>
            <a:r>
              <a:rPr lang="pt-PT" sz="1050" dirty="0"/>
              <a:t> in</a:t>
            </a:r>
            <a:r>
              <a:rPr lang="pt-PT" sz="1050" baseline="0" dirty="0"/>
              <a:t> “Os Brasileiros” da Emigração, </a:t>
            </a:r>
            <a:r>
              <a:rPr lang="pt-PT" sz="1050" baseline="0" dirty="0" err="1"/>
              <a:t>coord</a:t>
            </a:r>
            <a:r>
              <a:rPr lang="pt-PT" sz="1050" baseline="0" dirty="0"/>
              <a:t>. Alves, Jorge Fernandes. Coleção Cadernos Museu Bernardino Machado. Edição: Câmara Municipal de Vila Nova de Famalicão, pp.46 -79.</a:t>
            </a:r>
            <a:endParaRPr lang="pt-PT" sz="1050" dirty="0"/>
          </a:p>
          <a:p>
            <a:endParaRPr lang="pt-PT" sz="1050" dirty="0"/>
          </a:p>
        </p:txBody>
      </p:sp>
      <p:sp>
        <p:nvSpPr>
          <p:cNvPr id="11" name="CaixaDeTexto 10"/>
          <p:cNvSpPr txBox="1"/>
          <p:nvPr/>
        </p:nvSpPr>
        <p:spPr>
          <a:xfrm>
            <a:off x="424543" y="2686515"/>
            <a:ext cx="338554" cy="1798399"/>
          </a:xfrm>
          <a:prstGeom prst="rect">
            <a:avLst/>
          </a:prstGeom>
          <a:noFill/>
          <a:ln>
            <a:noFill/>
          </a:ln>
        </p:spPr>
        <p:txBody>
          <a:bodyPr vert="vert270" wrap="square" rtlCol="0">
            <a:spAutoFit/>
          </a:bodyPr>
          <a:lstStyle/>
          <a:p>
            <a:r>
              <a:rPr lang="pt-PT" sz="1000" dirty="0"/>
              <a:t>N.º de Emigrantes</a:t>
            </a:r>
          </a:p>
        </p:txBody>
      </p:sp>
      <p:sp>
        <p:nvSpPr>
          <p:cNvPr id="12" name="CaixaDeTexto 11"/>
          <p:cNvSpPr txBox="1"/>
          <p:nvPr/>
        </p:nvSpPr>
        <p:spPr>
          <a:xfrm>
            <a:off x="9457491" y="3469251"/>
            <a:ext cx="2525485" cy="2031325"/>
          </a:xfrm>
          <a:prstGeom prst="rect">
            <a:avLst/>
          </a:prstGeom>
          <a:solidFill>
            <a:schemeClr val="accent4">
              <a:lumMod val="20000"/>
              <a:lumOff val="80000"/>
            </a:schemeClr>
          </a:solidFill>
        </p:spPr>
        <p:txBody>
          <a:bodyPr wrap="square" rtlCol="0">
            <a:spAutoFit/>
          </a:bodyPr>
          <a:lstStyle/>
          <a:p>
            <a:r>
              <a:rPr lang="pt-PT" sz="1400" dirty="0" smtClean="0"/>
              <a:t>Questões orientadoras:</a:t>
            </a:r>
          </a:p>
          <a:p>
            <a:pPr marL="285750" indent="-285750">
              <a:buFontTx/>
              <a:buChar char="-"/>
            </a:pPr>
            <a:r>
              <a:rPr lang="pt-PT" sz="1400" dirty="0" smtClean="0"/>
              <a:t>Indica os anos com maior emigração.</a:t>
            </a:r>
            <a:endParaRPr lang="pt-PT" sz="1400" dirty="0"/>
          </a:p>
          <a:p>
            <a:pPr marL="285750" indent="-285750">
              <a:buFontTx/>
              <a:buChar char="-"/>
            </a:pPr>
            <a:r>
              <a:rPr lang="pt-PT" sz="1400" dirty="0" smtClean="0"/>
              <a:t>Os </a:t>
            </a:r>
            <a:r>
              <a:rPr lang="pt-PT" sz="1400" dirty="0"/>
              <a:t>anos de 1871,  1872  e 1893 surgem no gráfico com elevada emigração. Refere os motivos a nível nacional e a nível local para tais ocorrências.  </a:t>
            </a:r>
          </a:p>
        </p:txBody>
      </p:sp>
      <p:pic>
        <p:nvPicPr>
          <p:cNvPr id="13" name="Imagem 12"/>
          <p:cNvPicPr>
            <a:picLocks noChangeAspect="1"/>
          </p:cNvPicPr>
          <p:nvPr/>
        </p:nvPicPr>
        <p:blipFill>
          <a:blip r:embed="rId3"/>
          <a:stretch>
            <a:fillRect/>
          </a:stretch>
        </p:blipFill>
        <p:spPr>
          <a:xfrm>
            <a:off x="11272830" y="4332514"/>
            <a:ext cx="919170" cy="2525486"/>
          </a:xfrm>
          <a:prstGeom prst="rect">
            <a:avLst/>
          </a:prstGeom>
        </p:spPr>
      </p:pic>
    </p:spTree>
    <p:extLst>
      <p:ext uri="{BB962C8B-B14F-4D97-AF65-F5344CB8AC3E}">
        <p14:creationId xmlns:p14="http://schemas.microsoft.com/office/powerpoint/2010/main" val="262113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277613679"/>
              </p:ext>
            </p:extLst>
          </p:nvPr>
        </p:nvGraphicFramePr>
        <p:xfrm>
          <a:off x="349561" y="414512"/>
          <a:ext cx="6202156" cy="5461872"/>
        </p:xfrm>
        <a:graphic>
          <a:graphicData uri="http://schemas.openxmlformats.org/drawingml/2006/table">
            <a:tbl>
              <a:tblPr firstRow="1" firstCol="1" bandRow="1">
                <a:tableStyleId>{7DF18680-E054-41AD-8BC1-D1AEF772440D}</a:tableStyleId>
              </a:tblPr>
              <a:tblGrid>
                <a:gridCol w="1700494">
                  <a:extLst>
                    <a:ext uri="{9D8B030D-6E8A-4147-A177-3AD203B41FA5}">
                      <a16:colId xmlns:a16="http://schemas.microsoft.com/office/drawing/2014/main" val="801850417"/>
                    </a:ext>
                  </a:extLst>
                </a:gridCol>
                <a:gridCol w="1195754">
                  <a:extLst>
                    <a:ext uri="{9D8B030D-6E8A-4147-A177-3AD203B41FA5}">
                      <a16:colId xmlns:a16="http://schemas.microsoft.com/office/drawing/2014/main" val="1647725584"/>
                    </a:ext>
                  </a:extLst>
                </a:gridCol>
                <a:gridCol w="193431">
                  <a:extLst>
                    <a:ext uri="{9D8B030D-6E8A-4147-A177-3AD203B41FA5}">
                      <a16:colId xmlns:a16="http://schemas.microsoft.com/office/drawing/2014/main" val="1521190981"/>
                    </a:ext>
                  </a:extLst>
                </a:gridCol>
                <a:gridCol w="2022230">
                  <a:extLst>
                    <a:ext uri="{9D8B030D-6E8A-4147-A177-3AD203B41FA5}">
                      <a16:colId xmlns:a16="http://schemas.microsoft.com/office/drawing/2014/main" val="3848416176"/>
                    </a:ext>
                  </a:extLst>
                </a:gridCol>
                <a:gridCol w="1090247">
                  <a:extLst>
                    <a:ext uri="{9D8B030D-6E8A-4147-A177-3AD203B41FA5}">
                      <a16:colId xmlns:a16="http://schemas.microsoft.com/office/drawing/2014/main" val="3593324262"/>
                    </a:ext>
                  </a:extLst>
                </a:gridCol>
              </a:tblGrid>
              <a:tr h="219369">
                <a:tc gridSpan="5">
                  <a:txBody>
                    <a:bodyPr/>
                    <a:lstStyle/>
                    <a:p>
                      <a:pPr algn="ctr">
                        <a:lnSpc>
                          <a:spcPct val="107000"/>
                        </a:lnSpc>
                        <a:spcAft>
                          <a:spcPts val="0"/>
                        </a:spcAft>
                      </a:pPr>
                      <a:r>
                        <a:rPr lang="pt-PT" sz="1600" dirty="0">
                          <a:effectLst/>
                        </a:rPr>
                        <a:t>Emigração por freguesias de Vila Nova de Famalicão (1867 a 1881)</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380582195"/>
                  </a:ext>
                </a:extLst>
              </a:tr>
              <a:tr h="223013">
                <a:tc>
                  <a:txBody>
                    <a:bodyPr/>
                    <a:lstStyle/>
                    <a:p>
                      <a:pPr algn="ctr">
                        <a:lnSpc>
                          <a:spcPct val="107000"/>
                        </a:lnSpc>
                        <a:spcAft>
                          <a:spcPts val="0"/>
                        </a:spcAft>
                      </a:pPr>
                      <a:r>
                        <a:rPr lang="pt-PT" sz="1200" dirty="0">
                          <a:solidFill>
                            <a:schemeClr val="tx1"/>
                          </a:solidFill>
                          <a:effectLst/>
                        </a:rPr>
                        <a:t>Freguesia</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CFD5EA"/>
                    </a:solidFill>
                  </a:tcPr>
                </a:tc>
                <a:tc>
                  <a:txBody>
                    <a:bodyPr/>
                    <a:lstStyle/>
                    <a:p>
                      <a:pPr algn="ctr">
                        <a:lnSpc>
                          <a:spcPct val="107000"/>
                        </a:lnSpc>
                        <a:spcAft>
                          <a:spcPts val="0"/>
                        </a:spcAft>
                      </a:pPr>
                      <a:r>
                        <a:rPr lang="pt-PT" sz="1200">
                          <a:effectLst/>
                        </a:rPr>
                        <a:t>Emigrantes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tx1"/>
                          </a:solidFill>
                          <a:effectLst/>
                        </a:rPr>
                        <a:t>Freguesia</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CFD5EA"/>
                    </a:solidFill>
                  </a:tcPr>
                </a:tc>
                <a:tc>
                  <a:txBody>
                    <a:bodyPr/>
                    <a:lstStyle/>
                    <a:p>
                      <a:pPr algn="ctr">
                        <a:lnSpc>
                          <a:spcPct val="107000"/>
                        </a:lnSpc>
                        <a:spcAft>
                          <a:spcPts val="0"/>
                        </a:spcAft>
                      </a:pPr>
                      <a:r>
                        <a:rPr lang="pt-PT" sz="1200" dirty="0">
                          <a:effectLst/>
                        </a:rPr>
                        <a:t>Emigrantes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4244188674"/>
                  </a:ext>
                </a:extLst>
              </a:tr>
              <a:tr h="219369">
                <a:tc>
                  <a:txBody>
                    <a:bodyPr/>
                    <a:lstStyle/>
                    <a:p>
                      <a:pPr algn="ctr">
                        <a:lnSpc>
                          <a:spcPct val="107000"/>
                        </a:lnSpc>
                        <a:spcAft>
                          <a:spcPts val="0"/>
                        </a:spcAft>
                      </a:pPr>
                      <a:r>
                        <a:rPr lang="pt-PT" sz="1200" dirty="0">
                          <a:effectLst/>
                        </a:rPr>
                        <a:t>Antas S. Tiago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Lemenhe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417021833"/>
                  </a:ext>
                </a:extLst>
              </a:tr>
              <a:tr h="219369">
                <a:tc>
                  <a:txBody>
                    <a:bodyPr/>
                    <a:lstStyle/>
                    <a:p>
                      <a:pPr algn="ctr">
                        <a:lnSpc>
                          <a:spcPct val="107000"/>
                        </a:lnSpc>
                        <a:spcAft>
                          <a:spcPts val="0"/>
                        </a:spcAft>
                      </a:pPr>
                      <a:r>
                        <a:rPr lang="pt-PT" sz="1200">
                          <a:effectLst/>
                        </a:rPr>
                        <a:t>Arnoso S. Eulália</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Louro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932685347"/>
                  </a:ext>
                </a:extLst>
              </a:tr>
              <a:tr h="219369">
                <a:tc>
                  <a:txBody>
                    <a:bodyPr/>
                    <a:lstStyle/>
                    <a:p>
                      <a:pPr algn="ctr">
                        <a:lnSpc>
                          <a:spcPct val="107000"/>
                        </a:lnSpc>
                        <a:spcAft>
                          <a:spcPts val="0"/>
                        </a:spcAft>
                      </a:pPr>
                      <a:r>
                        <a:rPr lang="pt-PT" sz="1200">
                          <a:effectLst/>
                        </a:rPr>
                        <a:t>Arnoso Sta. Maria</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52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Lousado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921275923"/>
                  </a:ext>
                </a:extLst>
              </a:tr>
              <a:tr h="219369">
                <a:tc>
                  <a:txBody>
                    <a:bodyPr/>
                    <a:lstStyle/>
                    <a:p>
                      <a:pPr algn="ctr">
                        <a:lnSpc>
                          <a:spcPct val="107000"/>
                        </a:lnSpc>
                        <a:spcAft>
                          <a:spcPts val="0"/>
                        </a:spcAft>
                      </a:pPr>
                      <a:r>
                        <a:rPr lang="pt-PT" sz="1200" dirty="0">
                          <a:effectLst/>
                        </a:rPr>
                        <a:t>Aves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Mogege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266581369"/>
                  </a:ext>
                </a:extLst>
              </a:tr>
              <a:tr h="219369">
                <a:tc>
                  <a:txBody>
                    <a:bodyPr/>
                    <a:lstStyle/>
                    <a:p>
                      <a:pPr algn="ctr">
                        <a:lnSpc>
                          <a:spcPct val="107000"/>
                        </a:lnSpc>
                        <a:spcAft>
                          <a:spcPts val="0"/>
                        </a:spcAft>
                      </a:pPr>
                      <a:r>
                        <a:rPr lang="pt-PT" sz="1200" dirty="0" err="1">
                          <a:effectLst/>
                        </a:rPr>
                        <a:t>Avidos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Mouquim</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401071572"/>
                  </a:ext>
                </a:extLst>
              </a:tr>
              <a:tr h="219369">
                <a:tc>
                  <a:txBody>
                    <a:bodyPr/>
                    <a:lstStyle/>
                    <a:p>
                      <a:pPr algn="ctr">
                        <a:lnSpc>
                          <a:spcPct val="107000"/>
                        </a:lnSpc>
                        <a:spcAft>
                          <a:spcPts val="0"/>
                        </a:spcAft>
                      </a:pPr>
                      <a:r>
                        <a:rPr lang="pt-PT" sz="1200" dirty="0">
                          <a:effectLst/>
                        </a:rPr>
                        <a:t>Bairro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Nine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593823579"/>
                  </a:ext>
                </a:extLst>
              </a:tr>
              <a:tr h="219369">
                <a:tc>
                  <a:txBody>
                    <a:bodyPr/>
                    <a:lstStyle/>
                    <a:p>
                      <a:pPr algn="ctr">
                        <a:lnSpc>
                          <a:spcPct val="107000"/>
                        </a:lnSpc>
                        <a:spcAft>
                          <a:spcPts val="0"/>
                        </a:spcAft>
                      </a:pPr>
                      <a:r>
                        <a:rPr lang="pt-PT" sz="1200">
                          <a:effectLst/>
                        </a:rPr>
                        <a:t>Bente</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Novais</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111546063"/>
                  </a:ext>
                </a:extLst>
              </a:tr>
              <a:tr h="219369">
                <a:tc>
                  <a:txBody>
                    <a:bodyPr/>
                    <a:lstStyle/>
                    <a:p>
                      <a:pPr algn="ctr">
                        <a:lnSpc>
                          <a:spcPct val="107000"/>
                        </a:lnSpc>
                        <a:spcAft>
                          <a:spcPts val="0"/>
                        </a:spcAft>
                      </a:pPr>
                      <a:r>
                        <a:rPr lang="pt-PT" sz="1200" dirty="0">
                          <a:effectLst/>
                        </a:rPr>
                        <a:t>Brufe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Oliveira</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18</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192628381"/>
                  </a:ext>
                </a:extLst>
              </a:tr>
              <a:tr h="219369">
                <a:tc>
                  <a:txBody>
                    <a:bodyPr/>
                    <a:lstStyle/>
                    <a:p>
                      <a:pPr algn="ctr">
                        <a:lnSpc>
                          <a:spcPct val="107000"/>
                        </a:lnSpc>
                        <a:spcAft>
                          <a:spcPts val="0"/>
                        </a:spcAft>
                      </a:pPr>
                      <a:r>
                        <a:rPr lang="pt-PT" sz="1200" dirty="0">
                          <a:effectLst/>
                        </a:rPr>
                        <a:t>Cabeçudos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Outiz</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006525068"/>
                  </a:ext>
                </a:extLst>
              </a:tr>
              <a:tr h="219369">
                <a:tc>
                  <a:txBody>
                    <a:bodyPr/>
                    <a:lstStyle/>
                    <a:p>
                      <a:pPr algn="ctr">
                        <a:lnSpc>
                          <a:spcPct val="107000"/>
                        </a:lnSpc>
                        <a:spcAft>
                          <a:spcPts val="0"/>
                        </a:spcAft>
                      </a:pPr>
                      <a:r>
                        <a:rPr lang="pt-PT" sz="1200" dirty="0">
                          <a:effectLst/>
                        </a:rPr>
                        <a:t>Calendário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Pedome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711026351"/>
                  </a:ext>
                </a:extLst>
              </a:tr>
              <a:tr h="219369">
                <a:tc>
                  <a:txBody>
                    <a:bodyPr/>
                    <a:lstStyle/>
                    <a:p>
                      <a:pPr algn="ctr">
                        <a:lnSpc>
                          <a:spcPct val="107000"/>
                        </a:lnSpc>
                        <a:spcAft>
                          <a:spcPts val="0"/>
                        </a:spcAft>
                      </a:pPr>
                      <a:r>
                        <a:rPr lang="pt-PT" sz="1200" dirty="0">
                          <a:effectLst/>
                        </a:rPr>
                        <a:t>Carreira</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Portela</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079782122"/>
                  </a:ext>
                </a:extLst>
              </a:tr>
              <a:tr h="219369">
                <a:tc>
                  <a:txBody>
                    <a:bodyPr/>
                    <a:lstStyle/>
                    <a:p>
                      <a:pPr algn="ctr">
                        <a:lnSpc>
                          <a:spcPct val="107000"/>
                        </a:lnSpc>
                        <a:spcAft>
                          <a:spcPts val="0"/>
                        </a:spcAft>
                      </a:pPr>
                      <a:r>
                        <a:rPr lang="pt-PT" sz="1200" dirty="0">
                          <a:effectLst/>
                        </a:rPr>
                        <a:t>Castelões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Requião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515469787"/>
                  </a:ext>
                </a:extLst>
              </a:tr>
              <a:tr h="219369">
                <a:tc>
                  <a:txBody>
                    <a:bodyPr/>
                    <a:lstStyle/>
                    <a:p>
                      <a:pPr algn="ctr">
                        <a:lnSpc>
                          <a:spcPct val="107000"/>
                        </a:lnSpc>
                        <a:spcAft>
                          <a:spcPts val="0"/>
                        </a:spcAft>
                      </a:pPr>
                      <a:r>
                        <a:rPr lang="pt-PT" sz="1200" dirty="0">
                          <a:effectLst/>
                        </a:rPr>
                        <a:t>Cavalões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Riba d’ Ave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064287433"/>
                  </a:ext>
                </a:extLst>
              </a:tr>
              <a:tr h="219369">
                <a:tc>
                  <a:txBody>
                    <a:bodyPr/>
                    <a:lstStyle/>
                    <a:p>
                      <a:pPr algn="ctr">
                        <a:lnSpc>
                          <a:spcPct val="107000"/>
                        </a:lnSpc>
                        <a:spcAft>
                          <a:spcPts val="0"/>
                        </a:spcAft>
                      </a:pPr>
                      <a:r>
                        <a:rPr lang="pt-PT" sz="1200" dirty="0">
                          <a:effectLst/>
                        </a:rPr>
                        <a:t>Ceide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18</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Ribeirão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475069424"/>
                  </a:ext>
                </a:extLst>
              </a:tr>
              <a:tr h="219369">
                <a:tc>
                  <a:txBody>
                    <a:bodyPr/>
                    <a:lstStyle/>
                    <a:p>
                      <a:pPr algn="ctr">
                        <a:lnSpc>
                          <a:spcPct val="107000"/>
                        </a:lnSpc>
                        <a:spcAft>
                          <a:spcPts val="0"/>
                        </a:spcAft>
                      </a:pPr>
                      <a:r>
                        <a:rPr lang="pt-PT" sz="1200" dirty="0">
                          <a:effectLst/>
                        </a:rPr>
                        <a:t>Cruz S. Tiago</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Ruivães</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490990626"/>
                  </a:ext>
                </a:extLst>
              </a:tr>
              <a:tr h="219369">
                <a:tc>
                  <a:txBody>
                    <a:bodyPr/>
                    <a:lstStyle/>
                    <a:p>
                      <a:pPr algn="ctr">
                        <a:lnSpc>
                          <a:spcPct val="107000"/>
                        </a:lnSpc>
                        <a:spcAft>
                          <a:spcPts val="0"/>
                        </a:spcAft>
                      </a:pPr>
                      <a:r>
                        <a:rPr lang="pt-PT" sz="1200" dirty="0">
                          <a:effectLst/>
                        </a:rPr>
                        <a:t>Delães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Sezures</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522553850"/>
                  </a:ext>
                </a:extLst>
              </a:tr>
              <a:tr h="219369">
                <a:tc>
                  <a:txBody>
                    <a:bodyPr/>
                    <a:lstStyle/>
                    <a:p>
                      <a:pPr algn="ctr">
                        <a:lnSpc>
                          <a:spcPct val="107000"/>
                        </a:lnSpc>
                        <a:spcAft>
                          <a:spcPts val="0"/>
                        </a:spcAft>
                      </a:pPr>
                      <a:r>
                        <a:rPr lang="pt-PT" sz="1200" dirty="0">
                          <a:effectLst/>
                        </a:rPr>
                        <a:t>Esmeriz</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Telhado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28</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004124141"/>
                  </a:ext>
                </a:extLst>
              </a:tr>
              <a:tr h="199143">
                <a:tc>
                  <a:txBody>
                    <a:bodyPr/>
                    <a:lstStyle/>
                    <a:p>
                      <a:pPr algn="ctr">
                        <a:lnSpc>
                          <a:spcPct val="107000"/>
                        </a:lnSpc>
                        <a:spcAft>
                          <a:spcPts val="0"/>
                        </a:spcAft>
                      </a:pPr>
                      <a:r>
                        <a:rPr lang="pt-PT" sz="1200" dirty="0">
                          <a:effectLst/>
                        </a:rPr>
                        <a:t>Fradelos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 N. de Famalicão e Gavião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87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77275954"/>
                  </a:ext>
                </a:extLst>
              </a:tr>
              <a:tr h="219369">
                <a:tc>
                  <a:txBody>
                    <a:bodyPr/>
                    <a:lstStyle/>
                    <a:p>
                      <a:pPr algn="ctr">
                        <a:lnSpc>
                          <a:spcPct val="107000"/>
                        </a:lnSpc>
                        <a:spcAft>
                          <a:spcPts val="0"/>
                        </a:spcAft>
                      </a:pPr>
                      <a:r>
                        <a:rPr lang="pt-PT" sz="1200" dirty="0">
                          <a:effectLst/>
                        </a:rPr>
                        <a:t>Gondifelos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Vale S. Cosme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28</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909809766"/>
                  </a:ext>
                </a:extLst>
              </a:tr>
              <a:tr h="219369">
                <a:tc>
                  <a:txBody>
                    <a:bodyPr/>
                    <a:lstStyle/>
                    <a:p>
                      <a:pPr algn="ctr">
                        <a:lnSpc>
                          <a:spcPct val="107000"/>
                        </a:lnSpc>
                        <a:spcAft>
                          <a:spcPts val="0"/>
                        </a:spcAft>
                      </a:pPr>
                      <a:r>
                        <a:rPr lang="pt-PT" sz="1200" dirty="0">
                          <a:effectLst/>
                        </a:rPr>
                        <a:t>Jesufrei</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Vale S. Martinho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236071563"/>
                  </a:ext>
                </a:extLst>
              </a:tr>
              <a:tr h="219369">
                <a:tc>
                  <a:txBody>
                    <a:bodyPr/>
                    <a:lstStyle/>
                    <a:p>
                      <a:pPr algn="ctr">
                        <a:lnSpc>
                          <a:spcPct val="107000"/>
                        </a:lnSpc>
                        <a:spcAft>
                          <a:spcPts val="0"/>
                        </a:spcAft>
                      </a:pPr>
                      <a:r>
                        <a:rPr lang="pt-PT" sz="1200" dirty="0">
                          <a:effectLst/>
                        </a:rPr>
                        <a:t>Joane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31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Vermoim</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15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99665017"/>
                  </a:ext>
                </a:extLst>
              </a:tr>
              <a:tr h="96636">
                <a:tc>
                  <a:txBody>
                    <a:bodyPr/>
                    <a:lstStyle/>
                    <a:p>
                      <a:pPr algn="ctr">
                        <a:lnSpc>
                          <a:spcPct val="107000"/>
                        </a:lnSpc>
                        <a:spcAft>
                          <a:spcPts val="0"/>
                        </a:spcAft>
                      </a:pPr>
                      <a:r>
                        <a:rPr lang="pt-PT" sz="1200" dirty="0">
                          <a:effectLst/>
                        </a:rPr>
                        <a:t>Lagoa</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Vilarinho</a:t>
                      </a:r>
                    </a:p>
                  </a:txBody>
                  <a:tcPr marL="63981" marR="63981" marT="0" marB="0">
                    <a:solidFill>
                      <a:srgbClr val="4472C4"/>
                    </a:solidFill>
                  </a:tcPr>
                </a:tc>
                <a:tc>
                  <a:txBody>
                    <a:bodyPr/>
                    <a:lstStyle/>
                    <a:p>
                      <a:pPr algn="ctr">
                        <a:lnSpc>
                          <a:spcPct val="107000"/>
                        </a:lnSpc>
                        <a:spcAft>
                          <a:spcPts val="0"/>
                        </a:spcAft>
                      </a:pPr>
                      <a:r>
                        <a:rPr lang="pt-PT" sz="1200" dirty="0">
                          <a:effectLst/>
                        </a:rPr>
                        <a:t>85</a:t>
                      </a:r>
                    </a:p>
                  </a:txBody>
                  <a:tcPr marL="63981" marR="63981" marT="0" marB="0"/>
                </a:tc>
                <a:extLst>
                  <a:ext uri="{0D108BD9-81ED-4DB2-BD59-A6C34878D82A}">
                    <a16:rowId xmlns:a16="http://schemas.microsoft.com/office/drawing/2014/main" val="993239082"/>
                  </a:ext>
                </a:extLst>
              </a:tr>
              <a:tr h="127279">
                <a:tc>
                  <a:txBody>
                    <a:bodyPr/>
                    <a:lstStyle/>
                    <a:p>
                      <a:pPr algn="ctr">
                        <a:lnSpc>
                          <a:spcPct val="107000"/>
                        </a:lnSpc>
                        <a:spcAft>
                          <a:spcPts val="0"/>
                        </a:spcAft>
                      </a:pPr>
                      <a:r>
                        <a:rPr lang="pt-PT" sz="1200" dirty="0">
                          <a:effectLst/>
                        </a:rPr>
                        <a:t>Landim</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4472C4"/>
                    </a:solidFill>
                  </a:tcPr>
                </a:tc>
                <a:tc>
                  <a:txBody>
                    <a:bodyPr/>
                    <a:lstStyle/>
                    <a:p>
                      <a:pPr algn="ctr">
                        <a:lnSpc>
                          <a:spcPct val="107000"/>
                        </a:lnSpc>
                        <a:spcAft>
                          <a:spcPts val="0"/>
                        </a:spcAft>
                      </a:pPr>
                      <a:r>
                        <a:rPr lang="pt-PT" sz="1200" dirty="0">
                          <a:effectLst/>
                        </a:rPr>
                        <a:t>26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solidFill>
                            <a:schemeClr val="tx1"/>
                          </a:solidFill>
                          <a:effectLst/>
                        </a:rPr>
                        <a:t>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tx1"/>
                          </a:solidFill>
                          <a:effectLst/>
                        </a:rPr>
                        <a:t> TOTAL</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effectLst/>
                        </a:rPr>
                        <a:t> </a:t>
                      </a:r>
                      <a:r>
                        <a:rPr lang="pt-PT" sz="1200" b="1" dirty="0">
                          <a:effectLst/>
                        </a:rPr>
                        <a:t>1127</a:t>
                      </a:r>
                      <a:endParaRPr lang="pt-P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extLst>
                  <a:ext uri="{0D108BD9-81ED-4DB2-BD59-A6C34878D82A}">
                    <a16:rowId xmlns:a16="http://schemas.microsoft.com/office/drawing/2014/main" val="1436418898"/>
                  </a:ext>
                </a:extLst>
              </a:tr>
            </a:tbl>
          </a:graphicData>
        </a:graphic>
      </p:graphicFrame>
      <p:sp>
        <p:nvSpPr>
          <p:cNvPr id="4" name="CaixaDeTexto 3"/>
          <p:cNvSpPr txBox="1"/>
          <p:nvPr/>
        </p:nvSpPr>
        <p:spPr>
          <a:xfrm>
            <a:off x="7008915" y="3840931"/>
            <a:ext cx="4747658" cy="1754326"/>
          </a:xfrm>
          <a:prstGeom prst="rect">
            <a:avLst/>
          </a:prstGeom>
          <a:solidFill>
            <a:schemeClr val="accent1">
              <a:lumMod val="20000"/>
              <a:lumOff val="80000"/>
            </a:schemeClr>
          </a:solidFill>
        </p:spPr>
        <p:txBody>
          <a:bodyPr wrap="square" rtlCol="0">
            <a:spAutoFit/>
          </a:bodyPr>
          <a:lstStyle/>
          <a:p>
            <a:r>
              <a:rPr lang="pt-PT" dirty="0"/>
              <a:t>Questões orientadoras:</a:t>
            </a:r>
          </a:p>
          <a:p>
            <a:pPr marL="285750" indent="-285750">
              <a:buFontTx/>
              <a:buChar char="-"/>
            </a:pPr>
            <a:r>
              <a:rPr lang="pt-PT" dirty="0"/>
              <a:t>Quais as zonas do concelho com maior emigração? </a:t>
            </a:r>
            <a:endParaRPr lang="pt-PT" dirty="0">
              <a:highlight>
                <a:srgbClr val="FFFF00"/>
              </a:highlight>
            </a:endParaRPr>
          </a:p>
          <a:p>
            <a:pPr marL="285750" indent="-285750">
              <a:buFontTx/>
              <a:buChar char="-"/>
            </a:pPr>
            <a:r>
              <a:rPr lang="pt-PT" dirty="0" smtClean="0"/>
              <a:t>Relaciona </a:t>
            </a:r>
            <a:r>
              <a:rPr lang="pt-PT" dirty="0"/>
              <a:t>o elevado número de emigrantes </a:t>
            </a:r>
            <a:r>
              <a:rPr lang="pt-PT" dirty="0" smtClean="0"/>
              <a:t> com </a:t>
            </a:r>
            <a:r>
              <a:rPr lang="pt-PT" dirty="0"/>
              <a:t>o contexto económico e social nacional deste período. </a:t>
            </a:r>
          </a:p>
        </p:txBody>
      </p:sp>
      <p:sp>
        <p:nvSpPr>
          <p:cNvPr id="5" name="CaixaDeTexto 4"/>
          <p:cNvSpPr txBox="1"/>
          <p:nvPr/>
        </p:nvSpPr>
        <p:spPr>
          <a:xfrm>
            <a:off x="96086" y="5957754"/>
            <a:ext cx="6912829" cy="900246"/>
          </a:xfrm>
          <a:prstGeom prst="rect">
            <a:avLst/>
          </a:prstGeom>
          <a:noFill/>
        </p:spPr>
        <p:txBody>
          <a:bodyPr wrap="square" rtlCol="0">
            <a:spAutoFit/>
          </a:bodyPr>
          <a:lstStyle/>
          <a:p>
            <a:r>
              <a:rPr lang="pt-PT" sz="1050" dirty="0"/>
              <a:t>Fonte: Livro de Registo de Pedidos de Passaportes do concelho de Vila Nova de Famalicão. Lages, José Manuel (1998). Os</a:t>
            </a:r>
            <a:r>
              <a:rPr lang="pt-PT" sz="1050" baseline="0" dirty="0"/>
              <a:t> Emigrante de V. N. de Famalicão – o seu papel na Confraria de Nossa Senhora do Carmo. </a:t>
            </a:r>
            <a:r>
              <a:rPr lang="pt-PT" sz="1050" dirty="0"/>
              <a:t> in</a:t>
            </a:r>
            <a:r>
              <a:rPr lang="pt-PT" sz="1050" baseline="0" dirty="0"/>
              <a:t> “Os Brasileiros” da Emigração, </a:t>
            </a:r>
            <a:r>
              <a:rPr lang="pt-PT" sz="1050" baseline="0" dirty="0" err="1"/>
              <a:t>coord</a:t>
            </a:r>
            <a:r>
              <a:rPr lang="pt-PT" sz="1050" baseline="0" dirty="0"/>
              <a:t>. Alves, Jorge Fernandes. Coleção Cadernos Museu Bernardino Machado. Edição: Câmara Municipal de Vila Nova de Famalicão, pp.46 -79.</a:t>
            </a:r>
            <a:endParaRPr lang="pt-PT" sz="1050" dirty="0"/>
          </a:p>
          <a:p>
            <a:endParaRPr lang="pt-PT" sz="1050" dirty="0"/>
          </a:p>
        </p:txBody>
      </p:sp>
      <p:pic>
        <p:nvPicPr>
          <p:cNvPr id="6" name="Imagem 5"/>
          <p:cNvPicPr>
            <a:picLocks noChangeAspect="1"/>
          </p:cNvPicPr>
          <p:nvPr/>
        </p:nvPicPr>
        <p:blipFill>
          <a:blip r:embed="rId2"/>
          <a:stretch>
            <a:fillRect/>
          </a:stretch>
        </p:blipFill>
        <p:spPr>
          <a:xfrm>
            <a:off x="11294601" y="4332514"/>
            <a:ext cx="919170" cy="2525486"/>
          </a:xfrm>
          <a:prstGeom prst="rect">
            <a:avLst/>
          </a:prstGeom>
        </p:spPr>
      </p:pic>
    </p:spTree>
    <p:extLst>
      <p:ext uri="{BB962C8B-B14F-4D97-AF65-F5344CB8AC3E}">
        <p14:creationId xmlns:p14="http://schemas.microsoft.com/office/powerpoint/2010/main" val="68541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22020425"/>
              </p:ext>
            </p:extLst>
          </p:nvPr>
        </p:nvGraphicFramePr>
        <p:xfrm>
          <a:off x="423730" y="275763"/>
          <a:ext cx="5941901" cy="5871551"/>
        </p:xfrm>
        <a:graphic>
          <a:graphicData uri="http://schemas.openxmlformats.org/drawingml/2006/table">
            <a:tbl>
              <a:tblPr firstRow="1" firstCol="1" bandRow="1">
                <a:tableStyleId>{7DF18680-E054-41AD-8BC1-D1AEF772440D}</a:tableStyleId>
              </a:tblPr>
              <a:tblGrid>
                <a:gridCol w="1809516">
                  <a:extLst>
                    <a:ext uri="{9D8B030D-6E8A-4147-A177-3AD203B41FA5}">
                      <a16:colId xmlns:a16="http://schemas.microsoft.com/office/drawing/2014/main" val="801850417"/>
                    </a:ext>
                  </a:extLst>
                </a:gridCol>
                <a:gridCol w="984738">
                  <a:extLst>
                    <a:ext uri="{9D8B030D-6E8A-4147-A177-3AD203B41FA5}">
                      <a16:colId xmlns:a16="http://schemas.microsoft.com/office/drawing/2014/main" val="1647725584"/>
                    </a:ext>
                  </a:extLst>
                </a:gridCol>
                <a:gridCol w="294039">
                  <a:extLst>
                    <a:ext uri="{9D8B030D-6E8A-4147-A177-3AD203B41FA5}">
                      <a16:colId xmlns:a16="http://schemas.microsoft.com/office/drawing/2014/main" val="1521190981"/>
                    </a:ext>
                  </a:extLst>
                </a:gridCol>
                <a:gridCol w="1534761">
                  <a:extLst>
                    <a:ext uri="{9D8B030D-6E8A-4147-A177-3AD203B41FA5}">
                      <a16:colId xmlns:a16="http://schemas.microsoft.com/office/drawing/2014/main" val="3848416176"/>
                    </a:ext>
                  </a:extLst>
                </a:gridCol>
                <a:gridCol w="1318847">
                  <a:extLst>
                    <a:ext uri="{9D8B030D-6E8A-4147-A177-3AD203B41FA5}">
                      <a16:colId xmlns:a16="http://schemas.microsoft.com/office/drawing/2014/main" val="3593324262"/>
                    </a:ext>
                  </a:extLst>
                </a:gridCol>
              </a:tblGrid>
              <a:tr h="219369">
                <a:tc gridSpan="5">
                  <a:txBody>
                    <a:bodyPr/>
                    <a:lstStyle/>
                    <a:p>
                      <a:pPr algn="ctr">
                        <a:lnSpc>
                          <a:spcPct val="107000"/>
                        </a:lnSpc>
                        <a:spcAft>
                          <a:spcPts val="0"/>
                        </a:spcAft>
                      </a:pPr>
                      <a:r>
                        <a:rPr lang="pt-PT" sz="1600" dirty="0">
                          <a:effectLst/>
                        </a:rPr>
                        <a:t>Emigração por freguesias de Vila Nova de Famalicão (1892 a 1895)</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380582195"/>
                  </a:ext>
                </a:extLst>
              </a:tr>
              <a:tr h="223013">
                <a:tc>
                  <a:txBody>
                    <a:bodyPr/>
                    <a:lstStyle/>
                    <a:p>
                      <a:pPr algn="ctr">
                        <a:lnSpc>
                          <a:spcPct val="107000"/>
                        </a:lnSpc>
                        <a:spcAft>
                          <a:spcPts val="0"/>
                        </a:spcAft>
                      </a:pPr>
                      <a:r>
                        <a:rPr lang="pt-PT" sz="1400" dirty="0">
                          <a:effectLst/>
                        </a:rPr>
                        <a:t>Freguesia</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chemeClr val="accent5">
                        <a:lumMod val="40000"/>
                        <a:lumOff val="60000"/>
                      </a:schemeClr>
                    </a:solidFill>
                  </a:tcPr>
                </a:tc>
                <a:tc>
                  <a:txBody>
                    <a:bodyPr/>
                    <a:lstStyle/>
                    <a:p>
                      <a:pPr algn="ctr">
                        <a:lnSpc>
                          <a:spcPct val="107000"/>
                        </a:lnSpc>
                        <a:spcAft>
                          <a:spcPts val="0"/>
                        </a:spcAft>
                      </a:pPr>
                      <a:r>
                        <a:rPr lang="pt-PT" sz="1400" dirty="0">
                          <a:effectLst/>
                        </a:rPr>
                        <a:t>Emigrantes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chemeClr val="accent5">
                        <a:lumMod val="40000"/>
                        <a:lumOff val="60000"/>
                      </a:schemeClr>
                    </a:solidFill>
                  </a:tcPr>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400" dirty="0">
                          <a:solidFill>
                            <a:schemeClr val="bg1"/>
                          </a:solidFill>
                          <a:effectLst/>
                        </a:rPr>
                        <a:t>Freguesia</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chemeClr val="accent5">
                        <a:lumMod val="40000"/>
                        <a:lumOff val="60000"/>
                      </a:schemeClr>
                    </a:solidFill>
                  </a:tcPr>
                </a:tc>
                <a:tc>
                  <a:txBody>
                    <a:bodyPr/>
                    <a:lstStyle/>
                    <a:p>
                      <a:pPr algn="ctr">
                        <a:lnSpc>
                          <a:spcPct val="107000"/>
                        </a:lnSpc>
                        <a:spcAft>
                          <a:spcPts val="0"/>
                        </a:spcAft>
                      </a:pPr>
                      <a:r>
                        <a:rPr lang="pt-PT" sz="1400" dirty="0">
                          <a:effectLst/>
                        </a:rPr>
                        <a:t>Emigrantes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chemeClr val="accent5">
                        <a:lumMod val="40000"/>
                        <a:lumOff val="60000"/>
                      </a:schemeClr>
                    </a:solidFill>
                  </a:tcPr>
                </a:tc>
                <a:extLst>
                  <a:ext uri="{0D108BD9-81ED-4DB2-BD59-A6C34878D82A}">
                    <a16:rowId xmlns:a16="http://schemas.microsoft.com/office/drawing/2014/main" val="4244188674"/>
                  </a:ext>
                </a:extLst>
              </a:tr>
              <a:tr h="219369">
                <a:tc>
                  <a:txBody>
                    <a:bodyPr/>
                    <a:lstStyle/>
                    <a:p>
                      <a:pPr algn="ctr">
                        <a:lnSpc>
                          <a:spcPct val="107000"/>
                        </a:lnSpc>
                        <a:spcAft>
                          <a:spcPts val="0"/>
                        </a:spcAft>
                      </a:pPr>
                      <a:r>
                        <a:rPr lang="pt-PT" sz="1200">
                          <a:effectLst/>
                        </a:rPr>
                        <a:t>Antas S. Tiago</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22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Lemenhe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417021833"/>
                  </a:ext>
                </a:extLst>
              </a:tr>
              <a:tr h="219369">
                <a:tc>
                  <a:txBody>
                    <a:bodyPr/>
                    <a:lstStyle/>
                    <a:p>
                      <a:pPr algn="ctr">
                        <a:lnSpc>
                          <a:spcPct val="107000"/>
                        </a:lnSpc>
                        <a:spcAft>
                          <a:spcPts val="0"/>
                        </a:spcAft>
                      </a:pPr>
                      <a:r>
                        <a:rPr lang="pt-PT" sz="1200">
                          <a:effectLst/>
                        </a:rPr>
                        <a:t>Arnoso S. Eulália</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4</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Louro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932685347"/>
                  </a:ext>
                </a:extLst>
              </a:tr>
              <a:tr h="219369">
                <a:tc>
                  <a:txBody>
                    <a:bodyPr/>
                    <a:lstStyle/>
                    <a:p>
                      <a:pPr algn="ctr">
                        <a:lnSpc>
                          <a:spcPct val="107000"/>
                        </a:lnSpc>
                        <a:spcAft>
                          <a:spcPts val="0"/>
                        </a:spcAft>
                      </a:pPr>
                      <a:r>
                        <a:rPr lang="pt-PT" sz="1200">
                          <a:effectLst/>
                        </a:rPr>
                        <a:t>Arnoso Sta. Maria</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Lousado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921275923"/>
                  </a:ext>
                </a:extLst>
              </a:tr>
              <a:tr h="219369">
                <a:tc>
                  <a:txBody>
                    <a:bodyPr/>
                    <a:lstStyle/>
                    <a:p>
                      <a:pPr algn="ctr">
                        <a:lnSpc>
                          <a:spcPct val="107000"/>
                        </a:lnSpc>
                        <a:spcAft>
                          <a:spcPts val="0"/>
                        </a:spcAft>
                      </a:pPr>
                      <a:r>
                        <a:rPr lang="pt-PT" sz="1200">
                          <a:effectLst/>
                        </a:rPr>
                        <a:t>Aves </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Mogege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266581369"/>
                  </a:ext>
                </a:extLst>
              </a:tr>
              <a:tr h="219369">
                <a:tc>
                  <a:txBody>
                    <a:bodyPr/>
                    <a:lstStyle/>
                    <a:p>
                      <a:pPr algn="ctr">
                        <a:lnSpc>
                          <a:spcPct val="107000"/>
                        </a:lnSpc>
                        <a:spcAft>
                          <a:spcPts val="0"/>
                        </a:spcAft>
                      </a:pPr>
                      <a:r>
                        <a:rPr lang="pt-PT" sz="1200">
                          <a:effectLst/>
                        </a:rPr>
                        <a:t>Avidos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Mouquim</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401071572"/>
                  </a:ext>
                </a:extLst>
              </a:tr>
              <a:tr h="219369">
                <a:tc>
                  <a:txBody>
                    <a:bodyPr/>
                    <a:lstStyle/>
                    <a:p>
                      <a:pPr algn="ctr">
                        <a:lnSpc>
                          <a:spcPct val="107000"/>
                        </a:lnSpc>
                        <a:spcAft>
                          <a:spcPts val="0"/>
                        </a:spcAft>
                      </a:pPr>
                      <a:r>
                        <a:rPr lang="pt-PT" sz="1200">
                          <a:effectLst/>
                        </a:rPr>
                        <a:t>Bairro</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Nine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593823579"/>
                  </a:ext>
                </a:extLst>
              </a:tr>
              <a:tr h="219369">
                <a:tc>
                  <a:txBody>
                    <a:bodyPr/>
                    <a:lstStyle/>
                    <a:p>
                      <a:pPr algn="ctr">
                        <a:lnSpc>
                          <a:spcPct val="107000"/>
                        </a:lnSpc>
                        <a:spcAft>
                          <a:spcPts val="0"/>
                        </a:spcAft>
                      </a:pPr>
                      <a:r>
                        <a:rPr lang="pt-PT" sz="1200">
                          <a:effectLst/>
                        </a:rPr>
                        <a:t>Bente</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Novais</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111546063"/>
                  </a:ext>
                </a:extLst>
              </a:tr>
              <a:tr h="219369">
                <a:tc>
                  <a:txBody>
                    <a:bodyPr/>
                    <a:lstStyle/>
                    <a:p>
                      <a:pPr algn="ctr">
                        <a:lnSpc>
                          <a:spcPct val="107000"/>
                        </a:lnSpc>
                        <a:spcAft>
                          <a:spcPts val="0"/>
                        </a:spcAft>
                      </a:pPr>
                      <a:r>
                        <a:rPr lang="pt-PT" sz="1200">
                          <a:effectLst/>
                        </a:rPr>
                        <a:t>Brufe</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Oliveira</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192628381"/>
                  </a:ext>
                </a:extLst>
              </a:tr>
              <a:tr h="219369">
                <a:tc>
                  <a:txBody>
                    <a:bodyPr/>
                    <a:lstStyle/>
                    <a:p>
                      <a:pPr algn="ctr">
                        <a:lnSpc>
                          <a:spcPct val="107000"/>
                        </a:lnSpc>
                        <a:spcAft>
                          <a:spcPts val="0"/>
                        </a:spcAft>
                      </a:pPr>
                      <a:r>
                        <a:rPr lang="pt-PT" sz="1200">
                          <a:effectLst/>
                        </a:rPr>
                        <a:t>Cabeçudos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Outiz</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006525068"/>
                  </a:ext>
                </a:extLst>
              </a:tr>
              <a:tr h="219369">
                <a:tc>
                  <a:txBody>
                    <a:bodyPr/>
                    <a:lstStyle/>
                    <a:p>
                      <a:pPr algn="ctr">
                        <a:lnSpc>
                          <a:spcPct val="107000"/>
                        </a:lnSpc>
                        <a:spcAft>
                          <a:spcPts val="0"/>
                        </a:spcAft>
                      </a:pPr>
                      <a:r>
                        <a:rPr lang="pt-PT" sz="1200">
                          <a:effectLst/>
                        </a:rPr>
                        <a:t>Calendário</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31</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Pedome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711026351"/>
                  </a:ext>
                </a:extLst>
              </a:tr>
              <a:tr h="219369">
                <a:tc>
                  <a:txBody>
                    <a:bodyPr/>
                    <a:lstStyle/>
                    <a:p>
                      <a:pPr algn="ctr">
                        <a:lnSpc>
                          <a:spcPct val="107000"/>
                        </a:lnSpc>
                        <a:spcAft>
                          <a:spcPts val="0"/>
                        </a:spcAft>
                      </a:pPr>
                      <a:r>
                        <a:rPr lang="pt-PT" sz="1200">
                          <a:effectLst/>
                        </a:rPr>
                        <a:t>Carreira</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Portela</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079782122"/>
                  </a:ext>
                </a:extLst>
              </a:tr>
              <a:tr h="219369">
                <a:tc>
                  <a:txBody>
                    <a:bodyPr/>
                    <a:lstStyle/>
                    <a:p>
                      <a:pPr algn="ctr">
                        <a:lnSpc>
                          <a:spcPct val="107000"/>
                        </a:lnSpc>
                        <a:spcAft>
                          <a:spcPts val="0"/>
                        </a:spcAft>
                      </a:pPr>
                      <a:r>
                        <a:rPr lang="pt-PT" sz="1200">
                          <a:effectLst/>
                        </a:rPr>
                        <a:t>Castelões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3</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Requião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515469787"/>
                  </a:ext>
                </a:extLst>
              </a:tr>
              <a:tr h="219369">
                <a:tc>
                  <a:txBody>
                    <a:bodyPr/>
                    <a:lstStyle/>
                    <a:p>
                      <a:pPr algn="ctr">
                        <a:lnSpc>
                          <a:spcPct val="107000"/>
                        </a:lnSpc>
                        <a:spcAft>
                          <a:spcPts val="0"/>
                        </a:spcAft>
                      </a:pPr>
                      <a:r>
                        <a:rPr lang="pt-PT" sz="1200">
                          <a:effectLst/>
                        </a:rPr>
                        <a:t>Cavalões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18</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Riba d’ Ave</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064287433"/>
                  </a:ext>
                </a:extLst>
              </a:tr>
              <a:tr h="219369">
                <a:tc>
                  <a:txBody>
                    <a:bodyPr/>
                    <a:lstStyle/>
                    <a:p>
                      <a:pPr algn="ctr">
                        <a:lnSpc>
                          <a:spcPct val="107000"/>
                        </a:lnSpc>
                        <a:spcAft>
                          <a:spcPts val="0"/>
                        </a:spcAft>
                      </a:pPr>
                      <a:r>
                        <a:rPr lang="pt-PT" sz="1200">
                          <a:effectLst/>
                        </a:rPr>
                        <a:t>Ceide</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9</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Ribeirão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475069424"/>
                  </a:ext>
                </a:extLst>
              </a:tr>
              <a:tr h="219369">
                <a:tc>
                  <a:txBody>
                    <a:bodyPr/>
                    <a:lstStyle/>
                    <a:p>
                      <a:pPr algn="ctr">
                        <a:lnSpc>
                          <a:spcPct val="107000"/>
                        </a:lnSpc>
                        <a:spcAft>
                          <a:spcPts val="0"/>
                        </a:spcAft>
                      </a:pPr>
                      <a:r>
                        <a:rPr lang="pt-PT" sz="1200">
                          <a:effectLst/>
                        </a:rPr>
                        <a:t>Cruz S. Tiago</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Ruivães</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5</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490990626"/>
                  </a:ext>
                </a:extLst>
              </a:tr>
              <a:tr h="219369">
                <a:tc>
                  <a:txBody>
                    <a:bodyPr/>
                    <a:lstStyle/>
                    <a:p>
                      <a:pPr algn="ctr">
                        <a:lnSpc>
                          <a:spcPct val="107000"/>
                        </a:lnSpc>
                        <a:spcAft>
                          <a:spcPts val="0"/>
                        </a:spcAft>
                      </a:pPr>
                      <a:r>
                        <a:rPr lang="pt-PT" sz="1200">
                          <a:effectLst/>
                        </a:rPr>
                        <a:t>Delães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Sezures</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522553850"/>
                  </a:ext>
                </a:extLst>
              </a:tr>
              <a:tr h="219369">
                <a:tc>
                  <a:txBody>
                    <a:bodyPr/>
                    <a:lstStyle/>
                    <a:p>
                      <a:pPr algn="ctr">
                        <a:lnSpc>
                          <a:spcPct val="107000"/>
                        </a:lnSpc>
                        <a:spcAft>
                          <a:spcPts val="0"/>
                        </a:spcAft>
                      </a:pPr>
                      <a:r>
                        <a:rPr lang="pt-PT" sz="1200">
                          <a:effectLst/>
                        </a:rPr>
                        <a:t>Esmeriz</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7</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Telhado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004124141"/>
                  </a:ext>
                </a:extLst>
              </a:tr>
              <a:tr h="298753">
                <a:tc>
                  <a:txBody>
                    <a:bodyPr/>
                    <a:lstStyle/>
                    <a:p>
                      <a:pPr algn="ctr">
                        <a:lnSpc>
                          <a:spcPct val="107000"/>
                        </a:lnSpc>
                        <a:spcAft>
                          <a:spcPts val="0"/>
                        </a:spcAft>
                      </a:pPr>
                      <a:r>
                        <a:rPr lang="pt-PT" sz="1200" dirty="0">
                          <a:effectLst/>
                        </a:rPr>
                        <a:t>Fradelos</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 N. de Famalicão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16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77275954"/>
                  </a:ext>
                </a:extLst>
              </a:tr>
              <a:tr h="298753">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Gavião</a:t>
                      </a: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63981" marR="63981" marT="0" marB="0"/>
                </a:tc>
                <a:tc>
                  <a:txBody>
                    <a:bodyPr/>
                    <a:lstStyle/>
                    <a:p>
                      <a:pPr algn="ctr">
                        <a:lnSpc>
                          <a:spcPct val="107000"/>
                        </a:lnSpc>
                        <a:spcAft>
                          <a:spcPts val="0"/>
                        </a:spcAft>
                      </a:pP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Vale S. Cosme </a:t>
                      </a:r>
                    </a:p>
                  </a:txBody>
                  <a:tcPr marL="63981" marR="63981" marT="0" marB="0">
                    <a:solidFill>
                      <a:srgbClr val="0070C0"/>
                    </a:solidFill>
                  </a:tcPr>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5</a:t>
                      </a:r>
                    </a:p>
                  </a:txBody>
                  <a:tcPr marL="63981" marR="63981" marT="0" marB="0"/>
                </a:tc>
                <a:extLst>
                  <a:ext uri="{0D108BD9-81ED-4DB2-BD59-A6C34878D82A}">
                    <a16:rowId xmlns:a16="http://schemas.microsoft.com/office/drawing/2014/main" val="3270295517"/>
                  </a:ext>
                </a:extLst>
              </a:tr>
              <a:tr h="219369">
                <a:tc>
                  <a:txBody>
                    <a:bodyPr/>
                    <a:lstStyle/>
                    <a:p>
                      <a:pPr algn="ctr">
                        <a:lnSpc>
                          <a:spcPct val="107000"/>
                        </a:lnSpc>
                        <a:spcAft>
                          <a:spcPts val="0"/>
                        </a:spcAft>
                      </a:pPr>
                      <a:r>
                        <a:rPr lang="pt-PT" sz="1200">
                          <a:effectLst/>
                        </a:rPr>
                        <a:t>Gondifelos</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Vale S. Martinho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63981" marR="63981" marT="0" marB="0"/>
                </a:tc>
                <a:extLst>
                  <a:ext uri="{0D108BD9-81ED-4DB2-BD59-A6C34878D82A}">
                    <a16:rowId xmlns:a16="http://schemas.microsoft.com/office/drawing/2014/main" val="3909809766"/>
                  </a:ext>
                </a:extLst>
              </a:tr>
              <a:tr h="219369">
                <a:tc>
                  <a:txBody>
                    <a:bodyPr/>
                    <a:lstStyle/>
                    <a:p>
                      <a:pPr algn="ctr">
                        <a:lnSpc>
                          <a:spcPct val="107000"/>
                        </a:lnSpc>
                        <a:spcAft>
                          <a:spcPts val="0"/>
                        </a:spcAft>
                      </a:pPr>
                      <a:r>
                        <a:rPr lang="pt-PT" sz="1200">
                          <a:effectLst/>
                        </a:rPr>
                        <a:t>Jesufrei</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1</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Vermoim</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6</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236071563"/>
                  </a:ext>
                </a:extLst>
              </a:tr>
              <a:tr h="164462">
                <a:tc>
                  <a:txBody>
                    <a:bodyPr/>
                    <a:lstStyle/>
                    <a:p>
                      <a:pPr algn="ctr">
                        <a:lnSpc>
                          <a:spcPct val="107000"/>
                        </a:lnSpc>
                        <a:spcAft>
                          <a:spcPts val="0"/>
                        </a:spcAft>
                      </a:pPr>
                      <a:r>
                        <a:rPr lang="pt-PT" sz="1200">
                          <a:effectLst/>
                        </a:rPr>
                        <a:t>Joane</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mn-lt"/>
                          <a:ea typeface="+mn-ea"/>
                          <a:cs typeface="+mn-cs"/>
                        </a:rPr>
                        <a:t>0</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Vilarinho</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solidFill>
                      <a:srgbClr val="0070C0"/>
                    </a:solidFill>
                  </a:tcPr>
                </a:tc>
                <a:tc>
                  <a:txBody>
                    <a:bodyPr/>
                    <a:lstStyle/>
                    <a:p>
                      <a:pPr algn="ctr">
                        <a:lnSpc>
                          <a:spcPct val="107000"/>
                        </a:lnSpc>
                        <a:spcAft>
                          <a:spcPts val="0"/>
                        </a:spcAft>
                      </a:pPr>
                      <a:r>
                        <a:rPr lang="pt-PT" sz="1200" dirty="0">
                          <a:effectLst/>
                          <a:latin typeface="+mn-lt"/>
                          <a:ea typeface="+mn-ea"/>
                          <a:cs typeface="+mn-cs"/>
                        </a:rPr>
                        <a:t>2</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99665017"/>
                  </a:ext>
                </a:extLst>
              </a:tr>
              <a:tr h="201753">
                <a:tc>
                  <a:txBody>
                    <a:bodyPr/>
                    <a:lstStyle/>
                    <a:p>
                      <a:pPr algn="ctr">
                        <a:lnSpc>
                          <a:spcPct val="107000"/>
                        </a:lnSpc>
                        <a:spcAft>
                          <a:spcPts val="0"/>
                        </a:spcAft>
                      </a:pPr>
                      <a:r>
                        <a:rPr lang="pt-PT" sz="1200">
                          <a:effectLst/>
                        </a:rPr>
                        <a:t>Lagoa</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a:t>
                      </a:r>
                    </a:p>
                  </a:txBody>
                  <a:tcPr marL="63981" marR="63981" marT="0" marB="0">
                    <a:noFill/>
                  </a:tcPr>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242</a:t>
                      </a:r>
                    </a:p>
                  </a:txBody>
                  <a:tcPr marL="63981" marR="63981" marT="0" marB="0"/>
                </a:tc>
                <a:extLst>
                  <a:ext uri="{0D108BD9-81ED-4DB2-BD59-A6C34878D82A}">
                    <a16:rowId xmlns:a16="http://schemas.microsoft.com/office/drawing/2014/main" val="993239082"/>
                  </a:ext>
                </a:extLst>
              </a:tr>
              <a:tr h="219369">
                <a:tc>
                  <a:txBody>
                    <a:bodyPr/>
                    <a:lstStyle/>
                    <a:p>
                      <a:pPr algn="ctr">
                        <a:lnSpc>
                          <a:spcPct val="107000"/>
                        </a:lnSpc>
                        <a:spcAft>
                          <a:spcPts val="0"/>
                        </a:spcAft>
                      </a:pPr>
                      <a:r>
                        <a:rPr lang="pt-PT" sz="1200">
                          <a:effectLst/>
                        </a:rPr>
                        <a:t>Landim</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algn="ctr">
                        <a:lnSpc>
                          <a:spcPct val="107000"/>
                        </a:lnSpc>
                        <a:spcAft>
                          <a:spcPts val="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15</a:t>
                      </a:r>
                    </a:p>
                  </a:txBody>
                  <a:tcPr marL="63981" marR="63981" marT="0" marB="0"/>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solidFill>
                            <a:schemeClr val="bg1"/>
                          </a:solidFill>
                          <a:effectLst/>
                        </a:rPr>
                        <a:t> </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tc>
                  <a:txBody>
                    <a:bodyPr/>
                    <a:lstStyle/>
                    <a:p>
                      <a:pPr algn="ctr">
                        <a:lnSpc>
                          <a:spcPct val="107000"/>
                        </a:lnSpc>
                        <a:spcAft>
                          <a:spcPts val="0"/>
                        </a:spcAft>
                      </a:pPr>
                      <a:r>
                        <a:rPr lang="pt-PT"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noFill/>
                  </a:tcPr>
                </a:tc>
                <a:extLst>
                  <a:ext uri="{0D108BD9-81ED-4DB2-BD59-A6C34878D82A}">
                    <a16:rowId xmlns:a16="http://schemas.microsoft.com/office/drawing/2014/main" val="1436418898"/>
                  </a:ext>
                </a:extLst>
              </a:tr>
            </a:tbl>
          </a:graphicData>
        </a:graphic>
      </p:graphicFrame>
      <p:sp>
        <p:nvSpPr>
          <p:cNvPr id="3" name="CaixaDeTexto 2"/>
          <p:cNvSpPr txBox="1"/>
          <p:nvPr/>
        </p:nvSpPr>
        <p:spPr>
          <a:xfrm>
            <a:off x="296705" y="6223482"/>
            <a:ext cx="10087429" cy="738664"/>
          </a:xfrm>
          <a:prstGeom prst="rect">
            <a:avLst/>
          </a:prstGeom>
          <a:noFill/>
        </p:spPr>
        <p:txBody>
          <a:bodyPr wrap="square" rtlCol="0">
            <a:spAutoFit/>
          </a:bodyPr>
          <a:lstStyle/>
          <a:p>
            <a:r>
              <a:rPr lang="pt-PT" sz="1050" dirty="0"/>
              <a:t>Fonte: Livro de Registo de Pedidos de Passaportes do concelho de Vila Nova de Famalicão. Lages, José Manuel (1998). Os</a:t>
            </a:r>
            <a:r>
              <a:rPr lang="pt-PT" sz="1050" baseline="0" dirty="0"/>
              <a:t> Emigrante de V. N. de Famalicão – o seu papel na Confraria de Nossa Senhora do Carmo. </a:t>
            </a:r>
            <a:r>
              <a:rPr lang="pt-PT" sz="1050" dirty="0"/>
              <a:t> in</a:t>
            </a:r>
            <a:r>
              <a:rPr lang="pt-PT" sz="1050" baseline="0" dirty="0"/>
              <a:t> “Os Brasileiros” da Emigração, </a:t>
            </a:r>
            <a:r>
              <a:rPr lang="pt-PT" sz="1050" baseline="0" dirty="0" err="1"/>
              <a:t>coord</a:t>
            </a:r>
            <a:r>
              <a:rPr lang="pt-PT" sz="1050" baseline="0" dirty="0"/>
              <a:t>. Alves, Jorge Fernandes. Coleção Cadernos Museu Bernardino Machado. Edição: Câmara Municipal de Vila Nova de Famalicão, pp.46 -79.</a:t>
            </a:r>
            <a:endParaRPr lang="pt-PT" sz="1050" dirty="0"/>
          </a:p>
          <a:p>
            <a:endParaRPr lang="pt-PT" sz="1050" dirty="0"/>
          </a:p>
        </p:txBody>
      </p:sp>
      <p:sp>
        <p:nvSpPr>
          <p:cNvPr id="4" name="CaixaDeTexto 3"/>
          <p:cNvSpPr txBox="1"/>
          <p:nvPr/>
        </p:nvSpPr>
        <p:spPr>
          <a:xfrm>
            <a:off x="6893169" y="3207220"/>
            <a:ext cx="4861017" cy="2585323"/>
          </a:xfrm>
          <a:prstGeom prst="rect">
            <a:avLst/>
          </a:prstGeom>
          <a:solidFill>
            <a:schemeClr val="accent1">
              <a:lumMod val="20000"/>
              <a:lumOff val="80000"/>
            </a:schemeClr>
          </a:solidFill>
          <a:ln>
            <a:noFill/>
          </a:ln>
        </p:spPr>
        <p:txBody>
          <a:bodyPr wrap="square" rtlCol="0">
            <a:spAutoFit/>
          </a:bodyPr>
          <a:lstStyle/>
          <a:p>
            <a:r>
              <a:rPr lang="pt-PT" dirty="0"/>
              <a:t>Questões orientadoras:</a:t>
            </a:r>
          </a:p>
          <a:p>
            <a:pPr marL="285750" indent="-285750">
              <a:buFontTx/>
              <a:buChar char="-"/>
            </a:pPr>
            <a:r>
              <a:rPr lang="pt-PT" dirty="0"/>
              <a:t>Quais </a:t>
            </a:r>
            <a:r>
              <a:rPr lang="pt-PT" dirty="0" smtClean="0"/>
              <a:t>as freguesias do </a:t>
            </a:r>
            <a:r>
              <a:rPr lang="pt-PT" dirty="0"/>
              <a:t>concelho com maior emigração? </a:t>
            </a:r>
            <a:endParaRPr lang="pt-PT" dirty="0" smtClean="0"/>
          </a:p>
          <a:p>
            <a:pPr marL="285750" indent="-285750">
              <a:buFontTx/>
              <a:buChar char="-"/>
            </a:pPr>
            <a:r>
              <a:rPr lang="pt-PT" dirty="0" smtClean="0"/>
              <a:t>Indica as freguesias com </a:t>
            </a:r>
            <a:r>
              <a:rPr lang="pt-PT" dirty="0"/>
              <a:t>menos emigrantes. Quais os motivos que justificam esses números? </a:t>
            </a:r>
          </a:p>
          <a:p>
            <a:pPr marL="285750" indent="-285750">
              <a:buFontTx/>
              <a:buChar char="-"/>
            </a:pPr>
            <a:r>
              <a:rPr lang="pt-PT" dirty="0"/>
              <a:t>Relaciona o elevado número de emigrantes  com o contexto económico e social nacional deste período. </a:t>
            </a:r>
          </a:p>
        </p:txBody>
      </p:sp>
      <p:pic>
        <p:nvPicPr>
          <p:cNvPr id="5" name="Imagem 4"/>
          <p:cNvPicPr>
            <a:picLocks noChangeAspect="1"/>
          </p:cNvPicPr>
          <p:nvPr/>
        </p:nvPicPr>
        <p:blipFill>
          <a:blip r:embed="rId2"/>
          <a:stretch>
            <a:fillRect/>
          </a:stretch>
        </p:blipFill>
        <p:spPr>
          <a:xfrm>
            <a:off x="11294601" y="4332514"/>
            <a:ext cx="919170" cy="2525486"/>
          </a:xfrm>
          <a:prstGeom prst="rect">
            <a:avLst/>
          </a:prstGeom>
        </p:spPr>
      </p:pic>
    </p:spTree>
    <p:extLst>
      <p:ext uri="{BB962C8B-B14F-4D97-AF65-F5344CB8AC3E}">
        <p14:creationId xmlns:p14="http://schemas.microsoft.com/office/powerpoint/2010/main" val="4264968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3254</TotalTime>
  <Words>2795</Words>
  <Application>Microsoft Office PowerPoint</Application>
  <PresentationFormat>Ecrã Panorâmico</PresentationFormat>
  <Paragraphs>522</Paragraphs>
  <Slides>20</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20</vt:i4>
      </vt:variant>
    </vt:vector>
  </HeadingPairs>
  <TitlesOfParts>
    <vt:vector size="28" baseType="lpstr">
      <vt:lpstr>Arial</vt:lpstr>
      <vt:lpstr>Calibri</vt:lpstr>
      <vt:lpstr>Calibri Light</vt:lpstr>
      <vt:lpstr>HurmeGeometricSans4 Black</vt:lpstr>
      <vt:lpstr>HurmeGeometricSans4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Arminda Ferreira</dc:creator>
  <cp:lastModifiedBy>Arminda Ferreira</cp:lastModifiedBy>
  <cp:revision>138</cp:revision>
  <dcterms:created xsi:type="dcterms:W3CDTF">2021-01-25T11:43:35Z</dcterms:created>
  <dcterms:modified xsi:type="dcterms:W3CDTF">2021-01-28T20:35:30Z</dcterms:modified>
</cp:coreProperties>
</file>