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Default Extension="jpg" ContentType="image/jpeg"/>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86" r:id="rId2"/>
    <p:sldId id="283" r:id="rId3"/>
    <p:sldId id="284" r:id="rId4"/>
    <p:sldId id="272" r:id="rId5"/>
    <p:sldId id="269" r:id="rId6"/>
    <p:sldId id="271" r:id="rId7"/>
    <p:sldId id="258" r:id="rId8"/>
    <p:sldId id="259" r:id="rId9"/>
    <p:sldId id="261" r:id="rId10"/>
    <p:sldId id="265" r:id="rId11"/>
    <p:sldId id="282" r:id="rId12"/>
    <p:sldId id="267" r:id="rId13"/>
    <p:sldId id="280" r:id="rId14"/>
    <p:sldId id="268" r:id="rId15"/>
    <p:sldId id="273" r:id="rId16"/>
    <p:sldId id="274" r:id="rId17"/>
    <p:sldId id="278" r:id="rId18"/>
    <p:sldId id="279" r:id="rId19"/>
    <p:sldId id="263" r:id="rId20"/>
    <p:sldId id="264" r:id="rId21"/>
  </p:sldIdLst>
  <p:sldSz cx="12192000" cy="6858000"/>
  <p:notesSz cx="6858000" cy="9144000"/>
  <p:defaultText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1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5EA"/>
    <a:srgbClr val="4472C4"/>
    <a:srgbClr val="0D5E6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Destaqu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Estilo Médio 2 - Destaqu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Estilo Médio 2 - Destaque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Estilo Médio 2 - Destaque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D5ABB26-0587-4C30-8999-92F81FD0307C}" styleName="Sem Estilo, Sem Grelh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Estilo com Tema 1 - Destaque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Estilo com Tema 1 - Destaque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Estilo com Tema 1 - Destaque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Estilo com Tema 1 - Destaque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5758FB7-9AC5-4552-8A53-C91805E547FA}" styleName="Estilo com Tema 1 - Destaque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FD0F851-EC5A-4D38-B0AD-8093EC10F338}" styleName="Estilo Claro 1 - Destaque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00A15C55-8517-42AA-B614-E9B94910E393}" styleName="Estilo Médio 2 - Destaque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Estilo Médio 2 - Destaque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852" autoAdjust="0"/>
    <p:restoredTop sz="94660"/>
  </p:normalViewPr>
  <p:slideViewPr>
    <p:cSldViewPr snapToGrid="0" showGuides="1">
      <p:cViewPr varScale="1">
        <p:scale>
          <a:sx n="60" d="100"/>
          <a:sy n="60" d="100"/>
        </p:scale>
        <p:origin x="960" y="66"/>
      </p:cViewPr>
      <p:guideLst>
        <p:guide orient="horz" pos="2160"/>
        <p:guide pos="3817"/>
      </p:guideLst>
    </p:cSldViewPr>
  </p:slideViewPr>
  <p:notesTextViewPr>
    <p:cViewPr>
      <p:scale>
        <a:sx n="1" d="1"/>
        <a:sy n="1" d="1"/>
      </p:scale>
      <p:origin x="0" y="0"/>
    </p:cViewPr>
  </p:notesTextViewPr>
  <p:sorterViewPr>
    <p:cViewPr>
      <p:scale>
        <a:sx n="100" d="100"/>
        <a:sy n="100" d="100"/>
      </p:scale>
      <p:origin x="0" y="-547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arminda.ferreira\Desktop\Arminda\1_Recursos%20Famalicao%20para%20o%20Mundo\Historia\Emigra&#231;&#227;o%20Sec.%20XX\Graficos_Emigra&#231;&#227;o.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Folha_de_C_lculo_do_Microsoft_Excel.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Folha_de_C_lculo_do_Microsoft_Excel1.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P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dirty="0"/>
              <a:t>N.º DE EMIGRANTES A NÍVEL</a:t>
            </a:r>
            <a:r>
              <a:rPr lang="en-US" b="1" baseline="0" dirty="0"/>
              <a:t> NACIONAL PARA O BRASIL</a:t>
            </a:r>
            <a:endParaRPr lang="en-US" b="1" dirty="0"/>
          </a:p>
        </c:rich>
      </c:tx>
      <c:layout>
        <c:manualLayout>
          <c:xMode val="edge"/>
          <c:yMode val="edge"/>
          <c:x val="0.30969091412635957"/>
          <c:y val="1.5054363277842446E-3"/>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pt-PT"/>
        </a:p>
      </c:txPr>
    </c:title>
    <c:autoTitleDeleted val="0"/>
    <c:plotArea>
      <c:layout>
        <c:manualLayout>
          <c:layoutTarget val="inner"/>
          <c:xMode val="edge"/>
          <c:yMode val="edge"/>
          <c:x val="5.8366561157749297E-2"/>
          <c:y val="7.3429982752678286E-2"/>
          <c:w val="0.91578309680227965"/>
          <c:h val="0.85802327337750262"/>
        </c:manualLayout>
      </c:layout>
      <c:barChart>
        <c:barDir val="col"/>
        <c:grouping val="clustered"/>
        <c:varyColors val="0"/>
        <c:ser>
          <c:idx val="0"/>
          <c:order val="0"/>
          <c:tx>
            <c:strRef>
              <c:f>Folha1!$M$59</c:f>
              <c:strCache>
                <c:ptCount val="1"/>
                <c:pt idx="0">
                  <c:v>N.º de Emigrantes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75000"/>
                        <a:lumOff val="25000"/>
                      </a:schemeClr>
                    </a:solidFill>
                    <a:latin typeface="+mn-lt"/>
                    <a:ea typeface="+mn-ea"/>
                    <a:cs typeface="+mn-cs"/>
                  </a:defRPr>
                </a:pPr>
                <a:endParaRPr lang="pt-PT"/>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Folha1!$L$60:$L$79</c:f>
              <c:numCache>
                <c:formatCode>General</c:formatCode>
                <c:ptCount val="20"/>
                <c:pt idx="0">
                  <c:v>1860</c:v>
                </c:pt>
                <c:pt idx="1">
                  <c:v>1861</c:v>
                </c:pt>
                <c:pt idx="2">
                  <c:v>1862</c:v>
                </c:pt>
                <c:pt idx="3">
                  <c:v>1871</c:v>
                </c:pt>
                <c:pt idx="4">
                  <c:v>1872</c:v>
                </c:pt>
                <c:pt idx="5">
                  <c:v>1875</c:v>
                </c:pt>
                <c:pt idx="6">
                  <c:v>1887</c:v>
                </c:pt>
                <c:pt idx="7">
                  <c:v>1888</c:v>
                </c:pt>
                <c:pt idx="8">
                  <c:v>1889</c:v>
                </c:pt>
                <c:pt idx="9">
                  <c:v>1890</c:v>
                </c:pt>
                <c:pt idx="10">
                  <c:v>1891</c:v>
                </c:pt>
                <c:pt idx="11">
                  <c:v>1892</c:v>
                </c:pt>
                <c:pt idx="12">
                  <c:v>1893</c:v>
                </c:pt>
                <c:pt idx="13">
                  <c:v>1894</c:v>
                </c:pt>
                <c:pt idx="14">
                  <c:v>1895</c:v>
                </c:pt>
                <c:pt idx="15">
                  <c:v>1896</c:v>
                </c:pt>
                <c:pt idx="16">
                  <c:v>1897</c:v>
                </c:pt>
                <c:pt idx="17">
                  <c:v>1898</c:v>
                </c:pt>
                <c:pt idx="18">
                  <c:v>1899</c:v>
                </c:pt>
              </c:numCache>
            </c:numRef>
          </c:cat>
          <c:val>
            <c:numRef>
              <c:f>Folha1!$M$60:$M$79</c:f>
              <c:numCache>
                <c:formatCode>General</c:formatCode>
                <c:ptCount val="20"/>
                <c:pt idx="0">
                  <c:v>6542</c:v>
                </c:pt>
                <c:pt idx="1">
                  <c:v>5945</c:v>
                </c:pt>
                <c:pt idx="2">
                  <c:v>6674</c:v>
                </c:pt>
                <c:pt idx="3">
                  <c:v>10388</c:v>
                </c:pt>
                <c:pt idx="4">
                  <c:v>17284</c:v>
                </c:pt>
                <c:pt idx="5">
                  <c:v>15434</c:v>
                </c:pt>
                <c:pt idx="6">
                  <c:v>16932</c:v>
                </c:pt>
                <c:pt idx="7">
                  <c:v>23981</c:v>
                </c:pt>
                <c:pt idx="8">
                  <c:v>29421</c:v>
                </c:pt>
                <c:pt idx="9">
                  <c:v>20614</c:v>
                </c:pt>
                <c:pt idx="10">
                  <c:v>23585</c:v>
                </c:pt>
                <c:pt idx="11">
                  <c:v>21074</c:v>
                </c:pt>
                <c:pt idx="12">
                  <c:v>30383</c:v>
                </c:pt>
                <c:pt idx="13">
                  <c:v>26911</c:v>
                </c:pt>
                <c:pt idx="14">
                  <c:v>44746</c:v>
                </c:pt>
                <c:pt idx="15">
                  <c:v>27680</c:v>
                </c:pt>
                <c:pt idx="16">
                  <c:v>21334</c:v>
                </c:pt>
                <c:pt idx="17">
                  <c:v>23604</c:v>
                </c:pt>
                <c:pt idx="18">
                  <c:v>17774</c:v>
                </c:pt>
              </c:numCache>
            </c:numRef>
          </c:val>
          <c:extLst>
            <c:ext xmlns:c16="http://schemas.microsoft.com/office/drawing/2014/chart" uri="{C3380CC4-5D6E-409C-BE32-E72D297353CC}">
              <c16:uniqueId val="{00000000-EB81-4A2E-8A82-CFC89451BCF0}"/>
            </c:ext>
          </c:extLst>
        </c:ser>
        <c:dLbls>
          <c:showLegendKey val="0"/>
          <c:showVal val="0"/>
          <c:showCatName val="0"/>
          <c:showSerName val="0"/>
          <c:showPercent val="0"/>
          <c:showBubbleSize val="0"/>
        </c:dLbls>
        <c:gapWidth val="219"/>
        <c:overlap val="-27"/>
        <c:axId val="1751540639"/>
        <c:axId val="1751541887"/>
      </c:barChart>
      <c:catAx>
        <c:axId val="17515406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pt-PT"/>
          </a:p>
        </c:txPr>
        <c:crossAx val="1751541887"/>
        <c:crosses val="autoZero"/>
        <c:auto val="1"/>
        <c:lblAlgn val="ctr"/>
        <c:lblOffset val="100"/>
        <c:noMultiLvlLbl val="0"/>
      </c:catAx>
      <c:valAx>
        <c:axId val="175154188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pt-PT"/>
          </a:p>
        </c:txPr>
        <c:crossAx val="1751540639"/>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pt-PT"/>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P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Folha1!$B$1</c:f>
              <c:strCache>
                <c:ptCount val="1"/>
                <c:pt idx="0">
                  <c:v>Anos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pt-PT"/>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Folha1!$A$2:$A$20</c:f>
              <c:numCache>
                <c:formatCode>General</c:formatCode>
                <c:ptCount val="19"/>
                <c:pt idx="0">
                  <c:v>1867</c:v>
                </c:pt>
                <c:pt idx="1">
                  <c:v>1868</c:v>
                </c:pt>
                <c:pt idx="2">
                  <c:v>1869</c:v>
                </c:pt>
                <c:pt idx="3">
                  <c:v>1870</c:v>
                </c:pt>
                <c:pt idx="4">
                  <c:v>1871</c:v>
                </c:pt>
                <c:pt idx="5">
                  <c:v>1872</c:v>
                </c:pt>
                <c:pt idx="6">
                  <c:v>1873</c:v>
                </c:pt>
                <c:pt idx="7">
                  <c:v>1874</c:v>
                </c:pt>
                <c:pt idx="8">
                  <c:v>1875</c:v>
                </c:pt>
                <c:pt idx="9">
                  <c:v>1876</c:v>
                </c:pt>
                <c:pt idx="10">
                  <c:v>1877</c:v>
                </c:pt>
                <c:pt idx="11">
                  <c:v>1878</c:v>
                </c:pt>
                <c:pt idx="12">
                  <c:v>1879</c:v>
                </c:pt>
                <c:pt idx="13">
                  <c:v>1880</c:v>
                </c:pt>
                <c:pt idx="14">
                  <c:v>1881</c:v>
                </c:pt>
                <c:pt idx="15">
                  <c:v>1892</c:v>
                </c:pt>
                <c:pt idx="16">
                  <c:v>1893</c:v>
                </c:pt>
                <c:pt idx="17">
                  <c:v>1894</c:v>
                </c:pt>
                <c:pt idx="18">
                  <c:v>1895</c:v>
                </c:pt>
              </c:numCache>
            </c:numRef>
          </c:cat>
          <c:val>
            <c:numRef>
              <c:f>Folha1!$B$2:$B$20</c:f>
              <c:numCache>
                <c:formatCode>General</c:formatCode>
                <c:ptCount val="19"/>
                <c:pt idx="0">
                  <c:v>63</c:v>
                </c:pt>
                <c:pt idx="1">
                  <c:v>62</c:v>
                </c:pt>
                <c:pt idx="2">
                  <c:v>79</c:v>
                </c:pt>
                <c:pt idx="3">
                  <c:v>79</c:v>
                </c:pt>
                <c:pt idx="4">
                  <c:v>135</c:v>
                </c:pt>
                <c:pt idx="5">
                  <c:v>199</c:v>
                </c:pt>
                <c:pt idx="6">
                  <c:v>66</c:v>
                </c:pt>
                <c:pt idx="7">
                  <c:v>77</c:v>
                </c:pt>
                <c:pt idx="8">
                  <c:v>76</c:v>
                </c:pt>
                <c:pt idx="9">
                  <c:v>58</c:v>
                </c:pt>
                <c:pt idx="10">
                  <c:v>58</c:v>
                </c:pt>
                <c:pt idx="11">
                  <c:v>58</c:v>
                </c:pt>
                <c:pt idx="12">
                  <c:v>47</c:v>
                </c:pt>
                <c:pt idx="13">
                  <c:v>49</c:v>
                </c:pt>
                <c:pt idx="14">
                  <c:v>55</c:v>
                </c:pt>
                <c:pt idx="15">
                  <c:v>64</c:v>
                </c:pt>
                <c:pt idx="16">
                  <c:v>118</c:v>
                </c:pt>
                <c:pt idx="17">
                  <c:v>45</c:v>
                </c:pt>
                <c:pt idx="18">
                  <c:v>27</c:v>
                </c:pt>
              </c:numCache>
            </c:numRef>
          </c:val>
          <c:extLst>
            <c:ext xmlns:c16="http://schemas.microsoft.com/office/drawing/2014/chart" uri="{C3380CC4-5D6E-409C-BE32-E72D297353CC}">
              <c16:uniqueId val="{00000000-BABE-4941-82F2-A8D006DF7FFD}"/>
            </c:ext>
          </c:extLst>
        </c:ser>
        <c:dLbls>
          <c:showLegendKey val="0"/>
          <c:showVal val="0"/>
          <c:showCatName val="0"/>
          <c:showSerName val="0"/>
          <c:showPercent val="0"/>
          <c:showBubbleSize val="0"/>
        </c:dLbls>
        <c:gapWidth val="219"/>
        <c:overlap val="-27"/>
        <c:axId val="1278008415"/>
        <c:axId val="1278022143"/>
      </c:barChart>
      <c:catAx>
        <c:axId val="12780084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pt-PT"/>
          </a:p>
        </c:txPr>
        <c:crossAx val="1278022143"/>
        <c:crosses val="autoZero"/>
        <c:auto val="1"/>
        <c:lblAlgn val="ctr"/>
        <c:lblOffset val="100"/>
        <c:noMultiLvlLbl val="0"/>
      </c:catAx>
      <c:valAx>
        <c:axId val="127802214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solidFill>
              <a:schemeClr val="accent1"/>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pt-PT"/>
          </a:p>
        </c:txPr>
        <c:crossAx val="1278008415"/>
        <c:crossesAt val="1"/>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pt-PT"/>
        </a:p>
      </c:txPr>
    </c:legend>
    <c:plotVisOnly val="1"/>
    <c:dispBlanksAs val="gap"/>
    <c:showDLblsOverMax val="0"/>
  </c:chart>
  <c:spPr>
    <a:noFill/>
    <a:ln>
      <a:noFill/>
    </a:ln>
    <a:effectLst/>
  </c:spPr>
  <c:txPr>
    <a:bodyPr/>
    <a:lstStyle/>
    <a:p>
      <a:pPr>
        <a:defRPr/>
      </a:pPr>
      <a:endParaRPr lang="pt-PT"/>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P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r>
              <a:rPr lang="pt-PT" dirty="0"/>
              <a:t>Destinos</a:t>
            </a:r>
            <a:r>
              <a:rPr lang="pt-PT" baseline="0" dirty="0"/>
              <a:t> dos emigrantes no Brasil </a:t>
            </a:r>
            <a:endParaRPr lang="pt-PT" dirty="0"/>
          </a:p>
        </c:rich>
      </c:tx>
      <c:layout>
        <c:manualLayout>
          <c:xMode val="edge"/>
          <c:yMode val="edge"/>
          <c:x val="0.30894864066835981"/>
          <c:y val="5.8008737525307455E-2"/>
        </c:manualLayout>
      </c:layout>
      <c:overlay val="0"/>
      <c:spPr>
        <a:noFill/>
        <a:ln>
          <a:noFill/>
        </a:ln>
        <a:effectLst/>
      </c:spPr>
      <c:txPr>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endParaRPr lang="pt-PT"/>
        </a:p>
      </c:txPr>
    </c:title>
    <c:autoTitleDeleted val="0"/>
    <c:view3D>
      <c:rotX val="15"/>
      <c:rotY val="2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6.4450425758440691E-2"/>
          <c:y val="7.9916660562916395E-2"/>
          <c:w val="0.80307021589842664"/>
          <c:h val="0.75749063159844643"/>
        </c:manualLayout>
      </c:layout>
      <c:bar3DChart>
        <c:barDir val="col"/>
        <c:grouping val="standard"/>
        <c:varyColors val="0"/>
        <c:ser>
          <c:idx val="0"/>
          <c:order val="0"/>
          <c:tx>
            <c:strRef>
              <c:f>Folha1!$B$1</c:f>
              <c:strCache>
                <c:ptCount val="1"/>
                <c:pt idx="0">
                  <c:v>Anos 1867-1881</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pt-P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Folha1!$A$2:$A$11</c:f>
              <c:strCache>
                <c:ptCount val="10"/>
                <c:pt idx="0">
                  <c:v>Santos</c:v>
                </c:pt>
                <c:pt idx="1">
                  <c:v>S. Paulo</c:v>
                </c:pt>
                <c:pt idx="2">
                  <c:v>Rio de Janeiro</c:v>
                </c:pt>
                <c:pt idx="3">
                  <c:v>Baía</c:v>
                </c:pt>
                <c:pt idx="4">
                  <c:v>Pernambuco</c:v>
                </c:pt>
                <c:pt idx="5">
                  <c:v>Rio Grande do Sul</c:v>
                </c:pt>
                <c:pt idx="6">
                  <c:v>Pará</c:v>
                </c:pt>
                <c:pt idx="7">
                  <c:v>Porto Alegre</c:v>
                </c:pt>
                <c:pt idx="8">
                  <c:v>Maranhão</c:v>
                </c:pt>
                <c:pt idx="9">
                  <c:v>Vitória</c:v>
                </c:pt>
              </c:strCache>
            </c:strRef>
          </c:cat>
          <c:val>
            <c:numRef>
              <c:f>Folha1!$B$2:$B$11</c:f>
              <c:numCache>
                <c:formatCode>General</c:formatCode>
                <c:ptCount val="10"/>
                <c:pt idx="0">
                  <c:v>18</c:v>
                </c:pt>
                <c:pt idx="1">
                  <c:v>2</c:v>
                </c:pt>
                <c:pt idx="2">
                  <c:v>951</c:v>
                </c:pt>
                <c:pt idx="3">
                  <c:v>10</c:v>
                </c:pt>
                <c:pt idx="4">
                  <c:v>22</c:v>
                </c:pt>
                <c:pt idx="5">
                  <c:v>3</c:v>
                </c:pt>
                <c:pt idx="6">
                  <c:v>11</c:v>
                </c:pt>
                <c:pt idx="7">
                  <c:v>1</c:v>
                </c:pt>
                <c:pt idx="8">
                  <c:v>4</c:v>
                </c:pt>
                <c:pt idx="9">
                  <c:v>0</c:v>
                </c:pt>
              </c:numCache>
            </c:numRef>
          </c:val>
          <c:extLst>
            <c:ext xmlns:c16="http://schemas.microsoft.com/office/drawing/2014/chart" uri="{C3380CC4-5D6E-409C-BE32-E72D297353CC}">
              <c16:uniqueId val="{00000000-3F1B-4E4B-955C-CC72A41D8E3E}"/>
            </c:ext>
          </c:extLst>
        </c:ser>
        <c:ser>
          <c:idx val="1"/>
          <c:order val="1"/>
          <c:tx>
            <c:strRef>
              <c:f>Folha1!$C$1</c:f>
              <c:strCache>
                <c:ptCount val="1"/>
                <c:pt idx="0">
                  <c:v>Anos 1892-1895</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sp3d/>
          </c:spPr>
          <c:invertIfNegative val="0"/>
          <c:dLbls>
            <c:dLbl>
              <c:idx val="2"/>
              <c:layout>
                <c:manualLayout>
                  <c:x val="1.3976185859861528E-2"/>
                  <c:y val="-7.5962945419379725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CBF-4233-BA49-AF6D0BF174B2}"/>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pt-P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Folha1!$A$2:$A$11</c:f>
              <c:strCache>
                <c:ptCount val="10"/>
                <c:pt idx="0">
                  <c:v>Santos</c:v>
                </c:pt>
                <c:pt idx="1">
                  <c:v>S. Paulo</c:v>
                </c:pt>
                <c:pt idx="2">
                  <c:v>Rio de Janeiro</c:v>
                </c:pt>
                <c:pt idx="3">
                  <c:v>Baía</c:v>
                </c:pt>
                <c:pt idx="4">
                  <c:v>Pernambuco</c:v>
                </c:pt>
                <c:pt idx="5">
                  <c:v>Rio Grande do Sul</c:v>
                </c:pt>
                <c:pt idx="6">
                  <c:v>Pará</c:v>
                </c:pt>
                <c:pt idx="7">
                  <c:v>Porto Alegre</c:v>
                </c:pt>
                <c:pt idx="8">
                  <c:v>Maranhão</c:v>
                </c:pt>
                <c:pt idx="9">
                  <c:v>Vitória</c:v>
                </c:pt>
              </c:strCache>
            </c:strRef>
          </c:cat>
          <c:val>
            <c:numRef>
              <c:f>Folha1!$C$2:$C$11</c:f>
              <c:numCache>
                <c:formatCode>General</c:formatCode>
                <c:ptCount val="10"/>
                <c:pt idx="0">
                  <c:v>2</c:v>
                </c:pt>
                <c:pt idx="1">
                  <c:v>1</c:v>
                </c:pt>
                <c:pt idx="2">
                  <c:v>250</c:v>
                </c:pt>
                <c:pt idx="3">
                  <c:v>0</c:v>
                </c:pt>
                <c:pt idx="4">
                  <c:v>2</c:v>
                </c:pt>
                <c:pt idx="5">
                  <c:v>0</c:v>
                </c:pt>
                <c:pt idx="6">
                  <c:v>1</c:v>
                </c:pt>
                <c:pt idx="7">
                  <c:v>0</c:v>
                </c:pt>
                <c:pt idx="8">
                  <c:v>0</c:v>
                </c:pt>
                <c:pt idx="9">
                  <c:v>1</c:v>
                </c:pt>
              </c:numCache>
            </c:numRef>
          </c:val>
          <c:extLst>
            <c:ext xmlns:c16="http://schemas.microsoft.com/office/drawing/2014/chart" uri="{C3380CC4-5D6E-409C-BE32-E72D297353CC}">
              <c16:uniqueId val="{00000002-3F1B-4E4B-955C-CC72A41D8E3E}"/>
            </c:ext>
          </c:extLst>
        </c:ser>
        <c:dLbls>
          <c:showLegendKey val="0"/>
          <c:showVal val="0"/>
          <c:showCatName val="0"/>
          <c:showSerName val="0"/>
          <c:showPercent val="0"/>
          <c:showBubbleSize val="0"/>
        </c:dLbls>
        <c:gapWidth val="150"/>
        <c:shape val="box"/>
        <c:axId val="1237490287"/>
        <c:axId val="1237486127"/>
        <c:axId val="632598768"/>
      </c:bar3DChart>
      <c:catAx>
        <c:axId val="1237490287"/>
        <c:scaling>
          <c:orientation val="minMax"/>
        </c:scaling>
        <c:delete val="0"/>
        <c:axPos val="b"/>
        <c:numFmt formatCode="General" sourceLinked="1"/>
        <c:majorTickMark val="out"/>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050" b="1" i="0" u="none" strike="noStrike" kern="1200" baseline="0">
                <a:solidFill>
                  <a:schemeClr val="tx2"/>
                </a:solidFill>
                <a:latin typeface="+mn-lt"/>
                <a:ea typeface="+mn-ea"/>
                <a:cs typeface="+mn-cs"/>
              </a:defRPr>
            </a:pPr>
            <a:endParaRPr lang="pt-PT"/>
          </a:p>
        </c:txPr>
        <c:crossAx val="1237486127"/>
        <c:crosses val="autoZero"/>
        <c:auto val="1"/>
        <c:lblAlgn val="ctr"/>
        <c:lblOffset val="100"/>
        <c:noMultiLvlLbl val="0"/>
      </c:catAx>
      <c:valAx>
        <c:axId val="1237486127"/>
        <c:scaling>
          <c:orientation val="minMax"/>
        </c:scaling>
        <c:delete val="0"/>
        <c:axPos val="l"/>
        <c:majorGridlines>
          <c:spPr>
            <a:ln w="9525" cap="flat" cmpd="sng" algn="ctr">
              <a:solidFill>
                <a:schemeClr val="tx2">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pt-PT"/>
          </a:p>
        </c:txPr>
        <c:crossAx val="1237490287"/>
        <c:crosses val="autoZero"/>
        <c:crossBetween val="between"/>
        <c:minorUnit val="1"/>
      </c:valAx>
      <c:serAx>
        <c:axId val="632598768"/>
        <c:scaling>
          <c:orientation val="minMax"/>
        </c:scaling>
        <c:delete val="0"/>
        <c:axPos val="b"/>
        <c:majorTickMark val="out"/>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2"/>
                </a:solidFill>
                <a:latin typeface="+mn-lt"/>
                <a:ea typeface="+mn-ea"/>
                <a:cs typeface="+mn-cs"/>
              </a:defRPr>
            </a:pPr>
            <a:endParaRPr lang="pt-PT"/>
          </a:p>
        </c:txPr>
        <c:crossAx val="1237486127"/>
        <c:crosses val="autoZero"/>
      </c:serAx>
      <c:spPr>
        <a:noFill/>
        <a:ln>
          <a:noFill/>
        </a:ln>
        <a:effectLst/>
      </c:spPr>
    </c:plotArea>
    <c:legend>
      <c:legendPos val="b"/>
      <c:layout>
        <c:manualLayout>
          <c:xMode val="edge"/>
          <c:yMode val="edge"/>
          <c:x val="0.33801654594223074"/>
          <c:y val="0.91203883806737596"/>
          <c:w val="0.33146880809446261"/>
          <c:h val="4.7482174466335111E-2"/>
        </c:manualLayout>
      </c:layout>
      <c:overlay val="0"/>
      <c:spPr>
        <a:noFill/>
        <a:ln>
          <a:noFill/>
        </a:ln>
        <a:effectLst/>
      </c:spPr>
      <c:txPr>
        <a:bodyPr rot="0" spcFirstLastPara="1" vertOverflow="ellipsis" vert="horz" wrap="square" anchor="ctr" anchorCtr="1"/>
        <a:lstStyle/>
        <a:p>
          <a:pPr>
            <a:defRPr sz="1400" b="1" i="0" u="none" strike="noStrike" kern="1200" baseline="0">
              <a:solidFill>
                <a:schemeClr val="tx2"/>
              </a:solidFill>
              <a:latin typeface="+mn-lt"/>
              <a:ea typeface="+mn-ea"/>
              <a:cs typeface="+mn-cs"/>
            </a:defRPr>
          </a:pPr>
          <a:endParaRPr lang="pt-PT"/>
        </a:p>
      </c:txPr>
    </c:legend>
    <c:plotVisOnly val="1"/>
    <c:dispBlanksAs val="gap"/>
    <c:showDLblsOverMax val="0"/>
  </c:chart>
  <c:spPr>
    <a:noFill/>
    <a:ln>
      <a:noFill/>
    </a:ln>
    <a:effectLst/>
  </c:spPr>
  <c:txPr>
    <a:bodyPr/>
    <a:lstStyle/>
    <a:p>
      <a:pPr>
        <a:defRPr/>
      </a:pPr>
      <a:endParaRPr lang="pt-PT"/>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5">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ção do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PT"/>
          </a:p>
        </p:txBody>
      </p:sp>
      <p:sp>
        <p:nvSpPr>
          <p:cNvPr id="3" name="Marcador de Posição d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DCB9920-F8D5-4B2D-A30F-73C0C2D9795F}" type="datetimeFigureOut">
              <a:rPr lang="pt-PT" smtClean="0"/>
              <a:t>28/01/2021</a:t>
            </a:fld>
            <a:endParaRPr lang="pt-PT"/>
          </a:p>
        </p:txBody>
      </p:sp>
      <p:sp>
        <p:nvSpPr>
          <p:cNvPr id="4" name="Marcador de Posição da Imagem do Diapositivo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PT"/>
          </a:p>
        </p:txBody>
      </p:sp>
      <p:sp>
        <p:nvSpPr>
          <p:cNvPr id="5" name="Marcador de Posição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PT"/>
              <a:t>Editar os estilos de texto do Modelo Global</a:t>
            </a:r>
          </a:p>
          <a:p>
            <a:pPr lvl="1"/>
            <a:r>
              <a:rPr lang="pt-PT"/>
              <a:t>Segundo nível</a:t>
            </a:r>
          </a:p>
          <a:p>
            <a:pPr lvl="2"/>
            <a:r>
              <a:rPr lang="pt-PT"/>
              <a:t>Terceiro nível</a:t>
            </a:r>
          </a:p>
          <a:p>
            <a:pPr lvl="3"/>
            <a:r>
              <a:rPr lang="pt-PT"/>
              <a:t>Quarto nível</a:t>
            </a:r>
          </a:p>
          <a:p>
            <a:pPr lvl="4"/>
            <a:r>
              <a:rPr lang="pt-PT"/>
              <a:t>Quinto nível</a:t>
            </a:r>
          </a:p>
        </p:txBody>
      </p:sp>
      <p:sp>
        <p:nvSpPr>
          <p:cNvPr id="6" name="Marcador de Posição do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PT"/>
          </a:p>
        </p:txBody>
      </p:sp>
      <p:sp>
        <p:nvSpPr>
          <p:cNvPr id="7" name="Marcador de Posição do Número do Diapositivo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E6D92E-4324-43B1-BFAB-2733D210D251}" type="slidenum">
              <a:rPr lang="pt-PT" smtClean="0"/>
              <a:t>‹nº›</a:t>
            </a:fld>
            <a:endParaRPr lang="pt-PT"/>
          </a:p>
        </p:txBody>
      </p:sp>
    </p:spTree>
    <p:extLst>
      <p:ext uri="{BB962C8B-B14F-4D97-AF65-F5344CB8AC3E}">
        <p14:creationId xmlns:p14="http://schemas.microsoft.com/office/powerpoint/2010/main" val="12873589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o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pt-PT"/>
              <a:t>Clique para editar o estilo</a:t>
            </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PT"/>
              <a:t>Clique para editar o estilo do subtítulo do Modelo Global</a:t>
            </a:r>
          </a:p>
        </p:txBody>
      </p:sp>
      <p:sp>
        <p:nvSpPr>
          <p:cNvPr id="4" name="Marcador de Posição da Data 3"/>
          <p:cNvSpPr>
            <a:spLocks noGrp="1"/>
          </p:cNvSpPr>
          <p:nvPr>
            <p:ph type="dt" sz="half" idx="10"/>
          </p:nvPr>
        </p:nvSpPr>
        <p:spPr/>
        <p:txBody>
          <a:bodyPr/>
          <a:lstStyle/>
          <a:p>
            <a:fld id="{14B1FBE6-4B51-42C9-A2E5-9CF355DDADAF}" type="datetimeFigureOut">
              <a:rPr lang="pt-PT" smtClean="0"/>
              <a:t>28/01/2021</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513E706C-2C9F-45AC-8396-1BCF48B98B1E}" type="slidenum">
              <a:rPr lang="pt-PT" smtClean="0"/>
              <a:t>‹nº›</a:t>
            </a:fld>
            <a:endParaRPr lang="pt-PT"/>
          </a:p>
        </p:txBody>
      </p:sp>
    </p:spTree>
    <p:extLst>
      <p:ext uri="{BB962C8B-B14F-4D97-AF65-F5344CB8AC3E}">
        <p14:creationId xmlns:p14="http://schemas.microsoft.com/office/powerpoint/2010/main" val="37139461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a:t>Clique para editar o estilo</a:t>
            </a:r>
          </a:p>
        </p:txBody>
      </p:sp>
      <p:sp>
        <p:nvSpPr>
          <p:cNvPr id="3" name="Marcador de Posição de Texto Vertical 2"/>
          <p:cNvSpPr>
            <a:spLocks noGrp="1"/>
          </p:cNvSpPr>
          <p:nvPr>
            <p:ph type="body" orient="vert" idx="1"/>
          </p:nvPr>
        </p:nvSpPr>
        <p:spPr/>
        <p:txBody>
          <a:bodyPr vert="eaVert"/>
          <a:lstStyle/>
          <a:p>
            <a:pPr lvl="0"/>
            <a:r>
              <a:rPr lang="pt-PT"/>
              <a:t>Editar os estilos de texto do Modelo Global</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a Data 3"/>
          <p:cNvSpPr>
            <a:spLocks noGrp="1"/>
          </p:cNvSpPr>
          <p:nvPr>
            <p:ph type="dt" sz="half" idx="10"/>
          </p:nvPr>
        </p:nvSpPr>
        <p:spPr/>
        <p:txBody>
          <a:bodyPr/>
          <a:lstStyle/>
          <a:p>
            <a:fld id="{14B1FBE6-4B51-42C9-A2E5-9CF355DDADAF}" type="datetimeFigureOut">
              <a:rPr lang="pt-PT" smtClean="0"/>
              <a:t>28/01/2021</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513E706C-2C9F-45AC-8396-1BCF48B98B1E}" type="slidenum">
              <a:rPr lang="pt-PT" smtClean="0"/>
              <a:t>‹nº›</a:t>
            </a:fld>
            <a:endParaRPr lang="pt-PT"/>
          </a:p>
        </p:txBody>
      </p:sp>
    </p:spTree>
    <p:extLst>
      <p:ext uri="{BB962C8B-B14F-4D97-AF65-F5344CB8AC3E}">
        <p14:creationId xmlns:p14="http://schemas.microsoft.com/office/powerpoint/2010/main" val="4135383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e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pt-PT"/>
              <a:t>Clique para editar o estilo</a:t>
            </a:r>
          </a:p>
        </p:txBody>
      </p:sp>
      <p:sp>
        <p:nvSpPr>
          <p:cNvPr id="3" name="Marcador de Posição de Texto Vertical 2"/>
          <p:cNvSpPr>
            <a:spLocks noGrp="1"/>
          </p:cNvSpPr>
          <p:nvPr>
            <p:ph type="body" orient="vert" idx="1"/>
          </p:nvPr>
        </p:nvSpPr>
        <p:spPr>
          <a:xfrm>
            <a:off x="838200" y="365125"/>
            <a:ext cx="7734300" cy="5811838"/>
          </a:xfrm>
        </p:spPr>
        <p:txBody>
          <a:bodyPr vert="eaVert"/>
          <a:lstStyle/>
          <a:p>
            <a:pPr lvl="0"/>
            <a:r>
              <a:rPr lang="pt-PT"/>
              <a:t>Editar os estilos de texto do Modelo Global</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a Data 3"/>
          <p:cNvSpPr>
            <a:spLocks noGrp="1"/>
          </p:cNvSpPr>
          <p:nvPr>
            <p:ph type="dt" sz="half" idx="10"/>
          </p:nvPr>
        </p:nvSpPr>
        <p:spPr/>
        <p:txBody>
          <a:bodyPr/>
          <a:lstStyle/>
          <a:p>
            <a:fld id="{14B1FBE6-4B51-42C9-A2E5-9CF355DDADAF}" type="datetimeFigureOut">
              <a:rPr lang="pt-PT" smtClean="0"/>
              <a:t>28/01/2021</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513E706C-2C9F-45AC-8396-1BCF48B98B1E}" type="slidenum">
              <a:rPr lang="pt-PT" smtClean="0"/>
              <a:t>‹nº›</a:t>
            </a:fld>
            <a:endParaRPr lang="pt-PT"/>
          </a:p>
        </p:txBody>
      </p:sp>
    </p:spTree>
    <p:extLst>
      <p:ext uri="{BB962C8B-B14F-4D97-AF65-F5344CB8AC3E}">
        <p14:creationId xmlns:p14="http://schemas.microsoft.com/office/powerpoint/2010/main" val="39452967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Objet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a:t>Clique para editar o estilo</a:t>
            </a:r>
          </a:p>
        </p:txBody>
      </p:sp>
      <p:sp>
        <p:nvSpPr>
          <p:cNvPr id="3" name="Marcador de Posição de Conteúdo 2"/>
          <p:cNvSpPr>
            <a:spLocks noGrp="1"/>
          </p:cNvSpPr>
          <p:nvPr>
            <p:ph idx="1"/>
          </p:nvPr>
        </p:nvSpPr>
        <p:spPr/>
        <p:txBody>
          <a:bodyPr/>
          <a:lstStyle/>
          <a:p>
            <a:pPr lvl="0"/>
            <a:r>
              <a:rPr lang="pt-PT"/>
              <a:t>Editar os estilos de texto do Modelo Global</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a Data 3"/>
          <p:cNvSpPr>
            <a:spLocks noGrp="1"/>
          </p:cNvSpPr>
          <p:nvPr>
            <p:ph type="dt" sz="half" idx="10"/>
          </p:nvPr>
        </p:nvSpPr>
        <p:spPr/>
        <p:txBody>
          <a:bodyPr/>
          <a:lstStyle/>
          <a:p>
            <a:fld id="{14B1FBE6-4B51-42C9-A2E5-9CF355DDADAF}" type="datetimeFigureOut">
              <a:rPr lang="pt-PT" smtClean="0"/>
              <a:t>28/01/2021</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513E706C-2C9F-45AC-8396-1BCF48B98B1E}" type="slidenum">
              <a:rPr lang="pt-PT" smtClean="0"/>
              <a:t>‹nº›</a:t>
            </a:fld>
            <a:endParaRPr lang="pt-PT"/>
          </a:p>
        </p:txBody>
      </p:sp>
    </p:spTree>
    <p:extLst>
      <p:ext uri="{BB962C8B-B14F-4D97-AF65-F5344CB8AC3E}">
        <p14:creationId xmlns:p14="http://schemas.microsoft.com/office/powerpoint/2010/main" val="28107068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cção">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pt-PT"/>
              <a:t>Clique para editar o estilo</a:t>
            </a:r>
          </a:p>
        </p:txBody>
      </p:sp>
      <p:sp>
        <p:nvSpPr>
          <p:cNvPr id="3" name="Marcador de Posição do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PT"/>
              <a:t>Editar os estilos de texto do Modelo Global</a:t>
            </a:r>
          </a:p>
        </p:txBody>
      </p:sp>
      <p:sp>
        <p:nvSpPr>
          <p:cNvPr id="4" name="Marcador de Posição da Data 3"/>
          <p:cNvSpPr>
            <a:spLocks noGrp="1"/>
          </p:cNvSpPr>
          <p:nvPr>
            <p:ph type="dt" sz="half" idx="10"/>
          </p:nvPr>
        </p:nvSpPr>
        <p:spPr/>
        <p:txBody>
          <a:bodyPr/>
          <a:lstStyle/>
          <a:p>
            <a:fld id="{14B1FBE6-4B51-42C9-A2E5-9CF355DDADAF}" type="datetimeFigureOut">
              <a:rPr lang="pt-PT" smtClean="0"/>
              <a:t>28/01/2021</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513E706C-2C9F-45AC-8396-1BCF48B98B1E}" type="slidenum">
              <a:rPr lang="pt-PT" smtClean="0"/>
              <a:t>‹nº›</a:t>
            </a:fld>
            <a:endParaRPr lang="pt-PT"/>
          </a:p>
        </p:txBody>
      </p:sp>
    </p:spTree>
    <p:extLst>
      <p:ext uri="{BB962C8B-B14F-4D97-AF65-F5344CB8AC3E}">
        <p14:creationId xmlns:p14="http://schemas.microsoft.com/office/powerpoint/2010/main" val="42535734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údo Dup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a:t>Clique para editar o estilo</a:t>
            </a:r>
          </a:p>
        </p:txBody>
      </p:sp>
      <p:sp>
        <p:nvSpPr>
          <p:cNvPr id="3" name="Marcador de Posição de Conteúdo 2"/>
          <p:cNvSpPr>
            <a:spLocks noGrp="1"/>
          </p:cNvSpPr>
          <p:nvPr>
            <p:ph sz="half" idx="1"/>
          </p:nvPr>
        </p:nvSpPr>
        <p:spPr>
          <a:xfrm>
            <a:off x="838200" y="1825625"/>
            <a:ext cx="5181600" cy="4351338"/>
          </a:xfrm>
        </p:spPr>
        <p:txBody>
          <a:bodyPr/>
          <a:lstStyle/>
          <a:p>
            <a:pPr lvl="0"/>
            <a:r>
              <a:rPr lang="pt-PT"/>
              <a:t>Editar os estilos de texto do Modelo Global</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e Conteúdo 3"/>
          <p:cNvSpPr>
            <a:spLocks noGrp="1"/>
          </p:cNvSpPr>
          <p:nvPr>
            <p:ph sz="half" idx="2"/>
          </p:nvPr>
        </p:nvSpPr>
        <p:spPr>
          <a:xfrm>
            <a:off x="6172200" y="1825625"/>
            <a:ext cx="5181600" cy="4351338"/>
          </a:xfrm>
        </p:spPr>
        <p:txBody>
          <a:bodyPr/>
          <a:lstStyle/>
          <a:p>
            <a:pPr lvl="0"/>
            <a:r>
              <a:rPr lang="pt-PT"/>
              <a:t>Editar os estilos de texto do Modelo Global</a:t>
            </a:r>
          </a:p>
          <a:p>
            <a:pPr lvl="1"/>
            <a:r>
              <a:rPr lang="pt-PT"/>
              <a:t>Segundo nível</a:t>
            </a:r>
          </a:p>
          <a:p>
            <a:pPr lvl="2"/>
            <a:r>
              <a:rPr lang="pt-PT"/>
              <a:t>Terceiro nível</a:t>
            </a:r>
          </a:p>
          <a:p>
            <a:pPr lvl="3"/>
            <a:r>
              <a:rPr lang="pt-PT"/>
              <a:t>Quarto nível</a:t>
            </a:r>
          </a:p>
          <a:p>
            <a:pPr lvl="4"/>
            <a:r>
              <a:rPr lang="pt-PT"/>
              <a:t>Quinto nível</a:t>
            </a:r>
          </a:p>
        </p:txBody>
      </p:sp>
      <p:sp>
        <p:nvSpPr>
          <p:cNvPr id="5" name="Marcador de Posição da Data 4"/>
          <p:cNvSpPr>
            <a:spLocks noGrp="1"/>
          </p:cNvSpPr>
          <p:nvPr>
            <p:ph type="dt" sz="half" idx="10"/>
          </p:nvPr>
        </p:nvSpPr>
        <p:spPr/>
        <p:txBody>
          <a:bodyPr/>
          <a:lstStyle/>
          <a:p>
            <a:fld id="{14B1FBE6-4B51-42C9-A2E5-9CF355DDADAF}" type="datetimeFigureOut">
              <a:rPr lang="pt-PT" smtClean="0"/>
              <a:t>28/01/2021</a:t>
            </a:fld>
            <a:endParaRPr lang="pt-PT"/>
          </a:p>
        </p:txBody>
      </p:sp>
      <p:sp>
        <p:nvSpPr>
          <p:cNvPr id="6" name="Marcador de Posição do Rodapé 5"/>
          <p:cNvSpPr>
            <a:spLocks noGrp="1"/>
          </p:cNvSpPr>
          <p:nvPr>
            <p:ph type="ftr" sz="quarter" idx="11"/>
          </p:nvPr>
        </p:nvSpPr>
        <p:spPr/>
        <p:txBody>
          <a:bodyPr/>
          <a:lstStyle/>
          <a:p>
            <a:endParaRPr lang="pt-PT"/>
          </a:p>
        </p:txBody>
      </p:sp>
      <p:sp>
        <p:nvSpPr>
          <p:cNvPr id="7" name="Marcador de Posição do Número do Diapositivo 6"/>
          <p:cNvSpPr>
            <a:spLocks noGrp="1"/>
          </p:cNvSpPr>
          <p:nvPr>
            <p:ph type="sldNum" sz="quarter" idx="12"/>
          </p:nvPr>
        </p:nvSpPr>
        <p:spPr/>
        <p:txBody>
          <a:bodyPr/>
          <a:lstStyle/>
          <a:p>
            <a:fld id="{513E706C-2C9F-45AC-8396-1BCF48B98B1E}" type="slidenum">
              <a:rPr lang="pt-PT" smtClean="0"/>
              <a:t>‹nº›</a:t>
            </a:fld>
            <a:endParaRPr lang="pt-PT"/>
          </a:p>
        </p:txBody>
      </p:sp>
    </p:spTree>
    <p:extLst>
      <p:ext uri="{BB962C8B-B14F-4D97-AF65-F5344CB8AC3E}">
        <p14:creationId xmlns:p14="http://schemas.microsoft.com/office/powerpoint/2010/main" val="36810679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pt-PT"/>
              <a:t>Clique para editar o estilo</a:t>
            </a:r>
          </a:p>
        </p:txBody>
      </p:sp>
      <p:sp>
        <p:nvSpPr>
          <p:cNvPr id="3" name="Marcador de Posição do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Editar os estilos de texto do Modelo Global</a:t>
            </a:r>
          </a:p>
        </p:txBody>
      </p:sp>
      <p:sp>
        <p:nvSpPr>
          <p:cNvPr id="4" name="Marcador de Posição de Conteúdo 3"/>
          <p:cNvSpPr>
            <a:spLocks noGrp="1"/>
          </p:cNvSpPr>
          <p:nvPr>
            <p:ph sz="half" idx="2"/>
          </p:nvPr>
        </p:nvSpPr>
        <p:spPr>
          <a:xfrm>
            <a:off x="839788" y="2505075"/>
            <a:ext cx="5157787" cy="3684588"/>
          </a:xfrm>
        </p:spPr>
        <p:txBody>
          <a:bodyPr/>
          <a:lstStyle/>
          <a:p>
            <a:pPr lvl="0"/>
            <a:r>
              <a:rPr lang="pt-PT"/>
              <a:t>Editar os estilos de texto do Modelo Global</a:t>
            </a:r>
          </a:p>
          <a:p>
            <a:pPr lvl="1"/>
            <a:r>
              <a:rPr lang="pt-PT"/>
              <a:t>Segundo nível</a:t>
            </a:r>
          </a:p>
          <a:p>
            <a:pPr lvl="2"/>
            <a:r>
              <a:rPr lang="pt-PT"/>
              <a:t>Terceiro nível</a:t>
            </a:r>
          </a:p>
          <a:p>
            <a:pPr lvl="3"/>
            <a:r>
              <a:rPr lang="pt-PT"/>
              <a:t>Quarto nível</a:t>
            </a:r>
          </a:p>
          <a:p>
            <a:pPr lvl="4"/>
            <a:r>
              <a:rPr lang="pt-PT"/>
              <a:t>Quinto nível</a:t>
            </a:r>
          </a:p>
        </p:txBody>
      </p:sp>
      <p:sp>
        <p:nvSpPr>
          <p:cNvPr id="5" name="Marcador de Posição do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Editar os estilos de texto do Modelo Global</a:t>
            </a:r>
          </a:p>
        </p:txBody>
      </p:sp>
      <p:sp>
        <p:nvSpPr>
          <p:cNvPr id="6" name="Marcador de Posição de Conteúdo 5"/>
          <p:cNvSpPr>
            <a:spLocks noGrp="1"/>
          </p:cNvSpPr>
          <p:nvPr>
            <p:ph sz="quarter" idx="4"/>
          </p:nvPr>
        </p:nvSpPr>
        <p:spPr>
          <a:xfrm>
            <a:off x="6172200" y="2505075"/>
            <a:ext cx="5183188" cy="3684588"/>
          </a:xfrm>
        </p:spPr>
        <p:txBody>
          <a:bodyPr/>
          <a:lstStyle/>
          <a:p>
            <a:pPr lvl="0"/>
            <a:r>
              <a:rPr lang="pt-PT"/>
              <a:t>Editar os estilos de texto do Modelo Global</a:t>
            </a:r>
          </a:p>
          <a:p>
            <a:pPr lvl="1"/>
            <a:r>
              <a:rPr lang="pt-PT"/>
              <a:t>Segundo nível</a:t>
            </a:r>
          </a:p>
          <a:p>
            <a:pPr lvl="2"/>
            <a:r>
              <a:rPr lang="pt-PT"/>
              <a:t>Terceiro nível</a:t>
            </a:r>
          </a:p>
          <a:p>
            <a:pPr lvl="3"/>
            <a:r>
              <a:rPr lang="pt-PT"/>
              <a:t>Quarto nível</a:t>
            </a:r>
          </a:p>
          <a:p>
            <a:pPr lvl="4"/>
            <a:r>
              <a:rPr lang="pt-PT"/>
              <a:t>Quinto nível</a:t>
            </a:r>
          </a:p>
        </p:txBody>
      </p:sp>
      <p:sp>
        <p:nvSpPr>
          <p:cNvPr id="7" name="Marcador de Posição da Data 6"/>
          <p:cNvSpPr>
            <a:spLocks noGrp="1"/>
          </p:cNvSpPr>
          <p:nvPr>
            <p:ph type="dt" sz="half" idx="10"/>
          </p:nvPr>
        </p:nvSpPr>
        <p:spPr/>
        <p:txBody>
          <a:bodyPr/>
          <a:lstStyle/>
          <a:p>
            <a:fld id="{14B1FBE6-4B51-42C9-A2E5-9CF355DDADAF}" type="datetimeFigureOut">
              <a:rPr lang="pt-PT" smtClean="0"/>
              <a:t>28/01/2021</a:t>
            </a:fld>
            <a:endParaRPr lang="pt-PT"/>
          </a:p>
        </p:txBody>
      </p:sp>
      <p:sp>
        <p:nvSpPr>
          <p:cNvPr id="8" name="Marcador de Posição do Rodapé 7"/>
          <p:cNvSpPr>
            <a:spLocks noGrp="1"/>
          </p:cNvSpPr>
          <p:nvPr>
            <p:ph type="ftr" sz="quarter" idx="11"/>
          </p:nvPr>
        </p:nvSpPr>
        <p:spPr/>
        <p:txBody>
          <a:bodyPr/>
          <a:lstStyle/>
          <a:p>
            <a:endParaRPr lang="pt-PT"/>
          </a:p>
        </p:txBody>
      </p:sp>
      <p:sp>
        <p:nvSpPr>
          <p:cNvPr id="9" name="Marcador de Posição do Número do Diapositivo 8"/>
          <p:cNvSpPr>
            <a:spLocks noGrp="1"/>
          </p:cNvSpPr>
          <p:nvPr>
            <p:ph type="sldNum" sz="quarter" idx="12"/>
          </p:nvPr>
        </p:nvSpPr>
        <p:spPr/>
        <p:txBody>
          <a:bodyPr/>
          <a:lstStyle/>
          <a:p>
            <a:fld id="{513E706C-2C9F-45AC-8396-1BCF48B98B1E}" type="slidenum">
              <a:rPr lang="pt-PT" smtClean="0"/>
              <a:t>‹nº›</a:t>
            </a:fld>
            <a:endParaRPr lang="pt-PT"/>
          </a:p>
        </p:txBody>
      </p:sp>
    </p:spTree>
    <p:extLst>
      <p:ext uri="{BB962C8B-B14F-4D97-AF65-F5344CB8AC3E}">
        <p14:creationId xmlns:p14="http://schemas.microsoft.com/office/powerpoint/2010/main" val="10651385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a:t>Clique para editar o estilo</a:t>
            </a:r>
          </a:p>
        </p:txBody>
      </p:sp>
      <p:sp>
        <p:nvSpPr>
          <p:cNvPr id="3" name="Marcador de Posição da Data 2"/>
          <p:cNvSpPr>
            <a:spLocks noGrp="1"/>
          </p:cNvSpPr>
          <p:nvPr>
            <p:ph type="dt" sz="half" idx="10"/>
          </p:nvPr>
        </p:nvSpPr>
        <p:spPr/>
        <p:txBody>
          <a:bodyPr/>
          <a:lstStyle/>
          <a:p>
            <a:fld id="{14B1FBE6-4B51-42C9-A2E5-9CF355DDADAF}" type="datetimeFigureOut">
              <a:rPr lang="pt-PT" smtClean="0"/>
              <a:t>28/01/2021</a:t>
            </a:fld>
            <a:endParaRPr lang="pt-PT"/>
          </a:p>
        </p:txBody>
      </p:sp>
      <p:sp>
        <p:nvSpPr>
          <p:cNvPr id="4" name="Marcador de Posição do Rodapé 3"/>
          <p:cNvSpPr>
            <a:spLocks noGrp="1"/>
          </p:cNvSpPr>
          <p:nvPr>
            <p:ph type="ftr" sz="quarter" idx="11"/>
          </p:nvPr>
        </p:nvSpPr>
        <p:spPr/>
        <p:txBody>
          <a:bodyPr/>
          <a:lstStyle/>
          <a:p>
            <a:endParaRPr lang="pt-PT"/>
          </a:p>
        </p:txBody>
      </p:sp>
      <p:sp>
        <p:nvSpPr>
          <p:cNvPr id="5" name="Marcador de Posição do Número do Diapositivo 4"/>
          <p:cNvSpPr>
            <a:spLocks noGrp="1"/>
          </p:cNvSpPr>
          <p:nvPr>
            <p:ph type="sldNum" sz="quarter" idx="12"/>
          </p:nvPr>
        </p:nvSpPr>
        <p:spPr/>
        <p:txBody>
          <a:bodyPr/>
          <a:lstStyle/>
          <a:p>
            <a:fld id="{513E706C-2C9F-45AC-8396-1BCF48B98B1E}" type="slidenum">
              <a:rPr lang="pt-PT" smtClean="0"/>
              <a:t>‹nº›</a:t>
            </a:fld>
            <a:endParaRPr lang="pt-PT"/>
          </a:p>
        </p:txBody>
      </p:sp>
    </p:spTree>
    <p:extLst>
      <p:ext uri="{BB962C8B-B14F-4D97-AF65-F5344CB8AC3E}">
        <p14:creationId xmlns:p14="http://schemas.microsoft.com/office/powerpoint/2010/main" val="41404848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Marcador de Posição da Data 1"/>
          <p:cNvSpPr>
            <a:spLocks noGrp="1"/>
          </p:cNvSpPr>
          <p:nvPr>
            <p:ph type="dt" sz="half" idx="10"/>
          </p:nvPr>
        </p:nvSpPr>
        <p:spPr/>
        <p:txBody>
          <a:bodyPr/>
          <a:lstStyle/>
          <a:p>
            <a:fld id="{14B1FBE6-4B51-42C9-A2E5-9CF355DDADAF}" type="datetimeFigureOut">
              <a:rPr lang="pt-PT" smtClean="0"/>
              <a:t>28/01/2021</a:t>
            </a:fld>
            <a:endParaRPr lang="pt-PT"/>
          </a:p>
        </p:txBody>
      </p:sp>
      <p:sp>
        <p:nvSpPr>
          <p:cNvPr id="3" name="Marcador de Posição do Rodapé 2"/>
          <p:cNvSpPr>
            <a:spLocks noGrp="1"/>
          </p:cNvSpPr>
          <p:nvPr>
            <p:ph type="ftr" sz="quarter" idx="11"/>
          </p:nvPr>
        </p:nvSpPr>
        <p:spPr/>
        <p:txBody>
          <a:bodyPr/>
          <a:lstStyle/>
          <a:p>
            <a:endParaRPr lang="pt-PT"/>
          </a:p>
        </p:txBody>
      </p:sp>
      <p:sp>
        <p:nvSpPr>
          <p:cNvPr id="4" name="Marcador de Posição do Número do Diapositivo 3"/>
          <p:cNvSpPr>
            <a:spLocks noGrp="1"/>
          </p:cNvSpPr>
          <p:nvPr>
            <p:ph type="sldNum" sz="quarter" idx="12"/>
          </p:nvPr>
        </p:nvSpPr>
        <p:spPr/>
        <p:txBody>
          <a:bodyPr/>
          <a:lstStyle/>
          <a:p>
            <a:fld id="{513E706C-2C9F-45AC-8396-1BCF48B98B1E}" type="slidenum">
              <a:rPr lang="pt-PT" smtClean="0"/>
              <a:t>‹nº›</a:t>
            </a:fld>
            <a:endParaRPr lang="pt-PT"/>
          </a:p>
        </p:txBody>
      </p:sp>
    </p:spTree>
    <p:extLst>
      <p:ext uri="{BB962C8B-B14F-4D97-AF65-F5344CB8AC3E}">
        <p14:creationId xmlns:p14="http://schemas.microsoft.com/office/powerpoint/2010/main" val="21550381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PT"/>
              <a:t>Clique para editar o estilo</a:t>
            </a:r>
          </a:p>
        </p:txBody>
      </p:sp>
      <p:sp>
        <p:nvSpPr>
          <p:cNvPr id="3" name="Marcador de Posição de Conteú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PT"/>
              <a:t>Editar os estilos de texto do Modelo Global</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o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PT"/>
              <a:t>Editar os estilos de texto do Modelo Global</a:t>
            </a:r>
          </a:p>
        </p:txBody>
      </p:sp>
      <p:sp>
        <p:nvSpPr>
          <p:cNvPr id="5" name="Marcador de Posição da Data 4"/>
          <p:cNvSpPr>
            <a:spLocks noGrp="1"/>
          </p:cNvSpPr>
          <p:nvPr>
            <p:ph type="dt" sz="half" idx="10"/>
          </p:nvPr>
        </p:nvSpPr>
        <p:spPr/>
        <p:txBody>
          <a:bodyPr/>
          <a:lstStyle/>
          <a:p>
            <a:fld id="{14B1FBE6-4B51-42C9-A2E5-9CF355DDADAF}" type="datetimeFigureOut">
              <a:rPr lang="pt-PT" smtClean="0"/>
              <a:t>28/01/2021</a:t>
            </a:fld>
            <a:endParaRPr lang="pt-PT"/>
          </a:p>
        </p:txBody>
      </p:sp>
      <p:sp>
        <p:nvSpPr>
          <p:cNvPr id="6" name="Marcador de Posição do Rodapé 5"/>
          <p:cNvSpPr>
            <a:spLocks noGrp="1"/>
          </p:cNvSpPr>
          <p:nvPr>
            <p:ph type="ftr" sz="quarter" idx="11"/>
          </p:nvPr>
        </p:nvSpPr>
        <p:spPr/>
        <p:txBody>
          <a:bodyPr/>
          <a:lstStyle/>
          <a:p>
            <a:endParaRPr lang="pt-PT"/>
          </a:p>
        </p:txBody>
      </p:sp>
      <p:sp>
        <p:nvSpPr>
          <p:cNvPr id="7" name="Marcador de Posição do Número do Diapositivo 6"/>
          <p:cNvSpPr>
            <a:spLocks noGrp="1"/>
          </p:cNvSpPr>
          <p:nvPr>
            <p:ph type="sldNum" sz="quarter" idx="12"/>
          </p:nvPr>
        </p:nvSpPr>
        <p:spPr/>
        <p:txBody>
          <a:bodyPr/>
          <a:lstStyle/>
          <a:p>
            <a:fld id="{513E706C-2C9F-45AC-8396-1BCF48B98B1E}" type="slidenum">
              <a:rPr lang="pt-PT" smtClean="0"/>
              <a:t>‹nº›</a:t>
            </a:fld>
            <a:endParaRPr lang="pt-PT"/>
          </a:p>
        </p:txBody>
      </p:sp>
    </p:spTree>
    <p:extLst>
      <p:ext uri="{BB962C8B-B14F-4D97-AF65-F5344CB8AC3E}">
        <p14:creationId xmlns:p14="http://schemas.microsoft.com/office/powerpoint/2010/main" val="32440225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PT"/>
              <a:t>Clique para editar o estilo</a:t>
            </a:r>
          </a:p>
        </p:txBody>
      </p:sp>
      <p:sp>
        <p:nvSpPr>
          <p:cNvPr id="3" name="Marcador de Posição da Imagem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PT"/>
          </a:p>
        </p:txBody>
      </p:sp>
      <p:sp>
        <p:nvSpPr>
          <p:cNvPr id="4" name="Marcador de Posição do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PT"/>
              <a:t>Editar os estilos de texto do Modelo Global</a:t>
            </a:r>
          </a:p>
        </p:txBody>
      </p:sp>
      <p:sp>
        <p:nvSpPr>
          <p:cNvPr id="5" name="Marcador de Posição da Data 4"/>
          <p:cNvSpPr>
            <a:spLocks noGrp="1"/>
          </p:cNvSpPr>
          <p:nvPr>
            <p:ph type="dt" sz="half" idx="10"/>
          </p:nvPr>
        </p:nvSpPr>
        <p:spPr/>
        <p:txBody>
          <a:bodyPr/>
          <a:lstStyle/>
          <a:p>
            <a:fld id="{14B1FBE6-4B51-42C9-A2E5-9CF355DDADAF}" type="datetimeFigureOut">
              <a:rPr lang="pt-PT" smtClean="0"/>
              <a:t>28/01/2021</a:t>
            </a:fld>
            <a:endParaRPr lang="pt-PT"/>
          </a:p>
        </p:txBody>
      </p:sp>
      <p:sp>
        <p:nvSpPr>
          <p:cNvPr id="6" name="Marcador de Posição do Rodapé 5"/>
          <p:cNvSpPr>
            <a:spLocks noGrp="1"/>
          </p:cNvSpPr>
          <p:nvPr>
            <p:ph type="ftr" sz="quarter" idx="11"/>
          </p:nvPr>
        </p:nvSpPr>
        <p:spPr/>
        <p:txBody>
          <a:bodyPr/>
          <a:lstStyle/>
          <a:p>
            <a:endParaRPr lang="pt-PT"/>
          </a:p>
        </p:txBody>
      </p:sp>
      <p:sp>
        <p:nvSpPr>
          <p:cNvPr id="7" name="Marcador de Posição do Número do Diapositivo 6"/>
          <p:cNvSpPr>
            <a:spLocks noGrp="1"/>
          </p:cNvSpPr>
          <p:nvPr>
            <p:ph type="sldNum" sz="quarter" idx="12"/>
          </p:nvPr>
        </p:nvSpPr>
        <p:spPr/>
        <p:txBody>
          <a:bodyPr/>
          <a:lstStyle/>
          <a:p>
            <a:fld id="{513E706C-2C9F-45AC-8396-1BCF48B98B1E}" type="slidenum">
              <a:rPr lang="pt-PT" smtClean="0"/>
              <a:t>‹nº›</a:t>
            </a:fld>
            <a:endParaRPr lang="pt-PT"/>
          </a:p>
        </p:txBody>
      </p:sp>
    </p:spTree>
    <p:extLst>
      <p:ext uri="{BB962C8B-B14F-4D97-AF65-F5344CB8AC3E}">
        <p14:creationId xmlns:p14="http://schemas.microsoft.com/office/powerpoint/2010/main" val="1568234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ção do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PT"/>
              <a:t>Clique para editar o estilo</a:t>
            </a:r>
          </a:p>
        </p:txBody>
      </p:sp>
      <p:sp>
        <p:nvSpPr>
          <p:cNvPr id="3" name="Marcador de Posição do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PT"/>
              <a:t>Editar os estilos de texto do Modelo Global</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a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B1FBE6-4B51-42C9-A2E5-9CF355DDADAF}" type="datetimeFigureOut">
              <a:rPr lang="pt-PT" smtClean="0"/>
              <a:t>28/01/2021</a:t>
            </a:fld>
            <a:endParaRPr lang="pt-PT"/>
          </a:p>
        </p:txBody>
      </p:sp>
      <p:sp>
        <p:nvSpPr>
          <p:cNvPr id="5" name="Marcador de Posição do Rodapé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PT"/>
          </a:p>
        </p:txBody>
      </p:sp>
      <p:sp>
        <p:nvSpPr>
          <p:cNvPr id="6" name="Marcador de Posição do Número do Diapositivo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3E706C-2C9F-45AC-8396-1BCF48B98B1E}" type="slidenum">
              <a:rPr lang="pt-PT" smtClean="0"/>
              <a:t>‹nº›</a:t>
            </a:fld>
            <a:endParaRPr lang="pt-PT"/>
          </a:p>
        </p:txBody>
      </p:sp>
    </p:spTree>
    <p:extLst>
      <p:ext uri="{BB962C8B-B14F-4D97-AF65-F5344CB8AC3E}">
        <p14:creationId xmlns:p14="http://schemas.microsoft.com/office/powerpoint/2010/main" val="34040161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0.jfif"/><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hyperlink" Target="https://repositorioaberto.uab.pt/bitstream/10400.2/7327/1/Emigracao_comunidades_Port.mp4" TargetMode="External"/><Relationship Id="rId5" Type="http://schemas.microsoft.com/office/2007/relationships/hdphoto" Target="../media/hdphoto1.wdp"/><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8" Type="http://schemas.openxmlformats.org/officeDocument/2006/relationships/hyperlink" Target="https://repositorioaberto.uab.pt/bitstream/10400.2/7327/1/Emigracao_comunidades_Port.mp4" TargetMode="External"/><Relationship Id="rId3" Type="http://schemas.openxmlformats.org/officeDocument/2006/relationships/image" Target="../media/image13.png"/><Relationship Id="rId7"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5.png"/><Relationship Id="rId5" Type="http://schemas.microsoft.com/office/2007/relationships/hdphoto" Target="../media/hdphoto2.wdp"/><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hyperlink" Target="http://ler.letras.up.pt/site/default.aspx?qry=id06id135&amp;sum=sim" TargetMode="External"/><Relationship Id="rId7" Type="http://schemas.openxmlformats.org/officeDocument/2006/relationships/hyperlink" Target="https://www.researchgate.net/profile/Jorge_Alves2" TargetMode="External"/><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hyperlink" Target="https://repositorioaberto.uab.pt/handle/10400.2/7327" TargetMode="External"/><Relationship Id="rId5" Type="http://schemas.openxmlformats.org/officeDocument/2006/relationships/hyperlink" Target="https://repositorioaberto.uab.pt/bitstream/10400.2/7327/1/Emigracao_comunidades_Port.mp4" TargetMode="External"/><Relationship Id="rId4" Type="http://schemas.openxmlformats.org/officeDocument/2006/relationships/hyperlink" Target="https://repositorio-aberto.up.pt/bitstream/10216/13557/2/6489000071611.pdf"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http://www.famalicao.pt/" TargetMode="External"/><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hyperlink" Target="http://www.famalicaoeducativo.pt/_de_famalicao_para_o_mundo_contributos_da_historia_local" TargetMode="External"/><Relationship Id="rId4" Type="http://schemas.openxmlformats.org/officeDocument/2006/relationships/hyperlink" Target="http://www.famalicaoeducativo.pt/"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pesquisa.adb.uminho.pt/details?id=1012141" TargetMode="External"/><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1.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rotWithShape="1">
          <a:blip r:embed="rId2"/>
          <a:srcRect l="50192" t="19952" r="6394" b="12740"/>
          <a:stretch/>
        </p:blipFill>
        <p:spPr>
          <a:xfrm>
            <a:off x="5823092" y="243778"/>
            <a:ext cx="6143747" cy="6399777"/>
          </a:xfrm>
          <a:prstGeom prst="rect">
            <a:avLst/>
          </a:prstGeom>
        </p:spPr>
      </p:pic>
      <p:pic>
        <p:nvPicPr>
          <p:cNvPr id="3" name="Imagem 2"/>
          <p:cNvPicPr>
            <a:picLocks noChangeAspect="1"/>
          </p:cNvPicPr>
          <p:nvPr/>
        </p:nvPicPr>
        <p:blipFill rotWithShape="1">
          <a:blip r:embed="rId3"/>
          <a:srcRect t="65381"/>
          <a:stretch/>
        </p:blipFill>
        <p:spPr>
          <a:xfrm>
            <a:off x="11272830" y="5983705"/>
            <a:ext cx="919170" cy="874295"/>
          </a:xfrm>
          <a:prstGeom prst="rect">
            <a:avLst/>
          </a:prstGeom>
        </p:spPr>
      </p:pic>
      <p:sp>
        <p:nvSpPr>
          <p:cNvPr id="4" name="CaixaDeTexto 3"/>
          <p:cNvSpPr txBox="1"/>
          <p:nvPr/>
        </p:nvSpPr>
        <p:spPr>
          <a:xfrm>
            <a:off x="777182" y="1123729"/>
            <a:ext cx="8652804" cy="1384995"/>
          </a:xfrm>
          <a:prstGeom prst="rect">
            <a:avLst/>
          </a:prstGeom>
          <a:noFill/>
        </p:spPr>
        <p:txBody>
          <a:bodyPr wrap="square" rtlCol="0">
            <a:spAutoFit/>
          </a:bodyPr>
          <a:lstStyle/>
          <a:p>
            <a:r>
              <a:rPr lang="pt-PT" sz="2800" b="1" dirty="0">
                <a:latin typeface="HurmeGeometricSans4 Light" panose="020B0400020000000000" pitchFamily="34" charset="0"/>
              </a:rPr>
              <a:t>EMIGRAÇÃO NO SÉCULO XIX </a:t>
            </a:r>
          </a:p>
          <a:p>
            <a:r>
              <a:rPr lang="pt-PT" sz="2800" b="1" dirty="0">
                <a:latin typeface="HurmeGeometricSans4 Light" panose="020B0400020000000000" pitchFamily="34" charset="0"/>
              </a:rPr>
              <a:t>NO CONCELHO VILA NOVA DE </a:t>
            </a:r>
            <a:r>
              <a:rPr lang="pt-PT" sz="2800" b="1" dirty="0">
                <a:solidFill>
                  <a:schemeClr val="bg1"/>
                </a:solidFill>
                <a:latin typeface="HurmeGeometricSans4 Light" panose="020B0400020000000000" pitchFamily="34" charset="0"/>
              </a:rPr>
              <a:t>FAMALICÃO</a:t>
            </a:r>
          </a:p>
          <a:p>
            <a:r>
              <a:rPr lang="pt-PT" sz="2800" b="1" dirty="0">
                <a:latin typeface="HurmeGeometricSans4 Light" panose="020B0400020000000000" pitchFamily="34" charset="0"/>
              </a:rPr>
              <a:t>O CASO DO BRASIL</a:t>
            </a:r>
          </a:p>
        </p:txBody>
      </p:sp>
      <p:sp>
        <p:nvSpPr>
          <p:cNvPr id="5" name="CaixaDeTexto 4"/>
          <p:cNvSpPr txBox="1"/>
          <p:nvPr/>
        </p:nvSpPr>
        <p:spPr>
          <a:xfrm>
            <a:off x="0" y="5020448"/>
            <a:ext cx="11741679" cy="1077218"/>
          </a:xfrm>
          <a:prstGeom prst="rect">
            <a:avLst/>
          </a:prstGeom>
          <a:noFill/>
        </p:spPr>
        <p:txBody>
          <a:bodyPr wrap="square" rtlCol="0">
            <a:spAutoFit/>
          </a:bodyPr>
          <a:lstStyle/>
          <a:p>
            <a:r>
              <a:rPr lang="pt-PT" sz="2800" dirty="0">
                <a:solidFill>
                  <a:srgbClr val="A6C24D"/>
                </a:solidFill>
                <a:latin typeface="HurmeGeometricSans4 Black" panose="020B0A00020000000000" pitchFamily="34" charset="0"/>
              </a:rPr>
              <a:t>“</a:t>
            </a:r>
            <a:r>
              <a:rPr lang="pt-PT" sz="2800" b="1" dirty="0">
                <a:solidFill>
                  <a:srgbClr val="005C6C"/>
                </a:solidFill>
                <a:latin typeface="HurmeGeometricSans4 Black" panose="020B0A00020000000000" pitchFamily="34" charset="0"/>
              </a:rPr>
              <a:t>De</a:t>
            </a:r>
            <a:r>
              <a:rPr lang="pt-PT" sz="3200" b="1" dirty="0">
                <a:solidFill>
                  <a:srgbClr val="A6C24D"/>
                </a:solidFill>
                <a:latin typeface="HurmeGeometricSans4 Black" panose="020B0A00020000000000" pitchFamily="34" charset="0"/>
              </a:rPr>
              <a:t> </a:t>
            </a:r>
            <a:r>
              <a:rPr lang="pt-PT" sz="3600" b="1" dirty="0">
                <a:solidFill>
                  <a:srgbClr val="0092A0"/>
                </a:solidFill>
                <a:latin typeface="HurmeGeometricSans4 Black" panose="020B0A00020000000000" pitchFamily="34" charset="0"/>
              </a:rPr>
              <a:t>FAMALICÃO </a:t>
            </a:r>
            <a:r>
              <a:rPr lang="pt-PT" sz="2800" b="1" dirty="0">
                <a:solidFill>
                  <a:schemeClr val="bg1">
                    <a:lumMod val="50000"/>
                  </a:schemeClr>
                </a:solidFill>
                <a:latin typeface="HurmeGeometricSans4 Black" panose="020B0A00020000000000" pitchFamily="34" charset="0"/>
              </a:rPr>
              <a:t>para </a:t>
            </a:r>
            <a:r>
              <a:rPr lang="pt-PT" sz="3200" b="1" dirty="0">
                <a:solidFill>
                  <a:srgbClr val="A6C24D"/>
                </a:solidFill>
                <a:latin typeface="HurmeGeometricSans4 Black" panose="020B0A00020000000000" pitchFamily="34" charset="0"/>
              </a:rPr>
              <a:t>o</a:t>
            </a:r>
            <a:r>
              <a:rPr lang="pt-PT" sz="3200" b="1" dirty="0">
                <a:latin typeface="HurmeGeometricSans4 Black" panose="020B0A00020000000000" pitchFamily="34" charset="0"/>
              </a:rPr>
              <a:t> </a:t>
            </a:r>
            <a:r>
              <a:rPr lang="pt-PT" sz="3600" b="1" dirty="0">
                <a:solidFill>
                  <a:srgbClr val="A6C24D"/>
                </a:solidFill>
                <a:latin typeface="HurmeGeometricSans4 Black" panose="020B0A00020000000000" pitchFamily="34" charset="0"/>
              </a:rPr>
              <a:t>Mundo</a:t>
            </a:r>
            <a:r>
              <a:rPr lang="pt-PT" sz="3200" b="1" dirty="0">
                <a:solidFill>
                  <a:srgbClr val="005C6D"/>
                </a:solidFill>
                <a:latin typeface="HurmeGeometricSans4 Black" panose="020B0A00020000000000" pitchFamily="34" charset="0"/>
              </a:rPr>
              <a:t>…</a:t>
            </a:r>
            <a:r>
              <a:rPr lang="pt-PT" sz="2800" b="1" dirty="0">
                <a:solidFill>
                  <a:srgbClr val="005C6D"/>
                </a:solidFill>
                <a:latin typeface="HurmeGeometricSans4 Black" panose="020B0A00020000000000" pitchFamily="34" charset="0"/>
              </a:rPr>
              <a:t>”</a:t>
            </a:r>
            <a:endParaRPr lang="pt-PT" sz="2800" dirty="0">
              <a:solidFill>
                <a:srgbClr val="005C6D"/>
              </a:solidFill>
              <a:latin typeface="HurmeGeometricSans4 Black" panose="020B0A00020000000000" pitchFamily="34" charset="0"/>
            </a:endParaRPr>
          </a:p>
          <a:p>
            <a:endParaRPr lang="pt-PT" sz="2800" dirty="0">
              <a:solidFill>
                <a:srgbClr val="A6C24D"/>
              </a:solidFill>
              <a:latin typeface="HurmeGeometricSans4 Black" panose="020B0A00020000000000" pitchFamily="34" charset="0"/>
            </a:endParaRPr>
          </a:p>
        </p:txBody>
      </p:sp>
      <p:pic>
        <p:nvPicPr>
          <p:cNvPr id="6" name="Imagem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74382" y="6253447"/>
            <a:ext cx="4794508" cy="331554"/>
          </a:xfrm>
          <a:prstGeom prst="rect">
            <a:avLst/>
          </a:prstGeom>
        </p:spPr>
      </p:pic>
    </p:spTree>
    <p:extLst>
      <p:ext uri="{BB962C8B-B14F-4D97-AF65-F5344CB8AC3E}">
        <p14:creationId xmlns:p14="http://schemas.microsoft.com/office/powerpoint/2010/main" val="299463219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stretch>
            <a:fillRect/>
          </a:stretch>
        </p:blipFill>
        <p:spPr>
          <a:xfrm>
            <a:off x="11271424" y="4330357"/>
            <a:ext cx="920576" cy="2523963"/>
          </a:xfrm>
          <a:prstGeom prst="rect">
            <a:avLst/>
          </a:prstGeom>
        </p:spPr>
      </p:pic>
      <p:graphicFrame>
        <p:nvGraphicFramePr>
          <p:cNvPr id="10" name="Tabela 9"/>
          <p:cNvGraphicFramePr>
            <a:graphicFrameLocks noGrp="1"/>
          </p:cNvGraphicFramePr>
          <p:nvPr>
            <p:extLst>
              <p:ext uri="{D42A27DB-BD31-4B8C-83A1-F6EECF244321}">
                <p14:modId xmlns:p14="http://schemas.microsoft.com/office/powerpoint/2010/main" val="1238055982"/>
              </p:ext>
            </p:extLst>
          </p:nvPr>
        </p:nvGraphicFramePr>
        <p:xfrm>
          <a:off x="6212917" y="1497821"/>
          <a:ext cx="5799723" cy="1311881"/>
        </p:xfrm>
        <a:graphic>
          <a:graphicData uri="http://schemas.openxmlformats.org/drawingml/2006/table">
            <a:tbl>
              <a:tblPr firstRow="1" firstCol="1" bandRow="1">
                <a:tableStyleId>{5C22544A-7EE6-4342-B048-85BDC9FD1C3A}</a:tableStyleId>
              </a:tblPr>
              <a:tblGrid>
                <a:gridCol w="1113642">
                  <a:extLst>
                    <a:ext uri="{9D8B030D-6E8A-4147-A177-3AD203B41FA5}">
                      <a16:colId xmlns:a16="http://schemas.microsoft.com/office/drawing/2014/main" val="3278275415"/>
                    </a:ext>
                  </a:extLst>
                </a:gridCol>
                <a:gridCol w="807633">
                  <a:extLst>
                    <a:ext uri="{9D8B030D-6E8A-4147-A177-3AD203B41FA5}">
                      <a16:colId xmlns:a16="http://schemas.microsoft.com/office/drawing/2014/main" val="1885868873"/>
                    </a:ext>
                  </a:extLst>
                </a:gridCol>
                <a:gridCol w="709674">
                  <a:extLst>
                    <a:ext uri="{9D8B030D-6E8A-4147-A177-3AD203B41FA5}">
                      <a16:colId xmlns:a16="http://schemas.microsoft.com/office/drawing/2014/main" val="3333273429"/>
                    </a:ext>
                  </a:extLst>
                </a:gridCol>
                <a:gridCol w="759186">
                  <a:extLst>
                    <a:ext uri="{9D8B030D-6E8A-4147-A177-3AD203B41FA5}">
                      <a16:colId xmlns:a16="http://schemas.microsoft.com/office/drawing/2014/main" val="3938545223"/>
                    </a:ext>
                  </a:extLst>
                </a:gridCol>
                <a:gridCol w="664195">
                  <a:extLst>
                    <a:ext uri="{9D8B030D-6E8A-4147-A177-3AD203B41FA5}">
                      <a16:colId xmlns:a16="http://schemas.microsoft.com/office/drawing/2014/main" val="424540028"/>
                    </a:ext>
                  </a:extLst>
                </a:gridCol>
                <a:gridCol w="639624">
                  <a:extLst>
                    <a:ext uri="{9D8B030D-6E8A-4147-A177-3AD203B41FA5}">
                      <a16:colId xmlns:a16="http://schemas.microsoft.com/office/drawing/2014/main" val="3479962186"/>
                    </a:ext>
                  </a:extLst>
                </a:gridCol>
                <a:gridCol w="511625">
                  <a:extLst>
                    <a:ext uri="{9D8B030D-6E8A-4147-A177-3AD203B41FA5}">
                      <a16:colId xmlns:a16="http://schemas.microsoft.com/office/drawing/2014/main" val="3915559607"/>
                    </a:ext>
                  </a:extLst>
                </a:gridCol>
                <a:gridCol w="594144">
                  <a:extLst>
                    <a:ext uri="{9D8B030D-6E8A-4147-A177-3AD203B41FA5}">
                      <a16:colId xmlns:a16="http://schemas.microsoft.com/office/drawing/2014/main" val="2248059406"/>
                    </a:ext>
                  </a:extLst>
                </a:gridCol>
              </a:tblGrid>
              <a:tr h="314040">
                <a:tc gridSpan="8">
                  <a:txBody>
                    <a:bodyPr/>
                    <a:lstStyle/>
                    <a:p>
                      <a:pPr algn="ctr">
                        <a:lnSpc>
                          <a:spcPct val="107000"/>
                        </a:lnSpc>
                        <a:spcAft>
                          <a:spcPts val="0"/>
                        </a:spcAft>
                      </a:pPr>
                      <a:r>
                        <a:rPr lang="pt-PT" sz="1400" dirty="0">
                          <a:effectLst/>
                        </a:rPr>
                        <a:t>Emigração por sexos (1892-1895) - Totais </a:t>
                      </a:r>
                      <a:r>
                        <a:rPr lang="pt-PT" sz="1400" dirty="0" smtClean="0">
                          <a:effectLst/>
                        </a:rPr>
                        <a:t>%</a:t>
                      </a:r>
                      <a:r>
                        <a:rPr lang="pt-PT" sz="1400" dirty="0">
                          <a:effectLst/>
                        </a:rPr>
                        <a:t> </a:t>
                      </a:r>
                      <a:endParaRPr lang="pt-PT"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pt-PT"/>
                    </a:p>
                  </a:txBody>
                  <a:tcPr/>
                </a:tc>
                <a:tc hMerge="1">
                  <a:txBody>
                    <a:bodyPr/>
                    <a:lstStyle/>
                    <a:p>
                      <a:endParaRPr lang="pt-PT"/>
                    </a:p>
                  </a:txBody>
                  <a:tcPr/>
                </a:tc>
                <a:tc hMerge="1">
                  <a:txBody>
                    <a:bodyPr/>
                    <a:lstStyle/>
                    <a:p>
                      <a:endParaRPr lang="pt-PT"/>
                    </a:p>
                  </a:txBody>
                  <a:tcPr/>
                </a:tc>
                <a:tc hMerge="1">
                  <a:txBody>
                    <a:bodyPr/>
                    <a:lstStyle/>
                    <a:p>
                      <a:endParaRPr lang="pt-PT"/>
                    </a:p>
                  </a:txBody>
                  <a:tcPr/>
                </a:tc>
                <a:tc hMerge="1">
                  <a:txBody>
                    <a:bodyPr/>
                    <a:lstStyle/>
                    <a:p>
                      <a:endParaRPr lang="pt-PT"/>
                    </a:p>
                  </a:txBody>
                  <a:tcPr/>
                </a:tc>
                <a:tc hMerge="1">
                  <a:txBody>
                    <a:bodyPr/>
                    <a:lstStyle/>
                    <a:p>
                      <a:endParaRPr lang="pt-PT"/>
                    </a:p>
                  </a:txBody>
                  <a:tcPr/>
                </a:tc>
                <a:tc hMerge="1">
                  <a:txBody>
                    <a:bodyPr/>
                    <a:lstStyle/>
                    <a:p>
                      <a:pPr algn="ctr">
                        <a:lnSpc>
                          <a:spcPct val="107000"/>
                        </a:lnSpc>
                        <a:spcAft>
                          <a:spcPts val="0"/>
                        </a:spcAft>
                      </a:pPr>
                      <a:endParaRPr lang="pt-PT"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39425881"/>
                  </a:ext>
                </a:extLst>
              </a:tr>
              <a:tr h="256603">
                <a:tc>
                  <a:txBody>
                    <a:bodyPr/>
                    <a:lstStyle/>
                    <a:p>
                      <a:pPr algn="ctr">
                        <a:lnSpc>
                          <a:spcPct val="107000"/>
                        </a:lnSpc>
                        <a:spcAft>
                          <a:spcPts val="0"/>
                        </a:spcAft>
                      </a:pPr>
                      <a:r>
                        <a:rPr lang="pt-PT" sz="1200" dirty="0">
                          <a:effectLst/>
                        </a:rPr>
                        <a:t> </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2">
                  <a:txBody>
                    <a:bodyPr/>
                    <a:lstStyle/>
                    <a:p>
                      <a:pPr algn="ctr">
                        <a:lnSpc>
                          <a:spcPct val="107000"/>
                        </a:lnSpc>
                        <a:spcAft>
                          <a:spcPts val="0"/>
                        </a:spcAft>
                      </a:pPr>
                      <a:r>
                        <a:rPr lang="pt-PT" sz="1200" b="1" dirty="0">
                          <a:effectLst/>
                        </a:rPr>
                        <a:t>Solteiros%</a:t>
                      </a:r>
                      <a:endParaRPr lang="pt-PT"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pt-PT"/>
                    </a:p>
                  </a:txBody>
                  <a:tcPr/>
                </a:tc>
                <a:tc gridSpan="2">
                  <a:txBody>
                    <a:bodyPr/>
                    <a:lstStyle/>
                    <a:p>
                      <a:pPr algn="ctr">
                        <a:lnSpc>
                          <a:spcPct val="107000"/>
                        </a:lnSpc>
                        <a:spcAft>
                          <a:spcPts val="0"/>
                        </a:spcAft>
                      </a:pPr>
                      <a:r>
                        <a:rPr lang="pt-PT" sz="1200" b="1" dirty="0">
                          <a:effectLst/>
                        </a:rPr>
                        <a:t>Casados%</a:t>
                      </a:r>
                      <a:endParaRPr lang="pt-PT"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pt-PT"/>
                    </a:p>
                  </a:txBody>
                  <a:tcPr/>
                </a:tc>
                <a:tc gridSpan="2">
                  <a:txBody>
                    <a:bodyPr/>
                    <a:lstStyle/>
                    <a:p>
                      <a:pPr algn="ctr">
                        <a:lnSpc>
                          <a:spcPct val="107000"/>
                        </a:lnSpc>
                        <a:spcAft>
                          <a:spcPts val="0"/>
                        </a:spcAft>
                      </a:pPr>
                      <a:r>
                        <a:rPr lang="pt-PT" sz="1200" b="1" dirty="0">
                          <a:effectLst/>
                        </a:rPr>
                        <a:t>Viúvos%</a:t>
                      </a:r>
                      <a:endParaRPr lang="pt-PT"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pt-PT"/>
                    </a:p>
                  </a:txBody>
                  <a:tcPr/>
                </a:tc>
                <a:tc>
                  <a:txBody>
                    <a:bodyPr/>
                    <a:lstStyle/>
                    <a:p>
                      <a:pPr algn="ctr">
                        <a:lnSpc>
                          <a:spcPct val="107000"/>
                        </a:lnSpc>
                        <a:spcAft>
                          <a:spcPts val="0"/>
                        </a:spcAft>
                      </a:pPr>
                      <a:r>
                        <a:rPr lang="pt-PT" sz="1200" b="1" dirty="0">
                          <a:effectLst/>
                        </a:rPr>
                        <a:t>Total</a:t>
                      </a:r>
                      <a:endParaRPr lang="pt-PT"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07721665"/>
                  </a:ext>
                </a:extLst>
              </a:tr>
              <a:tr h="387301">
                <a:tc>
                  <a:txBody>
                    <a:bodyPr/>
                    <a:lstStyle/>
                    <a:p>
                      <a:pPr algn="ctr">
                        <a:lnSpc>
                          <a:spcPct val="107000"/>
                        </a:lnSpc>
                        <a:spcAft>
                          <a:spcPts val="0"/>
                        </a:spcAft>
                      </a:pPr>
                      <a:r>
                        <a:rPr lang="pt-PT" sz="1200" dirty="0">
                          <a:effectLst/>
                        </a:rPr>
                        <a:t>HOMENS  </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pt-PT" sz="1200" dirty="0">
                          <a:effectLst/>
                        </a:rPr>
                        <a:t>95,5%</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pt-PT" sz="1200" dirty="0">
                          <a:effectLst/>
                        </a:rPr>
                        <a:t>231</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pt-PT" sz="1200" dirty="0">
                          <a:effectLst/>
                        </a:rPr>
                        <a:t>76,2</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pt-PT" sz="1200" dirty="0">
                          <a:effectLst/>
                        </a:rPr>
                        <a:t>176</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pt-PT" sz="1200" dirty="0">
                          <a:effectLst/>
                        </a:rPr>
                        <a:t>22,5</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pt-PT" sz="1200" dirty="0">
                          <a:effectLst/>
                          <a:latin typeface="Calibri" panose="020F0502020204030204" pitchFamily="34" charset="0"/>
                          <a:ea typeface="Calibri" panose="020F0502020204030204" pitchFamily="34" charset="0"/>
                          <a:cs typeface="Times New Roman" panose="02020603050405020304" pitchFamily="18" charset="0"/>
                        </a:rPr>
                        <a:t>3</a:t>
                      </a:r>
                    </a:p>
                  </a:txBody>
                  <a:tcPr marL="68580" marR="68580" marT="0" marB="0"/>
                </a:tc>
                <a:tc>
                  <a:txBody>
                    <a:bodyPr/>
                    <a:lstStyle/>
                    <a:p>
                      <a:pPr algn="ctr">
                        <a:lnSpc>
                          <a:spcPct val="107000"/>
                        </a:lnSpc>
                        <a:spcAft>
                          <a:spcPts val="0"/>
                        </a:spcAft>
                      </a:pPr>
                      <a:r>
                        <a:rPr lang="pt-PT" sz="1200" dirty="0">
                          <a:effectLst/>
                          <a:latin typeface="Calibri" panose="020F0502020204030204" pitchFamily="34" charset="0"/>
                          <a:ea typeface="Calibri" panose="020F0502020204030204" pitchFamily="34" charset="0"/>
                          <a:cs typeface="Times New Roman" panose="02020603050405020304" pitchFamily="18" charset="0"/>
                        </a:rPr>
                        <a:t>462</a:t>
                      </a:r>
                    </a:p>
                  </a:txBody>
                  <a:tcPr marL="68580" marR="68580" marT="0" marB="0"/>
                </a:tc>
                <a:extLst>
                  <a:ext uri="{0D108BD9-81ED-4DB2-BD59-A6C34878D82A}">
                    <a16:rowId xmlns:a16="http://schemas.microsoft.com/office/drawing/2014/main" val="2397870985"/>
                  </a:ext>
                </a:extLst>
              </a:tr>
              <a:tr h="353937">
                <a:tc>
                  <a:txBody>
                    <a:bodyPr/>
                    <a:lstStyle/>
                    <a:p>
                      <a:pPr algn="ctr">
                        <a:lnSpc>
                          <a:spcPct val="107000"/>
                        </a:lnSpc>
                        <a:spcAft>
                          <a:spcPts val="0"/>
                        </a:spcAft>
                      </a:pPr>
                      <a:r>
                        <a:rPr lang="pt-PT" sz="1200" dirty="0">
                          <a:effectLst/>
                        </a:rPr>
                        <a:t>MULHERES</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pt-PT" sz="1200" dirty="0">
                          <a:effectLst/>
                        </a:rPr>
                        <a:t>61,5%</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pt-PT" sz="1200" dirty="0">
                          <a:effectLst/>
                        </a:rPr>
                        <a:t>16</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pt-PT" sz="1200" dirty="0">
                          <a:effectLst/>
                        </a:rPr>
                        <a:t>38,5</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pt-PT" sz="1200" dirty="0">
                          <a:effectLst/>
                        </a:rPr>
                        <a:t>10</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pt-PT" sz="1200" dirty="0">
                          <a:effectLst/>
                        </a:rPr>
                        <a:t>0</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pt-PT" sz="1200" dirty="0">
                          <a:effectLst/>
                          <a:latin typeface="+mn-lt"/>
                          <a:ea typeface="+mn-ea"/>
                          <a:cs typeface="+mn-cs"/>
                        </a:rPr>
                        <a:t>0</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pt-PT" sz="1200" dirty="0">
                          <a:effectLst/>
                        </a:rPr>
                        <a:t>26</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20509501"/>
                  </a:ext>
                </a:extLst>
              </a:tr>
            </a:tbl>
          </a:graphicData>
        </a:graphic>
      </p:graphicFrame>
      <p:graphicFrame>
        <p:nvGraphicFramePr>
          <p:cNvPr id="11" name="Tabela 10"/>
          <p:cNvGraphicFramePr>
            <a:graphicFrameLocks noGrp="1"/>
          </p:cNvGraphicFramePr>
          <p:nvPr>
            <p:extLst>
              <p:ext uri="{D42A27DB-BD31-4B8C-83A1-F6EECF244321}">
                <p14:modId xmlns:p14="http://schemas.microsoft.com/office/powerpoint/2010/main" val="3973252345"/>
              </p:ext>
            </p:extLst>
          </p:nvPr>
        </p:nvGraphicFramePr>
        <p:xfrm>
          <a:off x="200143" y="1497821"/>
          <a:ext cx="5844104" cy="1351518"/>
        </p:xfrm>
        <a:graphic>
          <a:graphicData uri="http://schemas.openxmlformats.org/drawingml/2006/table">
            <a:tbl>
              <a:tblPr firstRow="1" firstCol="1" bandRow="1">
                <a:tableStyleId>{5C22544A-7EE6-4342-B048-85BDC9FD1C3A}</a:tableStyleId>
              </a:tblPr>
              <a:tblGrid>
                <a:gridCol w="933840">
                  <a:extLst>
                    <a:ext uri="{9D8B030D-6E8A-4147-A177-3AD203B41FA5}">
                      <a16:colId xmlns:a16="http://schemas.microsoft.com/office/drawing/2014/main" val="3278275415"/>
                    </a:ext>
                  </a:extLst>
                </a:gridCol>
                <a:gridCol w="871916">
                  <a:extLst>
                    <a:ext uri="{9D8B030D-6E8A-4147-A177-3AD203B41FA5}">
                      <a16:colId xmlns:a16="http://schemas.microsoft.com/office/drawing/2014/main" val="1885868873"/>
                    </a:ext>
                  </a:extLst>
                </a:gridCol>
                <a:gridCol w="603634">
                  <a:extLst>
                    <a:ext uri="{9D8B030D-6E8A-4147-A177-3AD203B41FA5}">
                      <a16:colId xmlns:a16="http://schemas.microsoft.com/office/drawing/2014/main" val="3333273429"/>
                    </a:ext>
                  </a:extLst>
                </a:gridCol>
                <a:gridCol w="765630">
                  <a:extLst>
                    <a:ext uri="{9D8B030D-6E8A-4147-A177-3AD203B41FA5}">
                      <a16:colId xmlns:a16="http://schemas.microsoft.com/office/drawing/2014/main" val="3938545223"/>
                    </a:ext>
                  </a:extLst>
                </a:gridCol>
                <a:gridCol w="620493">
                  <a:extLst>
                    <a:ext uri="{9D8B030D-6E8A-4147-A177-3AD203B41FA5}">
                      <a16:colId xmlns:a16="http://schemas.microsoft.com/office/drawing/2014/main" val="424540028"/>
                    </a:ext>
                  </a:extLst>
                </a:gridCol>
                <a:gridCol w="737776">
                  <a:extLst>
                    <a:ext uri="{9D8B030D-6E8A-4147-A177-3AD203B41FA5}">
                      <a16:colId xmlns:a16="http://schemas.microsoft.com/office/drawing/2014/main" val="3479962186"/>
                    </a:ext>
                  </a:extLst>
                </a:gridCol>
                <a:gridCol w="536562">
                  <a:extLst>
                    <a:ext uri="{9D8B030D-6E8A-4147-A177-3AD203B41FA5}">
                      <a16:colId xmlns:a16="http://schemas.microsoft.com/office/drawing/2014/main" val="3915559607"/>
                    </a:ext>
                  </a:extLst>
                </a:gridCol>
                <a:gridCol w="774253">
                  <a:extLst>
                    <a:ext uri="{9D8B030D-6E8A-4147-A177-3AD203B41FA5}">
                      <a16:colId xmlns:a16="http://schemas.microsoft.com/office/drawing/2014/main" val="2248059406"/>
                    </a:ext>
                  </a:extLst>
                </a:gridCol>
              </a:tblGrid>
              <a:tr h="327635">
                <a:tc gridSpan="8">
                  <a:txBody>
                    <a:bodyPr/>
                    <a:lstStyle/>
                    <a:p>
                      <a:pPr algn="ctr">
                        <a:lnSpc>
                          <a:spcPct val="107000"/>
                        </a:lnSpc>
                        <a:spcAft>
                          <a:spcPts val="0"/>
                        </a:spcAft>
                      </a:pPr>
                      <a:r>
                        <a:rPr lang="pt-PT" sz="1400" dirty="0">
                          <a:effectLst/>
                        </a:rPr>
                        <a:t>Emigração por sexos (1867-1881) - Totais </a:t>
                      </a:r>
                      <a:r>
                        <a:rPr lang="pt-PT" sz="1400" dirty="0" smtClean="0">
                          <a:effectLst/>
                        </a:rPr>
                        <a:t>%</a:t>
                      </a:r>
                      <a:r>
                        <a:rPr lang="pt-PT" sz="1400" dirty="0">
                          <a:effectLst/>
                        </a:rPr>
                        <a:t> </a:t>
                      </a:r>
                      <a:endParaRPr lang="pt-PT"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pt-PT"/>
                    </a:p>
                  </a:txBody>
                  <a:tcPr/>
                </a:tc>
                <a:tc hMerge="1">
                  <a:txBody>
                    <a:bodyPr/>
                    <a:lstStyle/>
                    <a:p>
                      <a:endParaRPr lang="pt-PT"/>
                    </a:p>
                  </a:txBody>
                  <a:tcPr/>
                </a:tc>
                <a:tc hMerge="1">
                  <a:txBody>
                    <a:bodyPr/>
                    <a:lstStyle/>
                    <a:p>
                      <a:endParaRPr lang="pt-PT"/>
                    </a:p>
                  </a:txBody>
                  <a:tcPr/>
                </a:tc>
                <a:tc hMerge="1">
                  <a:txBody>
                    <a:bodyPr/>
                    <a:lstStyle/>
                    <a:p>
                      <a:endParaRPr lang="pt-PT"/>
                    </a:p>
                  </a:txBody>
                  <a:tcPr/>
                </a:tc>
                <a:tc hMerge="1">
                  <a:txBody>
                    <a:bodyPr/>
                    <a:lstStyle/>
                    <a:p>
                      <a:endParaRPr lang="pt-PT"/>
                    </a:p>
                  </a:txBody>
                  <a:tcPr/>
                </a:tc>
                <a:tc hMerge="1">
                  <a:txBody>
                    <a:bodyPr/>
                    <a:lstStyle/>
                    <a:p>
                      <a:endParaRPr lang="pt-PT"/>
                    </a:p>
                  </a:txBody>
                  <a:tcPr/>
                </a:tc>
                <a:tc hMerge="1">
                  <a:txBody>
                    <a:bodyPr/>
                    <a:lstStyle/>
                    <a:p>
                      <a:pPr algn="ctr">
                        <a:lnSpc>
                          <a:spcPct val="107000"/>
                        </a:lnSpc>
                        <a:spcAft>
                          <a:spcPts val="0"/>
                        </a:spcAft>
                      </a:pPr>
                      <a:endParaRPr lang="pt-PT"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39425881"/>
                  </a:ext>
                </a:extLst>
              </a:tr>
              <a:tr h="280233">
                <a:tc>
                  <a:txBody>
                    <a:bodyPr/>
                    <a:lstStyle/>
                    <a:p>
                      <a:pPr algn="ctr">
                        <a:lnSpc>
                          <a:spcPct val="107000"/>
                        </a:lnSpc>
                        <a:spcAft>
                          <a:spcPts val="0"/>
                        </a:spcAft>
                      </a:pPr>
                      <a:r>
                        <a:rPr lang="pt-PT" sz="1200" dirty="0">
                          <a:effectLst/>
                        </a:rPr>
                        <a:t> </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2">
                  <a:txBody>
                    <a:bodyPr/>
                    <a:lstStyle/>
                    <a:p>
                      <a:pPr algn="ctr">
                        <a:lnSpc>
                          <a:spcPct val="107000"/>
                        </a:lnSpc>
                        <a:spcAft>
                          <a:spcPts val="0"/>
                        </a:spcAft>
                      </a:pPr>
                      <a:r>
                        <a:rPr lang="pt-PT" sz="1200" b="1" dirty="0">
                          <a:effectLst/>
                        </a:rPr>
                        <a:t>Solteiros%</a:t>
                      </a:r>
                      <a:endParaRPr lang="pt-PT"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pt-PT"/>
                    </a:p>
                  </a:txBody>
                  <a:tcPr/>
                </a:tc>
                <a:tc gridSpan="2">
                  <a:txBody>
                    <a:bodyPr/>
                    <a:lstStyle/>
                    <a:p>
                      <a:pPr algn="ctr">
                        <a:lnSpc>
                          <a:spcPct val="107000"/>
                        </a:lnSpc>
                        <a:spcAft>
                          <a:spcPts val="0"/>
                        </a:spcAft>
                      </a:pPr>
                      <a:r>
                        <a:rPr lang="pt-PT" sz="1200" b="1" dirty="0">
                          <a:effectLst/>
                        </a:rPr>
                        <a:t>Casados%</a:t>
                      </a:r>
                      <a:endParaRPr lang="pt-PT"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pt-PT"/>
                    </a:p>
                  </a:txBody>
                  <a:tcPr/>
                </a:tc>
                <a:tc gridSpan="2">
                  <a:txBody>
                    <a:bodyPr/>
                    <a:lstStyle/>
                    <a:p>
                      <a:pPr algn="ctr">
                        <a:lnSpc>
                          <a:spcPct val="107000"/>
                        </a:lnSpc>
                        <a:spcAft>
                          <a:spcPts val="0"/>
                        </a:spcAft>
                      </a:pPr>
                      <a:r>
                        <a:rPr lang="pt-PT" sz="1200" b="1" dirty="0">
                          <a:effectLst/>
                        </a:rPr>
                        <a:t>Viúvos%</a:t>
                      </a:r>
                      <a:endParaRPr lang="pt-PT"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pt-PT"/>
                    </a:p>
                  </a:txBody>
                  <a:tcPr/>
                </a:tc>
                <a:tc>
                  <a:txBody>
                    <a:bodyPr/>
                    <a:lstStyle/>
                    <a:p>
                      <a:pPr algn="ctr">
                        <a:lnSpc>
                          <a:spcPct val="107000"/>
                        </a:lnSpc>
                        <a:spcAft>
                          <a:spcPts val="0"/>
                        </a:spcAft>
                      </a:pPr>
                      <a:r>
                        <a:rPr lang="pt-PT" sz="1200" b="1" dirty="0">
                          <a:effectLst/>
                        </a:rPr>
                        <a:t>Total</a:t>
                      </a:r>
                      <a:endParaRPr lang="pt-PT"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07721665"/>
                  </a:ext>
                </a:extLst>
              </a:tr>
              <a:tr h="372121">
                <a:tc>
                  <a:txBody>
                    <a:bodyPr/>
                    <a:lstStyle/>
                    <a:p>
                      <a:pPr algn="ctr">
                        <a:lnSpc>
                          <a:spcPct val="107000"/>
                        </a:lnSpc>
                        <a:spcAft>
                          <a:spcPts val="0"/>
                        </a:spcAft>
                      </a:pPr>
                      <a:r>
                        <a:rPr lang="pt-PT" sz="1200" dirty="0">
                          <a:effectLst/>
                        </a:rPr>
                        <a:t>HOMENS  </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pt-PT" sz="1200" dirty="0">
                          <a:effectLst/>
                        </a:rPr>
                        <a:t>98,5%</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pt-PT" sz="1200" dirty="0">
                          <a:effectLst/>
                        </a:rPr>
                        <a:t>821</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pt-PT" sz="1200" dirty="0">
                          <a:effectLst/>
                        </a:rPr>
                        <a:t>73,7</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pt-PT" sz="1200" dirty="0">
                          <a:effectLst/>
                        </a:rPr>
                        <a:t>253</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pt-PT" sz="1200" dirty="0">
                          <a:effectLst/>
                        </a:rPr>
                        <a:t>22,5</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pt-PT" sz="1200" dirty="0">
                          <a:effectLst/>
                        </a:rPr>
                        <a:t>39</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pt-PT" sz="1200" dirty="0">
                          <a:effectLst/>
                        </a:rPr>
                        <a:t>1113</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97870985"/>
                  </a:ext>
                </a:extLst>
              </a:tr>
              <a:tr h="371529">
                <a:tc>
                  <a:txBody>
                    <a:bodyPr/>
                    <a:lstStyle/>
                    <a:p>
                      <a:pPr algn="ctr">
                        <a:lnSpc>
                          <a:spcPct val="107000"/>
                        </a:lnSpc>
                        <a:spcAft>
                          <a:spcPts val="0"/>
                        </a:spcAft>
                      </a:pPr>
                      <a:r>
                        <a:rPr lang="pt-PT" sz="1200" dirty="0">
                          <a:effectLst/>
                        </a:rPr>
                        <a:t>MULHERES</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pt-PT" sz="1200" dirty="0">
                          <a:effectLst/>
                        </a:rPr>
                        <a:t>1,5%</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pt-PT" sz="1200" dirty="0">
                          <a:effectLst/>
                        </a:rPr>
                        <a:t>10</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pt-PT" sz="1200" dirty="0">
                          <a:effectLst/>
                        </a:rPr>
                        <a:t>58,8</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pt-PT" sz="1200">
                          <a:effectLst/>
                        </a:rPr>
                        <a:t>6</a:t>
                      </a:r>
                      <a:endParaRPr lang="pt-PT"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pt-PT" sz="1200" dirty="0">
                          <a:effectLst/>
                        </a:rPr>
                        <a:t>36,2</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pt-PT" sz="1200">
                          <a:effectLst/>
                        </a:rPr>
                        <a:t>1</a:t>
                      </a:r>
                      <a:endParaRPr lang="pt-PT"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pt-PT" sz="1200" dirty="0">
                          <a:effectLst/>
                        </a:rPr>
                        <a:t>17</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20509501"/>
                  </a:ext>
                </a:extLst>
              </a:tr>
            </a:tbl>
          </a:graphicData>
        </a:graphic>
      </p:graphicFrame>
      <p:graphicFrame>
        <p:nvGraphicFramePr>
          <p:cNvPr id="7" name="Tabela 6"/>
          <p:cNvGraphicFramePr>
            <a:graphicFrameLocks noGrp="1"/>
          </p:cNvGraphicFramePr>
          <p:nvPr>
            <p:extLst>
              <p:ext uri="{D42A27DB-BD31-4B8C-83A1-F6EECF244321}">
                <p14:modId xmlns:p14="http://schemas.microsoft.com/office/powerpoint/2010/main" val="2669906648"/>
              </p:ext>
            </p:extLst>
          </p:nvPr>
        </p:nvGraphicFramePr>
        <p:xfrm>
          <a:off x="231804" y="3651760"/>
          <a:ext cx="5620886" cy="1070823"/>
        </p:xfrm>
        <a:graphic>
          <a:graphicData uri="http://schemas.openxmlformats.org/drawingml/2006/table">
            <a:tbl>
              <a:tblPr firstRow="1" bandRow="1">
                <a:tableStyleId>{5C22544A-7EE6-4342-B048-85BDC9FD1C3A}</a:tableStyleId>
              </a:tblPr>
              <a:tblGrid>
                <a:gridCol w="758600">
                  <a:extLst>
                    <a:ext uri="{9D8B030D-6E8A-4147-A177-3AD203B41FA5}">
                      <a16:colId xmlns:a16="http://schemas.microsoft.com/office/drawing/2014/main" val="802484620"/>
                    </a:ext>
                  </a:extLst>
                </a:gridCol>
                <a:gridCol w="508000">
                  <a:extLst>
                    <a:ext uri="{9D8B030D-6E8A-4147-A177-3AD203B41FA5}">
                      <a16:colId xmlns:a16="http://schemas.microsoft.com/office/drawing/2014/main" val="2518442493"/>
                    </a:ext>
                  </a:extLst>
                </a:gridCol>
                <a:gridCol w="899886">
                  <a:extLst>
                    <a:ext uri="{9D8B030D-6E8A-4147-A177-3AD203B41FA5}">
                      <a16:colId xmlns:a16="http://schemas.microsoft.com/office/drawing/2014/main" val="1648122024"/>
                    </a:ext>
                  </a:extLst>
                </a:gridCol>
                <a:gridCol w="449943">
                  <a:extLst>
                    <a:ext uri="{9D8B030D-6E8A-4147-A177-3AD203B41FA5}">
                      <a16:colId xmlns:a16="http://schemas.microsoft.com/office/drawing/2014/main" val="2078746023"/>
                    </a:ext>
                  </a:extLst>
                </a:gridCol>
                <a:gridCol w="986971">
                  <a:extLst>
                    <a:ext uri="{9D8B030D-6E8A-4147-A177-3AD203B41FA5}">
                      <a16:colId xmlns:a16="http://schemas.microsoft.com/office/drawing/2014/main" val="2800560697"/>
                    </a:ext>
                  </a:extLst>
                </a:gridCol>
                <a:gridCol w="580572">
                  <a:extLst>
                    <a:ext uri="{9D8B030D-6E8A-4147-A177-3AD203B41FA5}">
                      <a16:colId xmlns:a16="http://schemas.microsoft.com/office/drawing/2014/main" val="3988758627"/>
                    </a:ext>
                  </a:extLst>
                </a:gridCol>
                <a:gridCol w="812800">
                  <a:extLst>
                    <a:ext uri="{9D8B030D-6E8A-4147-A177-3AD203B41FA5}">
                      <a16:colId xmlns:a16="http://schemas.microsoft.com/office/drawing/2014/main" val="108779363"/>
                    </a:ext>
                  </a:extLst>
                </a:gridCol>
                <a:gridCol w="624114">
                  <a:extLst>
                    <a:ext uri="{9D8B030D-6E8A-4147-A177-3AD203B41FA5}">
                      <a16:colId xmlns:a16="http://schemas.microsoft.com/office/drawing/2014/main" val="544866404"/>
                    </a:ext>
                  </a:extLst>
                </a:gridCol>
              </a:tblGrid>
              <a:tr h="356941">
                <a:tc gridSpan="8">
                  <a:txBody>
                    <a:bodyPr/>
                    <a:lstStyle/>
                    <a:p>
                      <a:pPr algn="ctr"/>
                      <a:r>
                        <a:rPr lang="pt-PT" sz="1400" dirty="0"/>
                        <a:t>Idade no momento de emigrar – 1867-1881</a:t>
                      </a:r>
                    </a:p>
                  </a:txBody>
                  <a:tcPr/>
                </a:tc>
                <a:tc hMerge="1">
                  <a:txBody>
                    <a:bodyPr/>
                    <a:lstStyle/>
                    <a:p>
                      <a:endParaRPr lang="pt-PT" dirty="0"/>
                    </a:p>
                  </a:txBody>
                  <a:tcPr/>
                </a:tc>
                <a:tc hMerge="1">
                  <a:txBody>
                    <a:bodyPr/>
                    <a:lstStyle/>
                    <a:p>
                      <a:endParaRPr lang="pt-PT" dirty="0"/>
                    </a:p>
                  </a:txBody>
                  <a:tcPr/>
                </a:tc>
                <a:tc hMerge="1">
                  <a:txBody>
                    <a:bodyPr/>
                    <a:lstStyle/>
                    <a:p>
                      <a:endParaRPr lang="pt-PT" dirty="0"/>
                    </a:p>
                  </a:txBody>
                  <a:tcPr/>
                </a:tc>
                <a:tc hMerge="1">
                  <a:txBody>
                    <a:bodyPr/>
                    <a:lstStyle/>
                    <a:p>
                      <a:endParaRPr lang="pt-PT" dirty="0"/>
                    </a:p>
                  </a:txBody>
                  <a:tcPr/>
                </a:tc>
                <a:tc hMerge="1">
                  <a:txBody>
                    <a:bodyPr/>
                    <a:lstStyle/>
                    <a:p>
                      <a:endParaRPr lang="pt-PT" dirty="0"/>
                    </a:p>
                  </a:txBody>
                  <a:tcPr/>
                </a:tc>
                <a:tc hMerge="1">
                  <a:txBody>
                    <a:bodyPr/>
                    <a:lstStyle/>
                    <a:p>
                      <a:endParaRPr lang="pt-PT" dirty="0"/>
                    </a:p>
                  </a:txBody>
                  <a:tcPr/>
                </a:tc>
                <a:tc hMerge="1">
                  <a:txBody>
                    <a:bodyPr/>
                    <a:lstStyle/>
                    <a:p>
                      <a:endParaRPr lang="pt-PT" dirty="0"/>
                    </a:p>
                  </a:txBody>
                  <a:tcPr/>
                </a:tc>
                <a:extLst>
                  <a:ext uri="{0D108BD9-81ED-4DB2-BD59-A6C34878D82A}">
                    <a16:rowId xmlns:a16="http://schemas.microsoft.com/office/drawing/2014/main" val="2696639512"/>
                  </a:ext>
                </a:extLst>
              </a:tr>
              <a:tr h="356941">
                <a:tc>
                  <a:txBody>
                    <a:bodyPr/>
                    <a:lstStyle/>
                    <a:p>
                      <a:pPr algn="ctr"/>
                      <a:r>
                        <a:rPr lang="pt-PT" sz="1200" b="1" dirty="0"/>
                        <a:t>- 14 anos</a:t>
                      </a:r>
                    </a:p>
                  </a:txBody>
                  <a:tcPr/>
                </a:tc>
                <a:tc>
                  <a:txBody>
                    <a:bodyPr/>
                    <a:lstStyle/>
                    <a:p>
                      <a:pPr algn="ctr"/>
                      <a:r>
                        <a:rPr lang="pt-PT" sz="1200" b="1" dirty="0"/>
                        <a:t>%</a:t>
                      </a:r>
                    </a:p>
                  </a:txBody>
                  <a:tcPr/>
                </a:tc>
                <a:tc>
                  <a:txBody>
                    <a:bodyPr/>
                    <a:lstStyle/>
                    <a:p>
                      <a:pPr algn="ctr"/>
                      <a:r>
                        <a:rPr lang="pt-PT" sz="1200" b="1" dirty="0"/>
                        <a:t>16-20 anos</a:t>
                      </a:r>
                    </a:p>
                  </a:txBody>
                  <a:tcPr/>
                </a:tc>
                <a:tc>
                  <a:txBody>
                    <a:bodyPr/>
                    <a:lstStyle/>
                    <a:p>
                      <a:pPr algn="ctr"/>
                      <a:r>
                        <a:rPr lang="pt-PT" sz="1200" b="1" dirty="0"/>
                        <a:t>%</a:t>
                      </a:r>
                    </a:p>
                  </a:txBody>
                  <a:tcPr/>
                </a:tc>
                <a:tc>
                  <a:txBody>
                    <a:bodyPr/>
                    <a:lstStyle/>
                    <a:p>
                      <a:pPr algn="ctr"/>
                      <a:r>
                        <a:rPr lang="pt-PT" sz="1200" b="1" dirty="0"/>
                        <a:t>20-30</a:t>
                      </a:r>
                      <a:r>
                        <a:rPr lang="pt-PT" sz="1200" b="1" baseline="0" dirty="0"/>
                        <a:t> anos</a:t>
                      </a:r>
                      <a:endParaRPr lang="pt-PT" sz="1200" b="1" dirty="0"/>
                    </a:p>
                  </a:txBody>
                  <a:tcPr/>
                </a:tc>
                <a:tc>
                  <a:txBody>
                    <a:bodyPr/>
                    <a:lstStyle/>
                    <a:p>
                      <a:pPr algn="ctr"/>
                      <a:r>
                        <a:rPr lang="pt-PT" sz="1200" b="1" dirty="0"/>
                        <a:t>%</a:t>
                      </a:r>
                    </a:p>
                  </a:txBody>
                  <a:tcPr/>
                </a:tc>
                <a:tc>
                  <a:txBody>
                    <a:bodyPr/>
                    <a:lstStyle/>
                    <a:p>
                      <a:pPr algn="ctr"/>
                      <a:r>
                        <a:rPr lang="pt-PT" sz="1200" b="1" dirty="0"/>
                        <a:t>+30 anos</a:t>
                      </a:r>
                    </a:p>
                  </a:txBody>
                  <a:tcPr/>
                </a:tc>
                <a:tc>
                  <a:txBody>
                    <a:bodyPr/>
                    <a:lstStyle/>
                    <a:p>
                      <a:pPr algn="ctr"/>
                      <a:r>
                        <a:rPr lang="pt-PT" sz="1200" b="1" dirty="0"/>
                        <a:t>%</a:t>
                      </a:r>
                    </a:p>
                  </a:txBody>
                  <a:tcPr/>
                </a:tc>
                <a:extLst>
                  <a:ext uri="{0D108BD9-81ED-4DB2-BD59-A6C34878D82A}">
                    <a16:rowId xmlns:a16="http://schemas.microsoft.com/office/drawing/2014/main" val="3953773000"/>
                  </a:ext>
                </a:extLst>
              </a:tr>
              <a:tr h="356941">
                <a:tc>
                  <a:txBody>
                    <a:bodyPr/>
                    <a:lstStyle/>
                    <a:p>
                      <a:pPr algn="ctr"/>
                      <a:r>
                        <a:rPr lang="pt-PT" sz="1200" dirty="0"/>
                        <a:t>407</a:t>
                      </a:r>
                    </a:p>
                  </a:txBody>
                  <a:tcPr/>
                </a:tc>
                <a:tc>
                  <a:txBody>
                    <a:bodyPr/>
                    <a:lstStyle/>
                    <a:p>
                      <a:pPr algn="ctr"/>
                      <a:r>
                        <a:rPr lang="pt-PT" sz="1200" dirty="0"/>
                        <a:t>36,1</a:t>
                      </a:r>
                    </a:p>
                  </a:txBody>
                  <a:tcPr/>
                </a:tc>
                <a:tc>
                  <a:txBody>
                    <a:bodyPr/>
                    <a:lstStyle/>
                    <a:p>
                      <a:pPr algn="ctr"/>
                      <a:r>
                        <a:rPr lang="pt-PT" sz="1200" dirty="0"/>
                        <a:t>71</a:t>
                      </a:r>
                    </a:p>
                  </a:txBody>
                  <a:tcPr/>
                </a:tc>
                <a:tc>
                  <a:txBody>
                    <a:bodyPr/>
                    <a:lstStyle/>
                    <a:p>
                      <a:pPr algn="ctr"/>
                      <a:r>
                        <a:rPr lang="pt-PT" sz="1200" dirty="0"/>
                        <a:t>6,2</a:t>
                      </a:r>
                    </a:p>
                  </a:txBody>
                  <a:tcPr/>
                </a:tc>
                <a:tc>
                  <a:txBody>
                    <a:bodyPr/>
                    <a:lstStyle/>
                    <a:p>
                      <a:pPr algn="ctr"/>
                      <a:r>
                        <a:rPr lang="pt-PT" sz="1200" dirty="0"/>
                        <a:t>319</a:t>
                      </a:r>
                    </a:p>
                  </a:txBody>
                  <a:tcPr/>
                </a:tc>
                <a:tc>
                  <a:txBody>
                    <a:bodyPr/>
                    <a:lstStyle/>
                    <a:p>
                      <a:pPr algn="ctr"/>
                      <a:r>
                        <a:rPr lang="pt-PT" sz="1200" dirty="0"/>
                        <a:t>28,3</a:t>
                      </a:r>
                    </a:p>
                  </a:txBody>
                  <a:tcPr/>
                </a:tc>
                <a:tc>
                  <a:txBody>
                    <a:bodyPr/>
                    <a:lstStyle/>
                    <a:p>
                      <a:pPr algn="ctr"/>
                      <a:r>
                        <a:rPr lang="pt-PT" sz="1200" dirty="0"/>
                        <a:t>330</a:t>
                      </a:r>
                    </a:p>
                  </a:txBody>
                  <a:tcPr/>
                </a:tc>
                <a:tc>
                  <a:txBody>
                    <a:bodyPr/>
                    <a:lstStyle/>
                    <a:p>
                      <a:pPr algn="ctr"/>
                      <a:r>
                        <a:rPr lang="pt-PT" sz="1200" dirty="0"/>
                        <a:t>29,2</a:t>
                      </a:r>
                    </a:p>
                  </a:txBody>
                  <a:tcPr/>
                </a:tc>
                <a:extLst>
                  <a:ext uri="{0D108BD9-81ED-4DB2-BD59-A6C34878D82A}">
                    <a16:rowId xmlns:a16="http://schemas.microsoft.com/office/drawing/2014/main" val="3993750910"/>
                  </a:ext>
                </a:extLst>
              </a:tr>
            </a:tbl>
          </a:graphicData>
        </a:graphic>
      </p:graphicFrame>
      <p:graphicFrame>
        <p:nvGraphicFramePr>
          <p:cNvPr id="8" name="Tabela 7"/>
          <p:cNvGraphicFramePr>
            <a:graphicFrameLocks noGrp="1"/>
          </p:cNvGraphicFramePr>
          <p:nvPr>
            <p:extLst>
              <p:ext uri="{D42A27DB-BD31-4B8C-83A1-F6EECF244321}">
                <p14:modId xmlns:p14="http://schemas.microsoft.com/office/powerpoint/2010/main" val="1050432430"/>
              </p:ext>
            </p:extLst>
          </p:nvPr>
        </p:nvGraphicFramePr>
        <p:xfrm>
          <a:off x="6235071" y="3651760"/>
          <a:ext cx="5713156" cy="1112520"/>
        </p:xfrm>
        <a:graphic>
          <a:graphicData uri="http://schemas.openxmlformats.org/drawingml/2006/table">
            <a:tbl>
              <a:tblPr firstRow="1" bandRow="1">
                <a:tableStyleId>{5C22544A-7EE6-4342-B048-85BDC9FD1C3A}</a:tableStyleId>
              </a:tblPr>
              <a:tblGrid>
                <a:gridCol w="925025">
                  <a:extLst>
                    <a:ext uri="{9D8B030D-6E8A-4147-A177-3AD203B41FA5}">
                      <a16:colId xmlns:a16="http://schemas.microsoft.com/office/drawing/2014/main" val="802484620"/>
                    </a:ext>
                  </a:extLst>
                </a:gridCol>
                <a:gridCol w="581891">
                  <a:extLst>
                    <a:ext uri="{9D8B030D-6E8A-4147-A177-3AD203B41FA5}">
                      <a16:colId xmlns:a16="http://schemas.microsoft.com/office/drawing/2014/main" val="2518442493"/>
                    </a:ext>
                  </a:extLst>
                </a:gridCol>
                <a:gridCol w="964276">
                  <a:extLst>
                    <a:ext uri="{9D8B030D-6E8A-4147-A177-3AD203B41FA5}">
                      <a16:colId xmlns:a16="http://schemas.microsoft.com/office/drawing/2014/main" val="1648122024"/>
                    </a:ext>
                  </a:extLst>
                </a:gridCol>
                <a:gridCol w="448887">
                  <a:extLst>
                    <a:ext uri="{9D8B030D-6E8A-4147-A177-3AD203B41FA5}">
                      <a16:colId xmlns:a16="http://schemas.microsoft.com/office/drawing/2014/main" val="2078746023"/>
                    </a:ext>
                  </a:extLst>
                </a:gridCol>
                <a:gridCol w="897775">
                  <a:extLst>
                    <a:ext uri="{9D8B030D-6E8A-4147-A177-3AD203B41FA5}">
                      <a16:colId xmlns:a16="http://schemas.microsoft.com/office/drawing/2014/main" val="2800560697"/>
                    </a:ext>
                  </a:extLst>
                </a:gridCol>
                <a:gridCol w="548640">
                  <a:extLst>
                    <a:ext uri="{9D8B030D-6E8A-4147-A177-3AD203B41FA5}">
                      <a16:colId xmlns:a16="http://schemas.microsoft.com/office/drawing/2014/main" val="3988758627"/>
                    </a:ext>
                  </a:extLst>
                </a:gridCol>
                <a:gridCol w="864524">
                  <a:extLst>
                    <a:ext uri="{9D8B030D-6E8A-4147-A177-3AD203B41FA5}">
                      <a16:colId xmlns:a16="http://schemas.microsoft.com/office/drawing/2014/main" val="108779363"/>
                    </a:ext>
                  </a:extLst>
                </a:gridCol>
                <a:gridCol w="482138">
                  <a:extLst>
                    <a:ext uri="{9D8B030D-6E8A-4147-A177-3AD203B41FA5}">
                      <a16:colId xmlns:a16="http://schemas.microsoft.com/office/drawing/2014/main" val="544866404"/>
                    </a:ext>
                  </a:extLst>
                </a:gridCol>
              </a:tblGrid>
              <a:tr h="370840">
                <a:tc gridSpan="8">
                  <a:txBody>
                    <a:bodyPr/>
                    <a:lstStyle/>
                    <a:p>
                      <a:pPr algn="ctr"/>
                      <a:r>
                        <a:rPr lang="pt-PT" sz="1400" dirty="0"/>
                        <a:t>Idade no momento de emigrar – 1892-1895</a:t>
                      </a:r>
                    </a:p>
                  </a:txBody>
                  <a:tcPr/>
                </a:tc>
                <a:tc hMerge="1">
                  <a:txBody>
                    <a:bodyPr/>
                    <a:lstStyle/>
                    <a:p>
                      <a:endParaRPr lang="pt-PT" dirty="0"/>
                    </a:p>
                  </a:txBody>
                  <a:tcPr/>
                </a:tc>
                <a:tc hMerge="1">
                  <a:txBody>
                    <a:bodyPr/>
                    <a:lstStyle/>
                    <a:p>
                      <a:endParaRPr lang="pt-PT" dirty="0"/>
                    </a:p>
                  </a:txBody>
                  <a:tcPr/>
                </a:tc>
                <a:tc hMerge="1">
                  <a:txBody>
                    <a:bodyPr/>
                    <a:lstStyle/>
                    <a:p>
                      <a:endParaRPr lang="pt-PT" dirty="0"/>
                    </a:p>
                  </a:txBody>
                  <a:tcPr/>
                </a:tc>
                <a:tc hMerge="1">
                  <a:txBody>
                    <a:bodyPr/>
                    <a:lstStyle/>
                    <a:p>
                      <a:endParaRPr lang="pt-PT" dirty="0"/>
                    </a:p>
                  </a:txBody>
                  <a:tcPr/>
                </a:tc>
                <a:tc hMerge="1">
                  <a:txBody>
                    <a:bodyPr/>
                    <a:lstStyle/>
                    <a:p>
                      <a:endParaRPr lang="pt-PT" dirty="0"/>
                    </a:p>
                  </a:txBody>
                  <a:tcPr/>
                </a:tc>
                <a:tc hMerge="1">
                  <a:txBody>
                    <a:bodyPr/>
                    <a:lstStyle/>
                    <a:p>
                      <a:endParaRPr lang="pt-PT" dirty="0"/>
                    </a:p>
                  </a:txBody>
                  <a:tcPr/>
                </a:tc>
                <a:tc hMerge="1">
                  <a:txBody>
                    <a:bodyPr/>
                    <a:lstStyle/>
                    <a:p>
                      <a:endParaRPr lang="pt-PT" dirty="0"/>
                    </a:p>
                  </a:txBody>
                  <a:tcPr/>
                </a:tc>
                <a:extLst>
                  <a:ext uri="{0D108BD9-81ED-4DB2-BD59-A6C34878D82A}">
                    <a16:rowId xmlns:a16="http://schemas.microsoft.com/office/drawing/2014/main" val="2696639512"/>
                  </a:ext>
                </a:extLst>
              </a:tr>
              <a:tr h="370840">
                <a:tc>
                  <a:txBody>
                    <a:bodyPr/>
                    <a:lstStyle/>
                    <a:p>
                      <a:pPr algn="ctr"/>
                      <a:r>
                        <a:rPr lang="pt-PT" sz="1200" b="1" dirty="0"/>
                        <a:t>- 14 anos</a:t>
                      </a:r>
                    </a:p>
                  </a:txBody>
                  <a:tcPr/>
                </a:tc>
                <a:tc>
                  <a:txBody>
                    <a:bodyPr/>
                    <a:lstStyle/>
                    <a:p>
                      <a:pPr algn="ctr"/>
                      <a:r>
                        <a:rPr lang="pt-PT" sz="1200" b="1" dirty="0"/>
                        <a:t>%</a:t>
                      </a:r>
                    </a:p>
                  </a:txBody>
                  <a:tcPr/>
                </a:tc>
                <a:tc>
                  <a:txBody>
                    <a:bodyPr/>
                    <a:lstStyle/>
                    <a:p>
                      <a:pPr algn="ctr"/>
                      <a:r>
                        <a:rPr lang="pt-PT" sz="1200" b="1" dirty="0"/>
                        <a:t>16-20 anos</a:t>
                      </a:r>
                    </a:p>
                  </a:txBody>
                  <a:tcPr/>
                </a:tc>
                <a:tc>
                  <a:txBody>
                    <a:bodyPr/>
                    <a:lstStyle/>
                    <a:p>
                      <a:pPr algn="ctr"/>
                      <a:r>
                        <a:rPr lang="pt-PT" sz="1200" b="1" dirty="0"/>
                        <a:t>%</a:t>
                      </a:r>
                    </a:p>
                  </a:txBody>
                  <a:tcPr/>
                </a:tc>
                <a:tc>
                  <a:txBody>
                    <a:bodyPr/>
                    <a:lstStyle/>
                    <a:p>
                      <a:pPr algn="ctr"/>
                      <a:r>
                        <a:rPr lang="pt-PT" sz="1200" b="1" dirty="0"/>
                        <a:t>20-30</a:t>
                      </a:r>
                      <a:r>
                        <a:rPr lang="pt-PT" sz="1200" b="1" baseline="0" dirty="0"/>
                        <a:t> anos</a:t>
                      </a:r>
                      <a:endParaRPr lang="pt-PT" sz="1200" b="1" dirty="0"/>
                    </a:p>
                  </a:txBody>
                  <a:tcPr/>
                </a:tc>
                <a:tc>
                  <a:txBody>
                    <a:bodyPr/>
                    <a:lstStyle/>
                    <a:p>
                      <a:pPr algn="ctr"/>
                      <a:r>
                        <a:rPr lang="pt-PT" sz="1200" b="1" dirty="0"/>
                        <a:t>%</a:t>
                      </a:r>
                    </a:p>
                  </a:txBody>
                  <a:tcPr/>
                </a:tc>
                <a:tc>
                  <a:txBody>
                    <a:bodyPr/>
                    <a:lstStyle/>
                    <a:p>
                      <a:pPr algn="ctr"/>
                      <a:r>
                        <a:rPr lang="pt-PT" sz="1200" b="1" dirty="0"/>
                        <a:t>+30 anos</a:t>
                      </a:r>
                    </a:p>
                  </a:txBody>
                  <a:tcPr/>
                </a:tc>
                <a:tc>
                  <a:txBody>
                    <a:bodyPr/>
                    <a:lstStyle/>
                    <a:p>
                      <a:pPr algn="ctr"/>
                      <a:r>
                        <a:rPr lang="pt-PT" sz="1200" b="1" dirty="0"/>
                        <a:t>%</a:t>
                      </a:r>
                    </a:p>
                  </a:txBody>
                  <a:tcPr/>
                </a:tc>
                <a:extLst>
                  <a:ext uri="{0D108BD9-81ED-4DB2-BD59-A6C34878D82A}">
                    <a16:rowId xmlns:a16="http://schemas.microsoft.com/office/drawing/2014/main" val="3953773000"/>
                  </a:ext>
                </a:extLst>
              </a:tr>
              <a:tr h="370840">
                <a:tc>
                  <a:txBody>
                    <a:bodyPr/>
                    <a:lstStyle/>
                    <a:p>
                      <a:pPr algn="ctr"/>
                      <a:r>
                        <a:rPr lang="pt-PT" sz="1200" dirty="0"/>
                        <a:t>97</a:t>
                      </a:r>
                    </a:p>
                  </a:txBody>
                  <a:tcPr/>
                </a:tc>
                <a:tc>
                  <a:txBody>
                    <a:bodyPr/>
                    <a:lstStyle/>
                    <a:p>
                      <a:pPr algn="ctr"/>
                      <a:r>
                        <a:rPr lang="pt-PT" sz="1200" dirty="0"/>
                        <a:t>37,7</a:t>
                      </a:r>
                    </a:p>
                  </a:txBody>
                  <a:tcPr/>
                </a:tc>
                <a:tc>
                  <a:txBody>
                    <a:bodyPr/>
                    <a:lstStyle/>
                    <a:p>
                      <a:pPr algn="ctr"/>
                      <a:r>
                        <a:rPr lang="pt-PT" sz="1200" dirty="0"/>
                        <a:t>15</a:t>
                      </a:r>
                    </a:p>
                  </a:txBody>
                  <a:tcPr/>
                </a:tc>
                <a:tc>
                  <a:txBody>
                    <a:bodyPr/>
                    <a:lstStyle/>
                    <a:p>
                      <a:pPr algn="ctr"/>
                      <a:r>
                        <a:rPr lang="pt-PT" sz="1200" dirty="0"/>
                        <a:t>5,8</a:t>
                      </a:r>
                    </a:p>
                  </a:txBody>
                  <a:tcPr/>
                </a:tc>
                <a:tc>
                  <a:txBody>
                    <a:bodyPr/>
                    <a:lstStyle/>
                    <a:p>
                      <a:pPr algn="ctr"/>
                      <a:r>
                        <a:rPr lang="pt-PT" sz="1200" dirty="0"/>
                        <a:t>72</a:t>
                      </a:r>
                    </a:p>
                  </a:txBody>
                  <a:tcPr/>
                </a:tc>
                <a:tc>
                  <a:txBody>
                    <a:bodyPr/>
                    <a:lstStyle/>
                    <a:p>
                      <a:pPr algn="ctr"/>
                      <a:r>
                        <a:rPr lang="pt-PT" sz="1200" dirty="0"/>
                        <a:t>28,0</a:t>
                      </a:r>
                    </a:p>
                  </a:txBody>
                  <a:tcPr/>
                </a:tc>
                <a:tc>
                  <a:txBody>
                    <a:bodyPr/>
                    <a:lstStyle/>
                    <a:p>
                      <a:pPr algn="ctr"/>
                      <a:r>
                        <a:rPr lang="pt-PT" sz="1200" dirty="0"/>
                        <a:t>73</a:t>
                      </a:r>
                    </a:p>
                  </a:txBody>
                  <a:tcPr/>
                </a:tc>
                <a:tc>
                  <a:txBody>
                    <a:bodyPr/>
                    <a:lstStyle/>
                    <a:p>
                      <a:pPr algn="ctr"/>
                      <a:r>
                        <a:rPr lang="pt-PT" sz="1200" dirty="0"/>
                        <a:t>28,4</a:t>
                      </a:r>
                    </a:p>
                  </a:txBody>
                  <a:tcPr/>
                </a:tc>
                <a:extLst>
                  <a:ext uri="{0D108BD9-81ED-4DB2-BD59-A6C34878D82A}">
                    <a16:rowId xmlns:a16="http://schemas.microsoft.com/office/drawing/2014/main" val="3993750910"/>
                  </a:ext>
                </a:extLst>
              </a:tr>
            </a:tbl>
          </a:graphicData>
        </a:graphic>
      </p:graphicFrame>
      <p:sp>
        <p:nvSpPr>
          <p:cNvPr id="9" name="CaixaDeTexto 8"/>
          <p:cNvSpPr txBox="1"/>
          <p:nvPr/>
        </p:nvSpPr>
        <p:spPr>
          <a:xfrm>
            <a:off x="215384" y="6423433"/>
            <a:ext cx="6986955" cy="430887"/>
          </a:xfrm>
          <a:prstGeom prst="rect">
            <a:avLst/>
          </a:prstGeom>
          <a:noFill/>
        </p:spPr>
        <p:txBody>
          <a:bodyPr wrap="square" rtlCol="0">
            <a:spAutoFit/>
          </a:bodyPr>
          <a:lstStyle/>
          <a:p>
            <a:r>
              <a:rPr lang="pt-PT" sz="1100" dirty="0"/>
              <a:t>Fonte: </a:t>
            </a:r>
            <a:r>
              <a:rPr lang="pt-PT" sz="1100" b="1" dirty="0"/>
              <a:t>: </a:t>
            </a:r>
            <a:r>
              <a:rPr lang="pt-PT" sz="1100" dirty="0"/>
              <a:t>Livro de Registo de Pedidos de Passaportes do concelho de Vila Nova de Famalicão, in Lages, 1998, p. 55 e 58</a:t>
            </a:r>
          </a:p>
          <a:p>
            <a:endParaRPr lang="pt-PT" sz="1100" dirty="0"/>
          </a:p>
        </p:txBody>
      </p:sp>
    </p:spTree>
    <p:extLst>
      <p:ext uri="{BB962C8B-B14F-4D97-AF65-F5344CB8AC3E}">
        <p14:creationId xmlns:p14="http://schemas.microsoft.com/office/powerpoint/2010/main" val="42535092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aixaDeTexto 9"/>
          <p:cNvSpPr txBox="1"/>
          <p:nvPr/>
        </p:nvSpPr>
        <p:spPr>
          <a:xfrm>
            <a:off x="333937" y="674400"/>
            <a:ext cx="11451101" cy="5509200"/>
          </a:xfrm>
          <a:prstGeom prst="rect">
            <a:avLst/>
          </a:prstGeom>
          <a:solidFill>
            <a:srgbClr val="CFD5EA"/>
          </a:solidFill>
        </p:spPr>
        <p:txBody>
          <a:bodyPr wrap="square" rtlCol="0">
            <a:spAutoFit/>
          </a:bodyPr>
          <a:lstStyle/>
          <a:p>
            <a:r>
              <a:rPr lang="pt-PT" sz="1600" dirty="0" smtClean="0"/>
              <a:t>NOTA:</a:t>
            </a:r>
          </a:p>
          <a:p>
            <a:endParaRPr lang="pt-PT" sz="1600" dirty="0" smtClean="0"/>
          </a:p>
          <a:p>
            <a:pPr marL="285750" indent="-285750">
              <a:buFont typeface="Wingdings" panose="05000000000000000000" pitchFamily="2" charset="2"/>
              <a:buChar char="q"/>
            </a:pPr>
            <a:r>
              <a:rPr lang="pt-PT" sz="1600" dirty="0" smtClean="0"/>
              <a:t>Os </a:t>
            </a:r>
            <a:r>
              <a:rPr lang="pt-PT" sz="1600" dirty="0"/>
              <a:t>homens emigravam em maior número; </a:t>
            </a:r>
          </a:p>
          <a:p>
            <a:pPr marL="285750" indent="-285750">
              <a:buFont typeface="Wingdings" panose="05000000000000000000" pitchFamily="2" charset="2"/>
              <a:buChar char="q"/>
            </a:pPr>
            <a:r>
              <a:rPr lang="pt-PT" sz="1600" dirty="0"/>
              <a:t>No Alto Minho são os filhos mais novos que são encaminhados, pela mão do pai, para o Brasil, onde os esperava um familiar ou um amigo com influência que os orientava na chegada e nos  </a:t>
            </a:r>
            <a:r>
              <a:rPr lang="pt-PT" sz="1600" dirty="0" smtClean="0"/>
              <a:t>negócios </a:t>
            </a:r>
            <a:r>
              <a:rPr lang="pt-PT" sz="1600" dirty="0"/>
              <a:t>(geralmente faziam-se acompanhar com uma carta de recomendação);</a:t>
            </a:r>
          </a:p>
          <a:p>
            <a:pPr marL="285750" indent="-285750">
              <a:buFont typeface="Wingdings" panose="05000000000000000000" pitchFamily="2" charset="2"/>
              <a:buChar char="q"/>
            </a:pPr>
            <a:r>
              <a:rPr lang="pt-PT" sz="1600" dirty="0"/>
              <a:t>As mulheres, devido à estrutura familiar, não tinham laços de independência que lhes permitissem libertá-las da família e levá-las a lançar-se na emigração. Os casos existentes são mulheres solteiras, crianças ou jovens que acompanham o agregado familiar;  mães solteiras procuravam no Brasil </a:t>
            </a:r>
            <a:r>
              <a:rPr lang="pt-PT" sz="1600" dirty="0" smtClean="0"/>
              <a:t>meios </a:t>
            </a:r>
            <a:r>
              <a:rPr lang="pt-PT" sz="1600" dirty="0"/>
              <a:t>para reconstituir a vida e fugir ao opróbrio da </a:t>
            </a:r>
            <a:r>
              <a:rPr lang="pt-PT" sz="1600" dirty="0" smtClean="0"/>
              <a:t>ilegitimidade;</a:t>
            </a:r>
          </a:p>
          <a:p>
            <a:pPr marL="285750" indent="-285750">
              <a:buFont typeface="Wingdings" panose="05000000000000000000" pitchFamily="2" charset="2"/>
              <a:buChar char="q"/>
            </a:pPr>
            <a:r>
              <a:rPr lang="pt-PT" sz="1600" dirty="0" smtClean="0"/>
              <a:t>O </a:t>
            </a:r>
            <a:r>
              <a:rPr lang="pt-PT" sz="1600" dirty="0"/>
              <a:t>grupo etário mais numeroso tem idade inferior a 14 anos pois a emigração, segundo Alves (</a:t>
            </a:r>
            <a:r>
              <a:rPr lang="pt-PT" sz="1600" dirty="0" smtClean="0"/>
              <a:t>1994:181</a:t>
            </a:r>
            <a:r>
              <a:rPr lang="pt-PT" sz="1600" dirty="0"/>
              <a:t>) era um meio de fuga à legislação militar e consequente recrutamento . Lages (</a:t>
            </a:r>
            <a:r>
              <a:rPr lang="pt-PT" sz="1600" dirty="0" smtClean="0"/>
              <a:t>1998: 56</a:t>
            </a:r>
            <a:r>
              <a:rPr lang="pt-PT" sz="1600" dirty="0"/>
              <a:t>) referindo-se a este grupo explica que a “sua fisionomia estava marcada por defeitos físicos, como falta de dedos, cicatrizes no rosto e nas mãos, sinais de precocidade no trabalho (…) nos seus ombros franzinos carregavam já anos de duro trabalho na faina agrícola e a participação noutras tarefas”. </a:t>
            </a:r>
            <a:endParaRPr lang="pt-PT" sz="1600" dirty="0" smtClean="0"/>
          </a:p>
          <a:p>
            <a:pPr marL="285750" indent="-285750">
              <a:buFont typeface="Wingdings" panose="05000000000000000000" pitchFamily="2" charset="2"/>
              <a:buChar char="q"/>
            </a:pPr>
            <a:r>
              <a:rPr lang="pt-PT" sz="1600" dirty="0" smtClean="0"/>
              <a:t>O </a:t>
            </a:r>
            <a:r>
              <a:rPr lang="pt-PT" sz="1600" dirty="0"/>
              <a:t>grupo etário dos 16-20 anos apresenta um número baixo devido ao recenseamento militar e à imposição legal e intransigente de o cumprir. Quem pretendesse emigrar tinha de provar no ato do pedido do passaporte que tinha o serviço militar cumprido e as respetivas taxas pagas. </a:t>
            </a:r>
            <a:endParaRPr lang="pt-PT" sz="1600" dirty="0" smtClean="0"/>
          </a:p>
          <a:p>
            <a:pPr marL="285750" indent="-285750">
              <a:buFont typeface="Wingdings" panose="05000000000000000000" pitchFamily="2" charset="2"/>
              <a:buChar char="q"/>
            </a:pPr>
            <a:r>
              <a:rPr lang="pt-PT" sz="1600" dirty="0" smtClean="0"/>
              <a:t>A </a:t>
            </a:r>
            <a:r>
              <a:rPr lang="pt-PT" sz="1600" dirty="0"/>
              <a:t>emigração familiar segundo Alves (</a:t>
            </a:r>
            <a:r>
              <a:rPr lang="pt-PT" sz="1600" dirty="0" smtClean="0"/>
              <a:t>1994: 181</a:t>
            </a:r>
            <a:r>
              <a:rPr lang="pt-PT" sz="1600" dirty="0"/>
              <a:t>) era uma prática mais corrente nos finais do século por incentivo das políticas de atração de mão-de-obra para as plantações (…) a família era a garantia de estabilidade para o empregador</a:t>
            </a:r>
            <a:r>
              <a:rPr lang="pt-PT" sz="1600" dirty="0" smtClean="0"/>
              <a:t>”.</a:t>
            </a:r>
          </a:p>
          <a:p>
            <a:pPr marL="285750" indent="-285750">
              <a:buFont typeface="Wingdings" panose="05000000000000000000" pitchFamily="2" charset="2"/>
              <a:buChar char="q"/>
            </a:pPr>
            <a:r>
              <a:rPr lang="pt-PT" sz="1600" dirty="0" smtClean="0"/>
              <a:t>Refere </a:t>
            </a:r>
            <a:r>
              <a:rPr lang="pt-PT" sz="1600" dirty="0"/>
              <a:t>ainda Alves (</a:t>
            </a:r>
            <a:r>
              <a:rPr lang="pt-PT" sz="1600" dirty="0" smtClean="0"/>
              <a:t>1994: 181</a:t>
            </a:r>
            <a:r>
              <a:rPr lang="pt-PT" sz="1600" dirty="0"/>
              <a:t>) que o “reagrupamento familiar processava-se por fases, em que o homem partia primeiro, tentava resolver os problemas que deixava, pagando dívidas, e criando depois condições para chamar os familiares”.</a:t>
            </a:r>
          </a:p>
          <a:p>
            <a:endParaRPr lang="pt-PT" sz="1600" dirty="0" smtClean="0"/>
          </a:p>
          <a:p>
            <a:r>
              <a:rPr lang="pt-PT" sz="1600" dirty="0" smtClean="0"/>
              <a:t>Fonte</a:t>
            </a:r>
            <a:r>
              <a:rPr lang="pt-PT" sz="1600" dirty="0"/>
              <a:t>: Lages, </a:t>
            </a:r>
            <a:r>
              <a:rPr lang="pt-PT" sz="1600" dirty="0" smtClean="0"/>
              <a:t>1998:57, 58</a:t>
            </a:r>
            <a:r>
              <a:rPr lang="pt-PT" sz="1600" dirty="0"/>
              <a:t>; Alves, 1994: 183,184; </a:t>
            </a:r>
          </a:p>
        </p:txBody>
      </p:sp>
      <p:pic>
        <p:nvPicPr>
          <p:cNvPr id="7" name="Imagem 6"/>
          <p:cNvPicPr>
            <a:picLocks noChangeAspect="1"/>
          </p:cNvPicPr>
          <p:nvPr/>
        </p:nvPicPr>
        <p:blipFill>
          <a:blip r:embed="rId2"/>
          <a:stretch>
            <a:fillRect/>
          </a:stretch>
        </p:blipFill>
        <p:spPr>
          <a:xfrm>
            <a:off x="11249473" y="4334037"/>
            <a:ext cx="920576" cy="2523963"/>
          </a:xfrm>
          <a:prstGeom prst="rect">
            <a:avLst/>
          </a:prstGeom>
        </p:spPr>
      </p:pic>
    </p:spTree>
    <p:extLst>
      <p:ext uri="{BB962C8B-B14F-4D97-AF65-F5344CB8AC3E}">
        <p14:creationId xmlns:p14="http://schemas.microsoft.com/office/powerpoint/2010/main" val="2479821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a 2"/>
          <p:cNvGraphicFramePr>
            <a:graphicFrameLocks noGrp="1"/>
          </p:cNvGraphicFramePr>
          <p:nvPr>
            <p:extLst>
              <p:ext uri="{D42A27DB-BD31-4B8C-83A1-F6EECF244321}">
                <p14:modId xmlns:p14="http://schemas.microsoft.com/office/powerpoint/2010/main" val="4101303992"/>
              </p:ext>
            </p:extLst>
          </p:nvPr>
        </p:nvGraphicFramePr>
        <p:xfrm>
          <a:off x="2362880" y="1388756"/>
          <a:ext cx="7393215" cy="2936240"/>
        </p:xfrm>
        <a:graphic>
          <a:graphicData uri="http://schemas.openxmlformats.org/drawingml/2006/table">
            <a:tbl>
              <a:tblPr firstRow="1" bandRow="1">
                <a:tableStyleId>{00A15C55-8517-42AA-B614-E9B94910E393}</a:tableStyleId>
              </a:tblPr>
              <a:tblGrid>
                <a:gridCol w="2032000">
                  <a:extLst>
                    <a:ext uri="{9D8B030D-6E8A-4147-A177-3AD203B41FA5}">
                      <a16:colId xmlns:a16="http://schemas.microsoft.com/office/drawing/2014/main" val="4096558147"/>
                    </a:ext>
                  </a:extLst>
                </a:gridCol>
                <a:gridCol w="2569029">
                  <a:extLst>
                    <a:ext uri="{9D8B030D-6E8A-4147-A177-3AD203B41FA5}">
                      <a16:colId xmlns:a16="http://schemas.microsoft.com/office/drawing/2014/main" val="2502554314"/>
                    </a:ext>
                  </a:extLst>
                </a:gridCol>
                <a:gridCol w="2792186">
                  <a:extLst>
                    <a:ext uri="{9D8B030D-6E8A-4147-A177-3AD203B41FA5}">
                      <a16:colId xmlns:a16="http://schemas.microsoft.com/office/drawing/2014/main" val="1514845960"/>
                    </a:ext>
                  </a:extLst>
                </a:gridCol>
              </a:tblGrid>
              <a:tr h="566539">
                <a:tc gridSpan="3">
                  <a:txBody>
                    <a:bodyPr/>
                    <a:lstStyle/>
                    <a:p>
                      <a:pPr algn="ctr"/>
                      <a:r>
                        <a:rPr lang="pt-PT" dirty="0"/>
                        <a:t>NAVIOS</a:t>
                      </a:r>
                      <a:r>
                        <a:rPr lang="pt-PT" baseline="0" dirty="0"/>
                        <a:t> DE TRANSPORTE DE PASSAGEIROS PARA O BRASIL COM ANÚNICIO PUBLICADO NO « JORNAL DO PORTO» NO ANO DE 1860</a:t>
                      </a:r>
                      <a:endParaRPr lang="pt-PT" dirty="0"/>
                    </a:p>
                  </a:txBody>
                  <a:tcPr/>
                </a:tc>
                <a:tc hMerge="1">
                  <a:txBody>
                    <a:bodyPr/>
                    <a:lstStyle/>
                    <a:p>
                      <a:endParaRPr lang="pt-PT" dirty="0"/>
                    </a:p>
                  </a:txBody>
                  <a:tcPr/>
                </a:tc>
                <a:tc hMerge="1">
                  <a:txBody>
                    <a:bodyPr/>
                    <a:lstStyle/>
                    <a:p>
                      <a:endParaRPr lang="pt-PT" dirty="0"/>
                    </a:p>
                  </a:txBody>
                  <a:tcPr/>
                </a:tc>
                <a:extLst>
                  <a:ext uri="{0D108BD9-81ED-4DB2-BD59-A6C34878D82A}">
                    <a16:rowId xmlns:a16="http://schemas.microsoft.com/office/drawing/2014/main" val="1795159417"/>
                  </a:ext>
                </a:extLst>
              </a:tr>
              <a:tr h="370840">
                <a:tc>
                  <a:txBody>
                    <a:bodyPr/>
                    <a:lstStyle/>
                    <a:p>
                      <a:pPr algn="ctr"/>
                      <a:r>
                        <a:rPr lang="pt-PT" dirty="0"/>
                        <a:t>DESTINO</a:t>
                      </a:r>
                    </a:p>
                  </a:txBody>
                  <a:tcPr/>
                </a:tc>
                <a:tc>
                  <a:txBody>
                    <a:bodyPr/>
                    <a:lstStyle/>
                    <a:p>
                      <a:pPr algn="ctr"/>
                      <a:r>
                        <a:rPr lang="pt-PT" dirty="0"/>
                        <a:t>NÚMERO DE BARCOS</a:t>
                      </a:r>
                    </a:p>
                  </a:txBody>
                  <a:tcPr/>
                </a:tc>
                <a:tc>
                  <a:txBody>
                    <a:bodyPr/>
                    <a:lstStyle/>
                    <a:p>
                      <a:pPr algn="ctr"/>
                      <a:r>
                        <a:rPr lang="pt-PT" dirty="0"/>
                        <a:t>%</a:t>
                      </a:r>
                    </a:p>
                  </a:txBody>
                  <a:tcPr/>
                </a:tc>
                <a:extLst>
                  <a:ext uri="{0D108BD9-81ED-4DB2-BD59-A6C34878D82A}">
                    <a16:rowId xmlns:a16="http://schemas.microsoft.com/office/drawing/2014/main" val="2828486442"/>
                  </a:ext>
                </a:extLst>
              </a:tr>
              <a:tr h="370840">
                <a:tc>
                  <a:txBody>
                    <a:bodyPr/>
                    <a:lstStyle/>
                    <a:p>
                      <a:pPr algn="ctr"/>
                      <a:r>
                        <a:rPr lang="pt-PT" sz="1600" dirty="0"/>
                        <a:t>Rio de Janeiro</a:t>
                      </a:r>
                    </a:p>
                    <a:p>
                      <a:pPr algn="ctr"/>
                      <a:r>
                        <a:rPr lang="pt-PT" sz="1600" dirty="0"/>
                        <a:t>Pernambuco</a:t>
                      </a:r>
                    </a:p>
                    <a:p>
                      <a:pPr algn="ctr"/>
                      <a:r>
                        <a:rPr lang="pt-PT" sz="1600" dirty="0"/>
                        <a:t>Rio</a:t>
                      </a:r>
                      <a:r>
                        <a:rPr lang="pt-PT" sz="1600" baseline="0" dirty="0"/>
                        <a:t> Grande</a:t>
                      </a:r>
                      <a:endParaRPr lang="pt-PT" sz="1600" dirty="0"/>
                    </a:p>
                    <a:p>
                      <a:pPr algn="ctr"/>
                      <a:r>
                        <a:rPr lang="pt-PT" sz="1600" dirty="0"/>
                        <a:t>Baía</a:t>
                      </a:r>
                    </a:p>
                    <a:p>
                      <a:pPr algn="ctr"/>
                      <a:r>
                        <a:rPr lang="pt-PT" sz="1600" dirty="0"/>
                        <a:t>Maranhão</a:t>
                      </a:r>
                    </a:p>
                    <a:p>
                      <a:pPr algn="ctr"/>
                      <a:r>
                        <a:rPr lang="pt-PT" sz="1600" dirty="0"/>
                        <a:t>Pará</a:t>
                      </a:r>
                    </a:p>
                  </a:txBody>
                  <a:tcPr/>
                </a:tc>
                <a:tc>
                  <a:txBody>
                    <a:bodyPr/>
                    <a:lstStyle/>
                    <a:p>
                      <a:pPr algn="ctr"/>
                      <a:r>
                        <a:rPr lang="pt-PT" sz="1600" dirty="0"/>
                        <a:t>23</a:t>
                      </a:r>
                    </a:p>
                    <a:p>
                      <a:pPr algn="ctr"/>
                      <a:r>
                        <a:rPr lang="pt-PT" sz="1600" dirty="0"/>
                        <a:t>8</a:t>
                      </a:r>
                    </a:p>
                    <a:p>
                      <a:pPr algn="ctr"/>
                      <a:r>
                        <a:rPr lang="pt-PT" sz="1600" dirty="0"/>
                        <a:t>7</a:t>
                      </a:r>
                    </a:p>
                    <a:p>
                      <a:pPr algn="ctr"/>
                      <a:r>
                        <a:rPr lang="pt-PT" sz="1600" dirty="0"/>
                        <a:t>3</a:t>
                      </a:r>
                    </a:p>
                    <a:p>
                      <a:pPr algn="ctr"/>
                      <a:r>
                        <a:rPr lang="pt-PT" sz="1600" dirty="0"/>
                        <a:t>2</a:t>
                      </a:r>
                    </a:p>
                  </a:txBody>
                  <a:tcPr/>
                </a:tc>
                <a:tc>
                  <a:txBody>
                    <a:bodyPr/>
                    <a:lstStyle/>
                    <a:p>
                      <a:pPr algn="ctr"/>
                      <a:r>
                        <a:rPr lang="pt-PT" sz="1600" dirty="0"/>
                        <a:t>46,94</a:t>
                      </a:r>
                    </a:p>
                    <a:p>
                      <a:pPr algn="ctr"/>
                      <a:r>
                        <a:rPr lang="pt-PT" sz="1600" dirty="0"/>
                        <a:t>16,33</a:t>
                      </a:r>
                    </a:p>
                    <a:p>
                      <a:pPr algn="ctr"/>
                      <a:r>
                        <a:rPr lang="pt-PT" sz="1600" dirty="0"/>
                        <a:t>14,29</a:t>
                      </a:r>
                    </a:p>
                    <a:p>
                      <a:pPr algn="ctr"/>
                      <a:r>
                        <a:rPr lang="pt-PT" sz="1600" dirty="0"/>
                        <a:t>12,24</a:t>
                      </a:r>
                    </a:p>
                    <a:p>
                      <a:pPr algn="ctr"/>
                      <a:r>
                        <a:rPr lang="pt-PT" sz="1600" dirty="0"/>
                        <a:t>6,12</a:t>
                      </a:r>
                    </a:p>
                    <a:p>
                      <a:pPr algn="ctr"/>
                      <a:r>
                        <a:rPr lang="pt-PT" sz="1600" dirty="0"/>
                        <a:t>4,08</a:t>
                      </a:r>
                    </a:p>
                  </a:txBody>
                  <a:tcPr/>
                </a:tc>
                <a:extLst>
                  <a:ext uri="{0D108BD9-81ED-4DB2-BD59-A6C34878D82A}">
                    <a16:rowId xmlns:a16="http://schemas.microsoft.com/office/drawing/2014/main" val="969332392"/>
                  </a:ext>
                </a:extLst>
              </a:tr>
              <a:tr h="370840">
                <a:tc>
                  <a:txBody>
                    <a:bodyPr/>
                    <a:lstStyle/>
                    <a:p>
                      <a:pPr algn="ctr"/>
                      <a:r>
                        <a:rPr lang="pt-PT" dirty="0"/>
                        <a:t>Totais</a:t>
                      </a:r>
                    </a:p>
                  </a:txBody>
                  <a:tcPr/>
                </a:tc>
                <a:tc>
                  <a:txBody>
                    <a:bodyPr/>
                    <a:lstStyle/>
                    <a:p>
                      <a:pPr algn="ctr"/>
                      <a:r>
                        <a:rPr lang="pt-PT" dirty="0"/>
                        <a:t>49</a:t>
                      </a:r>
                    </a:p>
                  </a:txBody>
                  <a:tcPr/>
                </a:tc>
                <a:tc>
                  <a:txBody>
                    <a:bodyPr/>
                    <a:lstStyle/>
                    <a:p>
                      <a:pPr algn="ctr"/>
                      <a:r>
                        <a:rPr lang="pt-PT" dirty="0"/>
                        <a:t>100,00</a:t>
                      </a:r>
                    </a:p>
                  </a:txBody>
                  <a:tcPr/>
                </a:tc>
                <a:extLst>
                  <a:ext uri="{0D108BD9-81ED-4DB2-BD59-A6C34878D82A}">
                    <a16:rowId xmlns:a16="http://schemas.microsoft.com/office/drawing/2014/main" val="21900625"/>
                  </a:ext>
                </a:extLst>
              </a:tr>
            </a:tbl>
          </a:graphicData>
        </a:graphic>
      </p:graphicFrame>
      <p:sp>
        <p:nvSpPr>
          <p:cNvPr id="5" name="CaixaDeTexto 4"/>
          <p:cNvSpPr txBox="1"/>
          <p:nvPr/>
        </p:nvSpPr>
        <p:spPr>
          <a:xfrm>
            <a:off x="2362880" y="4359346"/>
            <a:ext cx="7861526" cy="400110"/>
          </a:xfrm>
          <a:prstGeom prst="rect">
            <a:avLst/>
          </a:prstGeom>
          <a:noFill/>
        </p:spPr>
        <p:txBody>
          <a:bodyPr wrap="square" rtlCol="0">
            <a:spAutoFit/>
          </a:bodyPr>
          <a:lstStyle/>
          <a:p>
            <a:r>
              <a:rPr lang="pt-PT" sz="1000" dirty="0"/>
              <a:t>Fonte: Cruz, Maria Antonieta – Agruras dos emigrantes portugueses no Brasil. Contributos para o estudo da emigração portuguesa na segunda metade do século XIX, p. 22.</a:t>
            </a:r>
          </a:p>
        </p:txBody>
      </p:sp>
      <p:pic>
        <p:nvPicPr>
          <p:cNvPr id="6" name="Imagem 5"/>
          <p:cNvPicPr>
            <a:picLocks noChangeAspect="1"/>
          </p:cNvPicPr>
          <p:nvPr/>
        </p:nvPicPr>
        <p:blipFill>
          <a:blip r:embed="rId2"/>
          <a:stretch>
            <a:fillRect/>
          </a:stretch>
        </p:blipFill>
        <p:spPr>
          <a:xfrm>
            <a:off x="11272830" y="4324996"/>
            <a:ext cx="919170" cy="2525486"/>
          </a:xfrm>
          <a:prstGeom prst="rect">
            <a:avLst/>
          </a:prstGeom>
        </p:spPr>
      </p:pic>
    </p:spTree>
    <p:extLst>
      <p:ext uri="{BB962C8B-B14F-4D97-AF65-F5344CB8AC3E}">
        <p14:creationId xmlns:p14="http://schemas.microsoft.com/office/powerpoint/2010/main" val="7370359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p:cNvSpPr txBox="1"/>
          <p:nvPr/>
        </p:nvSpPr>
        <p:spPr>
          <a:xfrm>
            <a:off x="349672" y="6280919"/>
            <a:ext cx="10672272" cy="577081"/>
          </a:xfrm>
          <a:prstGeom prst="rect">
            <a:avLst/>
          </a:prstGeom>
          <a:noFill/>
        </p:spPr>
        <p:txBody>
          <a:bodyPr wrap="square" rtlCol="0">
            <a:spAutoFit/>
          </a:bodyPr>
          <a:lstStyle/>
          <a:p>
            <a:r>
              <a:rPr lang="pt-PT" sz="1050" dirty="0"/>
              <a:t>Fonte: Livro de Registo de Pedidos de Passaportes do concelho de Vila Nova de Famalicão. Lages, José Manuel (1998). Os</a:t>
            </a:r>
            <a:r>
              <a:rPr lang="pt-PT" sz="1050" baseline="0" dirty="0"/>
              <a:t> Emigrante de V. N. de Famalicão – o seu papel na Confraria de Nossa Senhora do Carmo. </a:t>
            </a:r>
            <a:r>
              <a:rPr lang="pt-PT" sz="1050" dirty="0"/>
              <a:t> in</a:t>
            </a:r>
            <a:r>
              <a:rPr lang="pt-PT" sz="1050" baseline="0" dirty="0"/>
              <a:t> “Os Brasileiros” da Emigração, </a:t>
            </a:r>
            <a:r>
              <a:rPr lang="pt-PT" sz="1050" baseline="0" dirty="0" err="1"/>
              <a:t>coord</a:t>
            </a:r>
            <a:r>
              <a:rPr lang="pt-PT" sz="1050" baseline="0" dirty="0"/>
              <a:t>. Alves, Jorge Fernandes. Coleção Cadernos Museu Bernardino Machado. Edição: Câmara Municipal de Vila Nova de Famalicão, p. 56.</a:t>
            </a:r>
            <a:endParaRPr lang="pt-PT" sz="1050" dirty="0"/>
          </a:p>
          <a:p>
            <a:endParaRPr lang="pt-PT" sz="1050" dirty="0"/>
          </a:p>
        </p:txBody>
      </p:sp>
      <p:pic>
        <p:nvPicPr>
          <p:cNvPr id="4" name="Imagem 3"/>
          <p:cNvPicPr>
            <a:picLocks noChangeAspect="1"/>
          </p:cNvPicPr>
          <p:nvPr/>
        </p:nvPicPr>
        <p:blipFill>
          <a:blip r:embed="rId2"/>
          <a:stretch>
            <a:fillRect/>
          </a:stretch>
        </p:blipFill>
        <p:spPr>
          <a:xfrm>
            <a:off x="11271424" y="4334037"/>
            <a:ext cx="920576" cy="2523963"/>
          </a:xfrm>
          <a:prstGeom prst="rect">
            <a:avLst/>
          </a:prstGeom>
        </p:spPr>
      </p:pic>
      <p:graphicFrame>
        <p:nvGraphicFramePr>
          <p:cNvPr id="8" name="Gráfico 7"/>
          <p:cNvGraphicFramePr/>
          <p:nvPr>
            <p:extLst>
              <p:ext uri="{D42A27DB-BD31-4B8C-83A1-F6EECF244321}">
                <p14:modId xmlns:p14="http://schemas.microsoft.com/office/powerpoint/2010/main" val="4263076725"/>
              </p:ext>
            </p:extLst>
          </p:nvPr>
        </p:nvGraphicFramePr>
        <p:xfrm>
          <a:off x="1045030" y="150808"/>
          <a:ext cx="9995574" cy="613011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9639604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4586514" y="181984"/>
            <a:ext cx="3018971" cy="369332"/>
          </a:xfrm>
          <a:prstGeom prst="rect">
            <a:avLst/>
          </a:prstGeom>
          <a:noFill/>
        </p:spPr>
        <p:txBody>
          <a:bodyPr wrap="square" rtlCol="0">
            <a:spAutoFit/>
          </a:bodyPr>
          <a:lstStyle/>
          <a:p>
            <a:pPr algn="ctr"/>
            <a:r>
              <a:rPr lang="pt-PT" dirty="0"/>
              <a:t>EMIGRAÇÃO CLANDESTINA</a:t>
            </a:r>
          </a:p>
        </p:txBody>
      </p:sp>
      <p:sp>
        <p:nvSpPr>
          <p:cNvPr id="5" name="CaixaDeTexto 4"/>
          <p:cNvSpPr txBox="1"/>
          <p:nvPr/>
        </p:nvSpPr>
        <p:spPr>
          <a:xfrm>
            <a:off x="6430416" y="824986"/>
            <a:ext cx="5514166" cy="5262979"/>
          </a:xfrm>
          <a:prstGeom prst="rect">
            <a:avLst/>
          </a:prstGeom>
          <a:solidFill>
            <a:schemeClr val="accent5">
              <a:lumMod val="40000"/>
              <a:lumOff val="60000"/>
            </a:schemeClr>
          </a:solidFill>
        </p:spPr>
        <p:txBody>
          <a:bodyPr wrap="square" rtlCol="0">
            <a:spAutoFit/>
          </a:bodyPr>
          <a:lstStyle/>
          <a:p>
            <a:pPr marL="466725" indent="-285750">
              <a:lnSpc>
                <a:spcPct val="150000"/>
              </a:lnSpc>
              <a:buFont typeface="Wingdings" panose="05000000000000000000" pitchFamily="2" charset="2"/>
              <a:buChar char="q"/>
            </a:pPr>
            <a:r>
              <a:rPr lang="pt-PT" sz="1400" b="1" dirty="0"/>
              <a:t>Simulação de auxílio prestado no alto mar a barcos que corriam risco de naufrágio </a:t>
            </a:r>
            <a:r>
              <a:rPr lang="pt-PT" sz="1400" dirty="0"/>
              <a:t>– estratégia que lhes permitia ficar a salvo da penalização estabelecida pela lei de 20 de junho de 1855 para transportadores emigrantes clandestinos, em virtude desta norma jurídica, no n.º 1 do artigo 2.º, excetuar da infração os indivíduos que acolhessem náufragos;</a:t>
            </a:r>
          </a:p>
          <a:p>
            <a:pPr marL="466725" indent="-285750">
              <a:lnSpc>
                <a:spcPct val="150000"/>
              </a:lnSpc>
              <a:buFont typeface="Wingdings" panose="05000000000000000000" pitchFamily="2" charset="2"/>
              <a:buChar char="q"/>
            </a:pPr>
            <a:r>
              <a:rPr lang="pt-PT" sz="1400" b="1" dirty="0"/>
              <a:t>Passaportes falsos  </a:t>
            </a:r>
            <a:r>
              <a:rPr lang="pt-PT" sz="1400" dirty="0"/>
              <a:t>- passados em nome de outros indivíduos, predominantemente quando o emigrante procurava fugir ao recrutamento militar e utilizava a documentação de um irmão ou vizinho menor de 14 anos, os com falsa nacionalidade e os inicialmente com um único titular sendo depois falsificados por acrescentamento de outro nome;</a:t>
            </a:r>
          </a:p>
          <a:p>
            <a:pPr marL="466725" indent="-285750">
              <a:lnSpc>
                <a:spcPct val="150000"/>
              </a:lnSpc>
              <a:buFont typeface="Wingdings" panose="05000000000000000000" pitchFamily="2" charset="2"/>
              <a:buChar char="q"/>
            </a:pPr>
            <a:r>
              <a:rPr lang="pt-PT" sz="1400" b="1" dirty="0"/>
              <a:t>Ocultação dos clandestinos no porão dos navios</a:t>
            </a:r>
            <a:r>
              <a:rPr lang="pt-PT" sz="1400" dirty="0"/>
              <a:t>;</a:t>
            </a:r>
          </a:p>
          <a:p>
            <a:pPr marL="466725" indent="-285750">
              <a:lnSpc>
                <a:spcPct val="150000"/>
              </a:lnSpc>
              <a:buFont typeface="Wingdings" panose="05000000000000000000" pitchFamily="2" charset="2"/>
              <a:buChar char="q"/>
            </a:pPr>
            <a:r>
              <a:rPr lang="pt-PT" sz="1400" b="1" dirty="0"/>
              <a:t>Embarque de emigrantes registados como tripulantes</a:t>
            </a:r>
            <a:r>
              <a:rPr lang="pt-PT" sz="1400" dirty="0"/>
              <a:t>;</a:t>
            </a:r>
          </a:p>
          <a:p>
            <a:pPr marL="466725" indent="-285750">
              <a:lnSpc>
                <a:spcPct val="150000"/>
              </a:lnSpc>
              <a:buFont typeface="Wingdings" panose="05000000000000000000" pitchFamily="2" charset="2"/>
              <a:buChar char="q"/>
            </a:pPr>
            <a:r>
              <a:rPr lang="pt-PT" sz="1400" b="1" dirty="0"/>
              <a:t>Saída por Vigo com passaporte de Vice-cônsul do Brasil nessa cidade</a:t>
            </a:r>
            <a:r>
              <a:rPr lang="pt-PT" sz="1400" dirty="0"/>
              <a:t>. </a:t>
            </a:r>
          </a:p>
        </p:txBody>
      </p:sp>
      <p:sp>
        <p:nvSpPr>
          <p:cNvPr id="8" name="Retângulo 7"/>
          <p:cNvSpPr/>
          <p:nvPr/>
        </p:nvSpPr>
        <p:spPr>
          <a:xfrm>
            <a:off x="293048" y="551316"/>
            <a:ext cx="5601802" cy="59389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grpSp>
        <p:nvGrpSpPr>
          <p:cNvPr id="7" name="Grupo 6"/>
          <p:cNvGrpSpPr/>
          <p:nvPr/>
        </p:nvGrpSpPr>
        <p:grpSpPr>
          <a:xfrm>
            <a:off x="420455" y="776440"/>
            <a:ext cx="5346988" cy="5540227"/>
            <a:chOff x="621603" y="1068498"/>
            <a:chExt cx="5346988" cy="5540227"/>
          </a:xfrm>
        </p:grpSpPr>
        <p:pic>
          <p:nvPicPr>
            <p:cNvPr id="3" name="Imagem 2"/>
            <p:cNvPicPr>
              <a:picLocks noChangeAspect="1"/>
            </p:cNvPicPr>
            <p:nvPr/>
          </p:nvPicPr>
          <p:blipFill rotWithShape="1">
            <a:blip r:embed="rId2"/>
            <a:srcRect l="33572" t="30816" r="35833" b="43141"/>
            <a:stretch/>
          </p:blipFill>
          <p:spPr>
            <a:xfrm>
              <a:off x="621603" y="1068498"/>
              <a:ext cx="5346988" cy="2777960"/>
            </a:xfrm>
            <a:prstGeom prst="rect">
              <a:avLst/>
            </a:prstGeom>
          </p:spPr>
        </p:pic>
        <p:pic>
          <p:nvPicPr>
            <p:cNvPr id="6" name="Imagem 5"/>
            <p:cNvPicPr>
              <a:picLocks noChangeAspect="1"/>
            </p:cNvPicPr>
            <p:nvPr/>
          </p:nvPicPr>
          <p:blipFill rotWithShape="1">
            <a:blip r:embed="rId3"/>
            <a:srcRect l="32368" t="19990" r="30921" b="48760"/>
            <a:stretch/>
          </p:blipFill>
          <p:spPr>
            <a:xfrm>
              <a:off x="621603" y="4020066"/>
              <a:ext cx="5346987" cy="2588659"/>
            </a:xfrm>
            <a:prstGeom prst="rect">
              <a:avLst/>
            </a:prstGeom>
          </p:spPr>
        </p:pic>
      </p:grpSp>
      <p:sp>
        <p:nvSpPr>
          <p:cNvPr id="9" name="CaixaDeTexto 8"/>
          <p:cNvSpPr txBox="1"/>
          <p:nvPr/>
        </p:nvSpPr>
        <p:spPr>
          <a:xfrm>
            <a:off x="6096000" y="6361636"/>
            <a:ext cx="5668764" cy="400110"/>
          </a:xfrm>
          <a:prstGeom prst="rect">
            <a:avLst/>
          </a:prstGeom>
          <a:noFill/>
        </p:spPr>
        <p:txBody>
          <a:bodyPr wrap="square" rtlCol="0">
            <a:spAutoFit/>
          </a:bodyPr>
          <a:lstStyle/>
          <a:p>
            <a:r>
              <a:rPr lang="pt-PT" sz="1000" dirty="0"/>
              <a:t>Cruz, Maria Antonieta – Agruras dos emigrantes portugueses no Brasil. Contributos para o estudo da emigração portuguesa na segunda metade do século XIX. pp. 25, 26. </a:t>
            </a:r>
          </a:p>
        </p:txBody>
      </p:sp>
      <p:pic>
        <p:nvPicPr>
          <p:cNvPr id="10" name="Imagem 9"/>
          <p:cNvPicPr>
            <a:picLocks noChangeAspect="1"/>
          </p:cNvPicPr>
          <p:nvPr/>
        </p:nvPicPr>
        <p:blipFill>
          <a:blip r:embed="rId4"/>
          <a:stretch>
            <a:fillRect/>
          </a:stretch>
        </p:blipFill>
        <p:spPr>
          <a:xfrm>
            <a:off x="11272830" y="4332514"/>
            <a:ext cx="919170" cy="2525486"/>
          </a:xfrm>
          <a:prstGeom prst="rect">
            <a:avLst/>
          </a:prstGeom>
        </p:spPr>
      </p:pic>
    </p:spTree>
    <p:extLst>
      <p:ext uri="{BB962C8B-B14F-4D97-AF65-F5344CB8AC3E}">
        <p14:creationId xmlns:p14="http://schemas.microsoft.com/office/powerpoint/2010/main" val="219341194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800100" y="546100"/>
            <a:ext cx="10998200" cy="5909310"/>
          </a:xfrm>
          <a:prstGeom prst="rect">
            <a:avLst/>
          </a:prstGeom>
          <a:noFill/>
        </p:spPr>
        <p:txBody>
          <a:bodyPr wrap="square" rtlCol="0">
            <a:spAutoFit/>
          </a:bodyPr>
          <a:lstStyle/>
          <a:p>
            <a:r>
              <a:rPr lang="pt-PT" dirty="0"/>
              <a:t>A forte emigração para o Brasil, do concelho de Vila Nova de Famalicão segundo Lages (</a:t>
            </a:r>
            <a:r>
              <a:rPr lang="pt-PT" dirty="0" smtClean="0"/>
              <a:t>1998):</a:t>
            </a:r>
            <a:endParaRPr lang="pt-PT" dirty="0"/>
          </a:p>
          <a:p>
            <a:pPr marL="285750" indent="-285750">
              <a:buFontTx/>
              <a:buChar char="-"/>
            </a:pPr>
            <a:r>
              <a:rPr lang="pt-PT" dirty="0"/>
              <a:t>Nos anos de 1871 e 1872, </a:t>
            </a:r>
            <a:r>
              <a:rPr lang="pt-PT" dirty="0" smtClean="0"/>
              <a:t>as </a:t>
            </a:r>
            <a:r>
              <a:rPr lang="pt-PT" dirty="0"/>
              <a:t>causas </a:t>
            </a:r>
            <a:r>
              <a:rPr lang="pt-PT" dirty="0" smtClean="0"/>
              <a:t>estão relacionadas </a:t>
            </a:r>
            <a:r>
              <a:rPr lang="pt-PT" dirty="0"/>
              <a:t>com o contexto nacional que se vivia a nível económico, social e político;</a:t>
            </a:r>
          </a:p>
          <a:p>
            <a:pPr marL="285750" indent="-285750">
              <a:buFontTx/>
              <a:buChar char="-"/>
            </a:pPr>
            <a:r>
              <a:rPr lang="pt-PT" dirty="0"/>
              <a:t>Prestígio do “Brasileiro” que retornava à sua região (…) com um papel destacado na sociedade da época, originando o sonho de igual vida àqueles que cá viviam sem perspetivas.</a:t>
            </a:r>
          </a:p>
          <a:p>
            <a:pPr marL="285750" indent="-285750">
              <a:buFontTx/>
              <a:buChar char="-"/>
            </a:pPr>
            <a:endParaRPr lang="pt-PT" dirty="0"/>
          </a:p>
          <a:p>
            <a:pPr marL="285750" indent="-285750">
              <a:buFontTx/>
              <a:buChar char="-"/>
            </a:pPr>
            <a:endParaRPr lang="pt-PT" dirty="0"/>
          </a:p>
          <a:p>
            <a:pPr marL="285750" indent="-285750">
              <a:buFontTx/>
              <a:buChar char="-"/>
            </a:pPr>
            <a:endParaRPr lang="pt-PT" dirty="0"/>
          </a:p>
          <a:p>
            <a:pPr marL="285750" indent="-285750">
              <a:buFontTx/>
              <a:buChar char="-"/>
            </a:pPr>
            <a:endParaRPr lang="pt-PT" dirty="0"/>
          </a:p>
          <a:p>
            <a:pPr marL="285750" indent="-285750">
              <a:buFontTx/>
              <a:buChar char="-"/>
            </a:pPr>
            <a:endParaRPr lang="pt-PT" dirty="0"/>
          </a:p>
          <a:p>
            <a:pPr marL="285750" indent="-285750">
              <a:buFontTx/>
              <a:buChar char="-"/>
            </a:pPr>
            <a:endParaRPr lang="pt-PT" dirty="0"/>
          </a:p>
          <a:p>
            <a:pPr marL="285750" indent="-285750">
              <a:buFontTx/>
              <a:buChar char="-"/>
            </a:pPr>
            <a:endParaRPr lang="pt-PT" dirty="0"/>
          </a:p>
          <a:p>
            <a:pPr marL="285750" indent="-285750">
              <a:buFontTx/>
              <a:buChar char="-"/>
            </a:pPr>
            <a:endParaRPr lang="pt-PT" dirty="0"/>
          </a:p>
          <a:p>
            <a:pPr marL="285750" indent="-285750">
              <a:buFontTx/>
              <a:buChar char="-"/>
            </a:pPr>
            <a:endParaRPr lang="pt-PT" dirty="0"/>
          </a:p>
          <a:p>
            <a:pPr marL="285750" indent="-285750">
              <a:buFontTx/>
              <a:buChar char="-"/>
            </a:pPr>
            <a:endParaRPr lang="pt-PT" dirty="0"/>
          </a:p>
          <a:p>
            <a:pPr marL="285750" indent="-285750">
              <a:buFontTx/>
              <a:buChar char="-"/>
            </a:pPr>
            <a:endParaRPr lang="pt-PT" dirty="0"/>
          </a:p>
          <a:p>
            <a:pPr marL="285750" indent="-285750">
              <a:buFontTx/>
              <a:buChar char="-"/>
            </a:pPr>
            <a:r>
              <a:rPr lang="pt-PT" dirty="0"/>
              <a:t>De 1892-1895 os níveis de emigração no concelho tendem ao decréscimo devido ao aparecimento das primeiras unidades domésticas dos têxteis no Vale do Ave, que começam a empregar as gentes desta região, bem como resultado da nova legislação que impunha limites quanto </a:t>
            </a:r>
            <a:r>
              <a:rPr lang="pt-PT" dirty="0" smtClean="0"/>
              <a:t>à </a:t>
            </a:r>
            <a:r>
              <a:rPr lang="pt-PT" dirty="0"/>
              <a:t>idade </a:t>
            </a:r>
            <a:r>
              <a:rPr lang="pt-PT" dirty="0" smtClean="0"/>
              <a:t>permitida para emigrar, assim como, alterações políticas e económicas nacionais da segunda metade do século XIX (Lages, 1998: 58-59). </a:t>
            </a:r>
            <a:endParaRPr lang="pt-PT" dirty="0"/>
          </a:p>
          <a:p>
            <a:endParaRPr lang="pt-PT" dirty="0"/>
          </a:p>
        </p:txBody>
      </p:sp>
      <p:sp>
        <p:nvSpPr>
          <p:cNvPr id="5" name="Retângulo 4"/>
          <p:cNvSpPr/>
          <p:nvPr/>
        </p:nvSpPr>
        <p:spPr>
          <a:xfrm>
            <a:off x="1488988" y="2251754"/>
            <a:ext cx="9620424" cy="2354491"/>
          </a:xfrm>
          <a:prstGeom prst="rect">
            <a:avLst/>
          </a:prstGeom>
          <a:solidFill>
            <a:schemeClr val="accent5">
              <a:lumMod val="20000"/>
              <a:lumOff val="80000"/>
            </a:schemeClr>
          </a:solidFill>
        </p:spPr>
        <p:txBody>
          <a:bodyPr wrap="square">
            <a:spAutoFit/>
          </a:bodyPr>
          <a:lstStyle/>
          <a:p>
            <a:r>
              <a:rPr lang="pt-PT" i="1" dirty="0"/>
              <a:t>Domingos Costa Simões “(…) angaria um «pé-de-meia» que, não sendo abundante lhe garantiu o estatuto de «brasileiro», e lhe possibilitou angariar o dote para adquirir um pedaço de terra na freguesia de Calendário, no lugar do Covelo, no concelho de Vila Nova de Famalicão e, desse modo, construir uma pequena casa térrea, comprar algumas «cabeças de gado», reentrando na sociedade de onde partira com outro estatuto social. (…) esteve à frente dos destinos da freguesia de S. Julião do Calendário (…) foi deputado, presidente da junta em vários mandatos, regedor, juiz de paz, arbitrador oficial e fez parte da seleção dos jurados (…).”</a:t>
            </a:r>
          </a:p>
          <a:p>
            <a:endParaRPr lang="pt-PT" sz="1050" dirty="0"/>
          </a:p>
          <a:p>
            <a:r>
              <a:rPr lang="pt-PT" sz="1050" dirty="0"/>
              <a:t>Ferreira, Arminda (2005). O Luso-Brasileirismo na perspetiva de Nuno Simões. Esboço de um estudo de natureza biográfica. Vila Nova de Famalicão: Edições </a:t>
            </a:r>
            <a:r>
              <a:rPr lang="pt-PT" sz="1050" dirty="0" err="1"/>
              <a:t>Quasi</a:t>
            </a:r>
            <a:r>
              <a:rPr lang="pt-PT" sz="1050" dirty="0"/>
              <a:t>, p.26, 29.</a:t>
            </a:r>
          </a:p>
        </p:txBody>
      </p:sp>
      <p:pic>
        <p:nvPicPr>
          <p:cNvPr id="6" name="Imagem 5"/>
          <p:cNvPicPr>
            <a:picLocks noChangeAspect="1"/>
          </p:cNvPicPr>
          <p:nvPr/>
        </p:nvPicPr>
        <p:blipFill>
          <a:blip r:embed="rId2"/>
          <a:stretch>
            <a:fillRect/>
          </a:stretch>
        </p:blipFill>
        <p:spPr>
          <a:xfrm>
            <a:off x="11271424" y="4334037"/>
            <a:ext cx="920576" cy="2523963"/>
          </a:xfrm>
          <a:prstGeom prst="rect">
            <a:avLst/>
          </a:prstGeom>
        </p:spPr>
      </p:pic>
    </p:spTree>
    <p:extLst>
      <p:ext uri="{BB962C8B-B14F-4D97-AF65-F5344CB8AC3E}">
        <p14:creationId xmlns:p14="http://schemas.microsoft.com/office/powerpoint/2010/main" val="34576878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stretch>
            <a:fillRect/>
          </a:stretch>
        </p:blipFill>
        <p:spPr>
          <a:xfrm>
            <a:off x="11294601" y="4332514"/>
            <a:ext cx="919170" cy="2525486"/>
          </a:xfrm>
          <a:prstGeom prst="rect">
            <a:avLst/>
          </a:prstGeom>
        </p:spPr>
      </p:pic>
      <p:pic>
        <p:nvPicPr>
          <p:cNvPr id="4" name="Image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3577" y="1517135"/>
            <a:ext cx="5241803" cy="3584537"/>
          </a:xfrm>
          <a:prstGeom prst="rect">
            <a:avLst/>
          </a:prstGeom>
        </p:spPr>
      </p:pic>
      <p:pic>
        <p:nvPicPr>
          <p:cNvPr id="5" name="Imagem 4"/>
          <p:cNvPicPr>
            <a:picLocks noChangeAspect="1"/>
          </p:cNvPicPr>
          <p:nvPr/>
        </p:nvPicPr>
        <p:blipFill rotWithShape="1">
          <a:blip r:embed="rId4">
            <a:extLst>
              <a:ext uri="{BEBA8EAE-BF5A-486C-A8C5-ECC9F3942E4B}">
                <a14:imgProps xmlns:a14="http://schemas.microsoft.com/office/drawing/2010/main">
                  <a14:imgLayer r:embed="rId5">
                    <a14:imgEffect>
                      <a14:saturation sat="0"/>
                    </a14:imgEffect>
                    <a14:imgEffect>
                      <a14:brightnessContrast bright="20000" contrast="-40000"/>
                    </a14:imgEffect>
                  </a14:imgLayer>
                </a14:imgProps>
              </a:ext>
            </a:extLst>
          </a:blip>
          <a:srcRect l="17885" t="14664" r="16346" b="12019"/>
          <a:stretch/>
        </p:blipFill>
        <p:spPr>
          <a:xfrm>
            <a:off x="6131583" y="1517135"/>
            <a:ext cx="5634336" cy="3584537"/>
          </a:xfrm>
          <a:prstGeom prst="rect">
            <a:avLst/>
          </a:prstGeom>
        </p:spPr>
      </p:pic>
      <p:sp>
        <p:nvSpPr>
          <p:cNvPr id="7" name="CaixaDeTexto 6"/>
          <p:cNvSpPr txBox="1"/>
          <p:nvPr/>
        </p:nvSpPr>
        <p:spPr>
          <a:xfrm>
            <a:off x="190073" y="6529400"/>
            <a:ext cx="7262446" cy="261610"/>
          </a:xfrm>
          <a:prstGeom prst="rect">
            <a:avLst/>
          </a:prstGeom>
          <a:noFill/>
        </p:spPr>
        <p:txBody>
          <a:bodyPr wrap="square" rtlCol="0">
            <a:spAutoFit/>
          </a:bodyPr>
          <a:lstStyle/>
          <a:p>
            <a:r>
              <a:rPr lang="pt-PT" sz="1100" dirty="0"/>
              <a:t>Fonte: imagens recolhidas do vídeo “</a:t>
            </a:r>
            <a:r>
              <a:rPr lang="pt-PT" sz="1100" dirty="0">
                <a:hlinkClick r:id="rId6"/>
              </a:rPr>
              <a:t>Emigracao_comunidades_Port.mp4</a:t>
            </a:r>
            <a:r>
              <a:rPr lang="pt-PT" sz="1100" dirty="0"/>
              <a:t>” </a:t>
            </a:r>
          </a:p>
        </p:txBody>
      </p:sp>
      <p:sp>
        <p:nvSpPr>
          <p:cNvPr id="9" name="CaixaDeTexto 8"/>
          <p:cNvSpPr txBox="1"/>
          <p:nvPr/>
        </p:nvSpPr>
        <p:spPr>
          <a:xfrm>
            <a:off x="2202427" y="641147"/>
            <a:ext cx="8314684" cy="400110"/>
          </a:xfrm>
          <a:prstGeom prst="rect">
            <a:avLst/>
          </a:prstGeom>
          <a:solidFill>
            <a:schemeClr val="accent1">
              <a:lumMod val="20000"/>
              <a:lumOff val="80000"/>
            </a:schemeClr>
          </a:solidFill>
        </p:spPr>
        <p:txBody>
          <a:bodyPr wrap="square" rtlCol="0">
            <a:spAutoFit/>
          </a:bodyPr>
          <a:lstStyle/>
          <a:p>
            <a:r>
              <a:rPr lang="pt-PT" sz="2000" b="1" dirty="0"/>
              <a:t>Atribui </a:t>
            </a:r>
            <a:r>
              <a:rPr lang="pt-PT" sz="2000" b="1" dirty="0" smtClean="0"/>
              <a:t>um título a </a:t>
            </a:r>
            <a:r>
              <a:rPr lang="pt-PT" sz="2000" b="1" dirty="0"/>
              <a:t>cada uma das imagens e explica o seu conteúdo: </a:t>
            </a:r>
          </a:p>
        </p:txBody>
      </p:sp>
      <p:sp>
        <p:nvSpPr>
          <p:cNvPr id="10" name="CaixaDeTexto 9"/>
          <p:cNvSpPr txBox="1"/>
          <p:nvPr/>
        </p:nvSpPr>
        <p:spPr>
          <a:xfrm>
            <a:off x="634803" y="1555066"/>
            <a:ext cx="509954" cy="523220"/>
          </a:xfrm>
          <a:prstGeom prst="rect">
            <a:avLst/>
          </a:prstGeom>
          <a:noFill/>
        </p:spPr>
        <p:txBody>
          <a:bodyPr wrap="square" rtlCol="0">
            <a:spAutoFit/>
          </a:bodyPr>
          <a:lstStyle/>
          <a:p>
            <a:r>
              <a:rPr lang="pt-PT" sz="2800" dirty="0"/>
              <a:t>A</a:t>
            </a:r>
          </a:p>
        </p:txBody>
      </p:sp>
      <p:sp>
        <p:nvSpPr>
          <p:cNvPr id="11" name="CaixaDeTexto 10"/>
          <p:cNvSpPr txBox="1"/>
          <p:nvPr/>
        </p:nvSpPr>
        <p:spPr>
          <a:xfrm>
            <a:off x="6359769" y="1555066"/>
            <a:ext cx="509954" cy="523220"/>
          </a:xfrm>
          <a:prstGeom prst="rect">
            <a:avLst/>
          </a:prstGeom>
          <a:noFill/>
        </p:spPr>
        <p:txBody>
          <a:bodyPr wrap="square" rtlCol="0">
            <a:spAutoFit/>
          </a:bodyPr>
          <a:lstStyle/>
          <a:p>
            <a:r>
              <a:rPr lang="pt-PT" sz="2800" dirty="0">
                <a:solidFill>
                  <a:schemeClr val="bg1"/>
                </a:solidFill>
              </a:rPr>
              <a:t>B</a:t>
            </a:r>
          </a:p>
        </p:txBody>
      </p:sp>
      <p:sp>
        <p:nvSpPr>
          <p:cNvPr id="15" name="CaixaDeTexto 14"/>
          <p:cNvSpPr txBox="1"/>
          <p:nvPr/>
        </p:nvSpPr>
        <p:spPr>
          <a:xfrm>
            <a:off x="889780" y="4112162"/>
            <a:ext cx="606669" cy="523220"/>
          </a:xfrm>
          <a:prstGeom prst="rect">
            <a:avLst/>
          </a:prstGeom>
          <a:noFill/>
        </p:spPr>
        <p:txBody>
          <a:bodyPr wrap="square" rtlCol="0">
            <a:spAutoFit/>
          </a:bodyPr>
          <a:lstStyle/>
          <a:p>
            <a:r>
              <a:rPr lang="pt-PT" sz="2800" dirty="0">
                <a:solidFill>
                  <a:schemeClr val="bg1"/>
                </a:solidFill>
              </a:rPr>
              <a:t>C</a:t>
            </a:r>
          </a:p>
        </p:txBody>
      </p:sp>
    </p:spTree>
    <p:extLst>
      <p:ext uri="{BB962C8B-B14F-4D97-AF65-F5344CB8AC3E}">
        <p14:creationId xmlns:p14="http://schemas.microsoft.com/office/powerpoint/2010/main" val="422097260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o 4"/>
          <p:cNvGrpSpPr/>
          <p:nvPr/>
        </p:nvGrpSpPr>
        <p:grpSpPr>
          <a:xfrm>
            <a:off x="5512772" y="1047659"/>
            <a:ext cx="5961183" cy="4818185"/>
            <a:chOff x="3147644" y="457199"/>
            <a:chExt cx="8124093" cy="6260123"/>
          </a:xfrm>
        </p:grpSpPr>
        <p:pic>
          <p:nvPicPr>
            <p:cNvPr id="4" name="Imagem 3"/>
            <p:cNvPicPr>
              <a:picLocks noChangeAspect="1"/>
            </p:cNvPicPr>
            <p:nvPr/>
          </p:nvPicPr>
          <p:blipFill rotWithShape="1">
            <a:blip r:embed="rId2"/>
            <a:srcRect l="17596" t="4808" r="24134" b="13221"/>
            <a:stretch/>
          </p:blipFill>
          <p:spPr>
            <a:xfrm>
              <a:off x="3147644" y="457199"/>
              <a:ext cx="8124092" cy="6260123"/>
            </a:xfrm>
            <a:prstGeom prst="rect">
              <a:avLst/>
            </a:prstGeom>
          </p:spPr>
        </p:pic>
        <p:pic>
          <p:nvPicPr>
            <p:cNvPr id="3" name="Imagem 2"/>
            <p:cNvPicPr>
              <a:picLocks noChangeAspect="1"/>
            </p:cNvPicPr>
            <p:nvPr/>
          </p:nvPicPr>
          <p:blipFill rotWithShape="1">
            <a:blip r:embed="rId3"/>
            <a:srcRect l="17596" t="14664" r="15769" b="19230"/>
            <a:stretch/>
          </p:blipFill>
          <p:spPr>
            <a:xfrm>
              <a:off x="3147645" y="527539"/>
              <a:ext cx="8124092" cy="4659923"/>
            </a:xfrm>
            <a:prstGeom prst="rect">
              <a:avLst/>
            </a:prstGeom>
          </p:spPr>
        </p:pic>
      </p:grpSp>
      <p:sp>
        <p:nvSpPr>
          <p:cNvPr id="6" name="CaixaDeTexto 5"/>
          <p:cNvSpPr txBox="1"/>
          <p:nvPr/>
        </p:nvSpPr>
        <p:spPr>
          <a:xfrm>
            <a:off x="5678331" y="1063652"/>
            <a:ext cx="606669" cy="523220"/>
          </a:xfrm>
          <a:prstGeom prst="rect">
            <a:avLst/>
          </a:prstGeom>
          <a:noFill/>
        </p:spPr>
        <p:txBody>
          <a:bodyPr wrap="square" rtlCol="0">
            <a:spAutoFit/>
          </a:bodyPr>
          <a:lstStyle/>
          <a:p>
            <a:r>
              <a:rPr lang="pt-PT" sz="2800" dirty="0">
                <a:solidFill>
                  <a:schemeClr val="bg1"/>
                </a:solidFill>
              </a:rPr>
              <a:t>F</a:t>
            </a:r>
          </a:p>
        </p:txBody>
      </p:sp>
      <p:pic>
        <p:nvPicPr>
          <p:cNvPr id="9" name="Imagem 8"/>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20000"/>
                    </a14:imgEffect>
                  </a14:imgLayer>
                </a14:imgProps>
              </a:ext>
            </a:extLst>
          </a:blip>
          <a:srcRect l="18029" t="7933" r="23990" b="11779"/>
          <a:stretch/>
        </p:blipFill>
        <p:spPr>
          <a:xfrm>
            <a:off x="328677" y="301706"/>
            <a:ext cx="4140767" cy="3344088"/>
          </a:xfrm>
          <a:prstGeom prst="rect">
            <a:avLst/>
          </a:prstGeom>
        </p:spPr>
      </p:pic>
      <p:sp>
        <p:nvSpPr>
          <p:cNvPr id="10" name="CaixaDeTexto 9"/>
          <p:cNvSpPr txBox="1"/>
          <p:nvPr/>
        </p:nvSpPr>
        <p:spPr>
          <a:xfrm flipH="1">
            <a:off x="7290513" y="495985"/>
            <a:ext cx="420336" cy="461665"/>
          </a:xfrm>
          <a:prstGeom prst="rect">
            <a:avLst/>
          </a:prstGeom>
          <a:noFill/>
        </p:spPr>
        <p:txBody>
          <a:bodyPr wrap="square" rtlCol="0">
            <a:spAutoFit/>
          </a:bodyPr>
          <a:lstStyle/>
          <a:p>
            <a:r>
              <a:rPr lang="pt-PT" sz="2400" dirty="0">
                <a:solidFill>
                  <a:schemeClr val="bg1"/>
                </a:solidFill>
              </a:rPr>
              <a:t>E</a:t>
            </a:r>
          </a:p>
        </p:txBody>
      </p:sp>
      <p:pic>
        <p:nvPicPr>
          <p:cNvPr id="11" name="Imagem 10"/>
          <p:cNvPicPr>
            <a:picLocks noChangeAspect="1"/>
          </p:cNvPicPr>
          <p:nvPr/>
        </p:nvPicPr>
        <p:blipFill rotWithShape="1">
          <a:blip r:embed="rId6"/>
          <a:srcRect l="18749" t="13702" r="17357" b="12260"/>
          <a:stretch/>
        </p:blipFill>
        <p:spPr>
          <a:xfrm>
            <a:off x="328678" y="3772125"/>
            <a:ext cx="4140767" cy="2878909"/>
          </a:xfrm>
          <a:prstGeom prst="rect">
            <a:avLst/>
          </a:prstGeom>
        </p:spPr>
      </p:pic>
      <p:sp>
        <p:nvSpPr>
          <p:cNvPr id="12" name="CaixaDeTexto 11"/>
          <p:cNvSpPr txBox="1"/>
          <p:nvPr/>
        </p:nvSpPr>
        <p:spPr>
          <a:xfrm>
            <a:off x="538022" y="3772125"/>
            <a:ext cx="631348" cy="523220"/>
          </a:xfrm>
          <a:prstGeom prst="rect">
            <a:avLst/>
          </a:prstGeom>
          <a:noFill/>
        </p:spPr>
        <p:txBody>
          <a:bodyPr wrap="square" rtlCol="0">
            <a:spAutoFit/>
          </a:bodyPr>
          <a:lstStyle/>
          <a:p>
            <a:r>
              <a:rPr lang="pt-PT" sz="2800" dirty="0">
                <a:solidFill>
                  <a:schemeClr val="bg1"/>
                </a:solidFill>
              </a:rPr>
              <a:t>E</a:t>
            </a:r>
          </a:p>
        </p:txBody>
      </p:sp>
      <p:sp>
        <p:nvSpPr>
          <p:cNvPr id="13" name="CaixaDeTexto 12"/>
          <p:cNvSpPr txBox="1"/>
          <p:nvPr/>
        </p:nvSpPr>
        <p:spPr>
          <a:xfrm>
            <a:off x="4687705" y="275097"/>
            <a:ext cx="553920" cy="523220"/>
          </a:xfrm>
          <a:prstGeom prst="rect">
            <a:avLst/>
          </a:prstGeom>
          <a:noFill/>
        </p:spPr>
        <p:txBody>
          <a:bodyPr wrap="square" rtlCol="0">
            <a:spAutoFit/>
          </a:bodyPr>
          <a:lstStyle/>
          <a:p>
            <a:r>
              <a:rPr lang="pt-PT" sz="2800" dirty="0">
                <a:solidFill>
                  <a:schemeClr val="bg1"/>
                </a:solidFill>
              </a:rPr>
              <a:t>F</a:t>
            </a:r>
          </a:p>
        </p:txBody>
      </p:sp>
      <p:sp>
        <p:nvSpPr>
          <p:cNvPr id="8" name="CaixaDeTexto 7"/>
          <p:cNvSpPr txBox="1"/>
          <p:nvPr/>
        </p:nvSpPr>
        <p:spPr>
          <a:xfrm>
            <a:off x="388555" y="239220"/>
            <a:ext cx="509954" cy="523220"/>
          </a:xfrm>
          <a:prstGeom prst="rect">
            <a:avLst/>
          </a:prstGeom>
          <a:noFill/>
        </p:spPr>
        <p:txBody>
          <a:bodyPr wrap="square" rtlCol="0">
            <a:spAutoFit/>
          </a:bodyPr>
          <a:lstStyle/>
          <a:p>
            <a:r>
              <a:rPr lang="pt-PT" sz="2800" b="1" dirty="0"/>
              <a:t>D</a:t>
            </a:r>
          </a:p>
        </p:txBody>
      </p:sp>
      <p:pic>
        <p:nvPicPr>
          <p:cNvPr id="14" name="Imagem 13"/>
          <p:cNvPicPr>
            <a:picLocks noChangeAspect="1"/>
          </p:cNvPicPr>
          <p:nvPr/>
        </p:nvPicPr>
        <p:blipFill>
          <a:blip r:embed="rId7"/>
          <a:stretch>
            <a:fillRect/>
          </a:stretch>
        </p:blipFill>
        <p:spPr>
          <a:xfrm>
            <a:off x="11271424" y="4334037"/>
            <a:ext cx="920576" cy="2523963"/>
          </a:xfrm>
          <a:prstGeom prst="rect">
            <a:avLst/>
          </a:prstGeom>
        </p:spPr>
      </p:pic>
      <p:sp>
        <p:nvSpPr>
          <p:cNvPr id="15" name="CaixaDeTexto 14"/>
          <p:cNvSpPr txBox="1"/>
          <p:nvPr/>
        </p:nvSpPr>
        <p:spPr>
          <a:xfrm>
            <a:off x="6059487" y="6558245"/>
            <a:ext cx="7262446" cy="261610"/>
          </a:xfrm>
          <a:prstGeom prst="rect">
            <a:avLst/>
          </a:prstGeom>
          <a:noFill/>
        </p:spPr>
        <p:txBody>
          <a:bodyPr wrap="square" rtlCol="0">
            <a:spAutoFit/>
          </a:bodyPr>
          <a:lstStyle/>
          <a:p>
            <a:r>
              <a:rPr lang="pt-PT" sz="1100" dirty="0"/>
              <a:t>Fonte: imagens recolhidas do vídeo “</a:t>
            </a:r>
            <a:r>
              <a:rPr lang="pt-PT" sz="1100" dirty="0">
                <a:hlinkClick r:id="rId8"/>
              </a:rPr>
              <a:t>Emigracao_comunidades_Port.mp4</a:t>
            </a:r>
            <a:r>
              <a:rPr lang="pt-PT" sz="1100" dirty="0"/>
              <a:t>” </a:t>
            </a:r>
          </a:p>
        </p:txBody>
      </p:sp>
    </p:spTree>
    <p:extLst>
      <p:ext uri="{BB962C8B-B14F-4D97-AF65-F5344CB8AC3E}">
        <p14:creationId xmlns:p14="http://schemas.microsoft.com/office/powerpoint/2010/main" val="335472162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597877" y="30261"/>
            <a:ext cx="4975051" cy="6827739"/>
          </a:xfrm>
          <a:prstGeom prst="rect">
            <a:avLst/>
          </a:prstGeom>
        </p:spPr>
      </p:pic>
      <p:sp>
        <p:nvSpPr>
          <p:cNvPr id="3" name="Retângulo 2"/>
          <p:cNvSpPr/>
          <p:nvPr/>
        </p:nvSpPr>
        <p:spPr>
          <a:xfrm>
            <a:off x="5635712" y="5209674"/>
            <a:ext cx="6096000" cy="1200329"/>
          </a:xfrm>
          <a:prstGeom prst="rect">
            <a:avLst/>
          </a:prstGeom>
        </p:spPr>
        <p:txBody>
          <a:bodyPr>
            <a:spAutoFit/>
          </a:bodyPr>
          <a:lstStyle/>
          <a:p>
            <a:r>
              <a:rPr lang="pt-PT" dirty="0"/>
              <a:t>Capa do jornal antiportuguês O Jacobino, de 1894. Na ilustração o português é ridicularizado: chega famélico ao Brasil mas, com o tempo, vai enriquecendo e engordando, às custas da "exploração" dos brasileiros</a:t>
            </a:r>
          </a:p>
        </p:txBody>
      </p:sp>
      <p:pic>
        <p:nvPicPr>
          <p:cNvPr id="4" name="Imagem 3"/>
          <p:cNvPicPr>
            <a:picLocks noChangeAspect="1"/>
          </p:cNvPicPr>
          <p:nvPr/>
        </p:nvPicPr>
        <p:blipFill>
          <a:blip r:embed="rId3"/>
          <a:stretch>
            <a:fillRect/>
          </a:stretch>
        </p:blipFill>
        <p:spPr>
          <a:xfrm>
            <a:off x="11271424" y="4334037"/>
            <a:ext cx="920576" cy="2523963"/>
          </a:xfrm>
          <a:prstGeom prst="rect">
            <a:avLst/>
          </a:prstGeom>
        </p:spPr>
      </p:pic>
    </p:spTree>
    <p:extLst>
      <p:ext uri="{BB962C8B-B14F-4D97-AF65-F5344CB8AC3E}">
        <p14:creationId xmlns:p14="http://schemas.microsoft.com/office/powerpoint/2010/main" val="293651030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stretch>
            <a:fillRect/>
          </a:stretch>
        </p:blipFill>
        <p:spPr>
          <a:xfrm>
            <a:off x="11294601" y="4332514"/>
            <a:ext cx="919170" cy="2525486"/>
          </a:xfrm>
          <a:prstGeom prst="rect">
            <a:avLst/>
          </a:prstGeom>
        </p:spPr>
      </p:pic>
      <p:sp>
        <p:nvSpPr>
          <p:cNvPr id="3" name="CaixaDeTexto 2"/>
          <p:cNvSpPr txBox="1"/>
          <p:nvPr/>
        </p:nvSpPr>
        <p:spPr>
          <a:xfrm>
            <a:off x="764273" y="832514"/>
            <a:ext cx="11087757" cy="5478423"/>
          </a:xfrm>
          <a:prstGeom prst="rect">
            <a:avLst/>
          </a:prstGeom>
          <a:noFill/>
        </p:spPr>
        <p:txBody>
          <a:bodyPr wrap="square" rtlCol="0">
            <a:spAutoFit/>
          </a:bodyPr>
          <a:lstStyle/>
          <a:p>
            <a:r>
              <a:rPr lang="pt-PT" sz="1400" b="1" dirty="0"/>
              <a:t>Bibliografia:</a:t>
            </a:r>
          </a:p>
          <a:p>
            <a:endParaRPr lang="pt-PT" sz="1200" dirty="0"/>
          </a:p>
          <a:p>
            <a:r>
              <a:rPr lang="pt-PT" sz="1200" dirty="0"/>
              <a:t>ALVES, J.F.( 1994). Os “Brasileiros”. Emigração e retorno no Porto oitocentista. Porto, edição de autor. Disponível em: </a:t>
            </a:r>
            <a:r>
              <a:rPr lang="pt-PT" sz="1200" dirty="0">
                <a:hlinkClick r:id="rId3"/>
              </a:rPr>
              <a:t>http://ler.letras.up.pt/site/default.aspx?qry=id06id135&amp;sum=sim</a:t>
            </a:r>
            <a:endParaRPr lang="pt-PT" sz="1200" dirty="0"/>
          </a:p>
          <a:p>
            <a:endParaRPr lang="pt-PT" sz="1200" dirty="0"/>
          </a:p>
          <a:p>
            <a:r>
              <a:rPr lang="pt-PT" sz="1200" dirty="0"/>
              <a:t>CRUZ, Maria Antonieta  (1986-1987). Agruras dos emigrantes portugueses no Brasil. Contributos para o estudo da emigração portuguesa na segunda metade do século XIX. Consultar em </a:t>
            </a:r>
            <a:r>
              <a:rPr lang="pt-PT" sz="1200" dirty="0">
                <a:hlinkClick r:id="rId4"/>
              </a:rPr>
              <a:t>https://</a:t>
            </a:r>
            <a:r>
              <a:rPr lang="pt-PT" sz="1200" dirty="0" smtClean="0">
                <a:hlinkClick r:id="rId4"/>
              </a:rPr>
              <a:t>repositorio-aberto.up.pt/bitstream/10216/13557/2/6489000071611.pdf</a:t>
            </a:r>
            <a:endParaRPr lang="pt-PT" sz="1200" dirty="0" smtClean="0"/>
          </a:p>
          <a:p>
            <a:endParaRPr lang="pt-PT" sz="1200" dirty="0"/>
          </a:p>
          <a:p>
            <a:r>
              <a:rPr lang="pt-PT" sz="1200" dirty="0"/>
              <a:t> FERREIRA, Arminda (2005). O Luso-Brasileirismo na perspetiva de Nuno Simões. Esboço de um estudo de natureza biográfica. Vila Nova de Famalicão: Edições </a:t>
            </a:r>
            <a:r>
              <a:rPr lang="pt-PT" sz="1200" dirty="0" err="1"/>
              <a:t>Quasi</a:t>
            </a:r>
            <a:r>
              <a:rPr lang="pt-PT" sz="1200" dirty="0"/>
              <a:t>.</a:t>
            </a:r>
          </a:p>
          <a:p>
            <a:endParaRPr lang="pt-PT" sz="1200" dirty="0"/>
          </a:p>
          <a:p>
            <a:r>
              <a:rPr lang="pt-PT" sz="1200" dirty="0"/>
              <a:t>LAGES, José Manuel (2004). A Confraria de Nossa Senhora do Carmo de Lemenhe. Sua influência no Vale do Este e o papel dos «Brasileiros». Vila Nova de Famalicão: Câmara Municipal de Vila Nova de Famalicão. </a:t>
            </a:r>
            <a:endParaRPr lang="pt-PT" sz="1200" dirty="0" smtClean="0"/>
          </a:p>
          <a:p>
            <a:endParaRPr lang="pt-PT" sz="1200" dirty="0"/>
          </a:p>
          <a:p>
            <a:r>
              <a:rPr lang="pt-PT" sz="1200" dirty="0" smtClean="0"/>
              <a:t>LAGES</a:t>
            </a:r>
            <a:r>
              <a:rPr lang="pt-PT" sz="1200" dirty="0"/>
              <a:t>, José Manuel (2004). </a:t>
            </a:r>
            <a:r>
              <a:rPr lang="pt-PT" sz="1200" dirty="0" smtClean="0"/>
              <a:t>Os Emigrantes de V. N. de Famalicão – O seu papel na Confraria de Nossa Senhora do Carmo. </a:t>
            </a:r>
            <a:r>
              <a:rPr lang="pt-PT" sz="1200" dirty="0"/>
              <a:t>in “Os Brasileiros” da Emigração, </a:t>
            </a:r>
            <a:r>
              <a:rPr lang="pt-PT" sz="1200" dirty="0" err="1"/>
              <a:t>coord</a:t>
            </a:r>
            <a:r>
              <a:rPr lang="pt-PT" sz="1200" dirty="0"/>
              <a:t>. Alves, Jorge Fernandes. Coleção Cadernos Museu Bernardino Machado. Edição: Câmara Municipal de Vila Nova de Famalicão, p. </a:t>
            </a:r>
            <a:r>
              <a:rPr lang="pt-PT" sz="1200" dirty="0" smtClean="0"/>
              <a:t>46-79.</a:t>
            </a:r>
          </a:p>
          <a:p>
            <a:endParaRPr lang="pt-PT" sz="1200" dirty="0"/>
          </a:p>
          <a:p>
            <a:r>
              <a:rPr lang="pt-PT" sz="1200" dirty="0"/>
              <a:t>PEREIRA, </a:t>
            </a:r>
            <a:r>
              <a:rPr lang="pt-PT" sz="1200" dirty="0" err="1"/>
              <a:t>Mirian</a:t>
            </a:r>
            <a:r>
              <a:rPr lang="pt-PT" sz="1200" dirty="0"/>
              <a:t> </a:t>
            </a:r>
            <a:r>
              <a:rPr lang="pt-PT" sz="1200" dirty="0" err="1"/>
              <a:t>Halpern</a:t>
            </a:r>
            <a:r>
              <a:rPr lang="pt-PT" sz="1200" dirty="0"/>
              <a:t> (1981). A política Portuguesa de Emigração 1850-1930. Lisboa: A Regra do Jogo.p.364</a:t>
            </a:r>
          </a:p>
          <a:p>
            <a:endParaRPr lang="pt-PT" sz="1200" dirty="0"/>
          </a:p>
          <a:p>
            <a:r>
              <a:rPr lang="pt-PT" sz="1200" dirty="0"/>
              <a:t>Sociologia das migrações: da emigração às comunidades portuguesas  - </a:t>
            </a:r>
            <a:r>
              <a:rPr lang="pt-PT" sz="1200" dirty="0">
                <a:hlinkClick r:id="rId5"/>
              </a:rPr>
              <a:t>Emigracao_comunidades_Port.mp4</a:t>
            </a:r>
            <a:r>
              <a:rPr lang="pt-PT" sz="1200" dirty="0"/>
              <a:t> in </a:t>
            </a:r>
            <a:r>
              <a:rPr lang="pt-PT" sz="1200" dirty="0">
                <a:hlinkClick r:id="rId6"/>
              </a:rPr>
              <a:t>https://repositorioaberto.uab.pt/handle/10400.2/7327</a:t>
            </a:r>
            <a:endParaRPr lang="pt-PT" sz="1200" dirty="0"/>
          </a:p>
          <a:p>
            <a:endParaRPr lang="pt-PT" sz="1200" dirty="0"/>
          </a:p>
          <a:p>
            <a:endParaRPr lang="pt-PT" sz="1200" dirty="0"/>
          </a:p>
          <a:p>
            <a:endParaRPr lang="pt-PT" sz="1200" dirty="0"/>
          </a:p>
          <a:p>
            <a:endParaRPr lang="pt-PT" sz="1200" dirty="0"/>
          </a:p>
          <a:p>
            <a:endParaRPr lang="pt-PT" sz="1200" dirty="0"/>
          </a:p>
          <a:p>
            <a:endParaRPr lang="pt-PT" sz="1200" dirty="0"/>
          </a:p>
          <a:p>
            <a:endParaRPr lang="pt-PT" sz="1200" dirty="0"/>
          </a:p>
          <a:p>
            <a:r>
              <a:rPr lang="pt-PT" sz="1200" dirty="0"/>
              <a:t>Consultar: </a:t>
            </a:r>
            <a:r>
              <a:rPr lang="pt-PT" sz="1200" dirty="0">
                <a:hlinkClick r:id="rId7"/>
              </a:rPr>
              <a:t>https://www.researchgate.net/profile/Jorge_Alves2</a:t>
            </a:r>
            <a:r>
              <a:rPr lang="pt-PT" sz="1200" dirty="0"/>
              <a:t> </a:t>
            </a:r>
          </a:p>
          <a:p>
            <a:endParaRPr lang="pt-PT" sz="1200" dirty="0"/>
          </a:p>
          <a:p>
            <a:endParaRPr lang="pt-PT" sz="1200" dirty="0"/>
          </a:p>
        </p:txBody>
      </p:sp>
    </p:spTree>
    <p:extLst>
      <p:ext uri="{BB962C8B-B14F-4D97-AF65-F5344CB8AC3E}">
        <p14:creationId xmlns:p14="http://schemas.microsoft.com/office/powerpoint/2010/main" val="39150284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p:cNvPicPr>
            <a:picLocks noChangeAspect="1"/>
          </p:cNvPicPr>
          <p:nvPr/>
        </p:nvPicPr>
        <p:blipFill>
          <a:blip r:embed="rId2"/>
          <a:stretch>
            <a:fillRect/>
          </a:stretch>
        </p:blipFill>
        <p:spPr>
          <a:xfrm>
            <a:off x="11294601" y="4332514"/>
            <a:ext cx="919170" cy="2525486"/>
          </a:xfrm>
          <a:prstGeom prst="rect">
            <a:avLst/>
          </a:prstGeom>
        </p:spPr>
      </p:pic>
      <p:sp>
        <p:nvSpPr>
          <p:cNvPr id="5" name="CaixaDeTexto 4"/>
          <p:cNvSpPr txBox="1"/>
          <p:nvPr/>
        </p:nvSpPr>
        <p:spPr>
          <a:xfrm>
            <a:off x="158091" y="412789"/>
            <a:ext cx="11802793" cy="6032421"/>
          </a:xfrm>
          <a:prstGeom prst="rect">
            <a:avLst/>
          </a:prstGeom>
          <a:noFill/>
        </p:spPr>
        <p:txBody>
          <a:bodyPr wrap="square" rtlCol="0">
            <a:spAutoFit/>
          </a:bodyPr>
          <a:lstStyle/>
          <a:p>
            <a:r>
              <a:rPr lang="pt-PT" sz="1200" b="1" dirty="0">
                <a:latin typeface="HurmeGeometricSans4 Light" panose="020B0400020000000000" pitchFamily="34" charset="0"/>
              </a:rPr>
              <a:t>Público-Alvo preferencial/Temas programáticos: </a:t>
            </a:r>
            <a:r>
              <a:rPr lang="pt-PT" sz="1200" dirty="0">
                <a:latin typeface="HurmeGeometricSans4 Light" panose="020B0400020000000000" pitchFamily="34" charset="0"/>
              </a:rPr>
              <a:t>	</a:t>
            </a:r>
          </a:p>
          <a:p>
            <a:endParaRPr lang="pt-PT" sz="1200" b="1" dirty="0">
              <a:solidFill>
                <a:schemeClr val="accent5"/>
              </a:solidFill>
              <a:effectLst>
                <a:outerShdw blurRad="38100" dist="38100" dir="2700000" algn="tl">
                  <a:srgbClr val="000000">
                    <a:alpha val="43137"/>
                  </a:srgbClr>
                </a:outerShdw>
              </a:effectLst>
              <a:latin typeface="HurmeGeometricSans4 Light" panose="020B0400020000000000" pitchFamily="34" charset="0"/>
            </a:endParaRPr>
          </a:p>
          <a:p>
            <a:endParaRPr lang="pt-PT" sz="1200" dirty="0" smtClean="0">
              <a:solidFill>
                <a:srgbClr val="FF0000"/>
              </a:solidFill>
              <a:latin typeface="HurmeGeometricSans4 Light" panose="020B0400020000000000" pitchFamily="34" charset="0"/>
            </a:endParaRPr>
          </a:p>
          <a:p>
            <a:r>
              <a:rPr lang="pt-PT" sz="1200" b="1" dirty="0" smtClean="0">
                <a:solidFill>
                  <a:srgbClr val="0070C0"/>
                </a:solidFill>
                <a:latin typeface="HurmeGeometricSans4 Light" panose="020B0400020000000000" pitchFamily="34" charset="0"/>
              </a:rPr>
              <a:t>2.º </a:t>
            </a:r>
            <a:r>
              <a:rPr lang="pt-PT" sz="1200" b="1" dirty="0">
                <a:solidFill>
                  <a:srgbClr val="0070C0"/>
                </a:solidFill>
                <a:latin typeface="HurmeGeometricSans4 Light" panose="020B0400020000000000" pitchFamily="34" charset="0"/>
              </a:rPr>
              <a:t>ciclo </a:t>
            </a:r>
          </a:p>
          <a:p>
            <a:r>
              <a:rPr lang="pt-PT" sz="1200" b="1" dirty="0">
                <a:latin typeface="HurmeGeometricSans4 Light" panose="020B0400020000000000" pitchFamily="34" charset="0"/>
              </a:rPr>
              <a:t>História e Geografia de Portugal - 6.º ano</a:t>
            </a:r>
          </a:p>
          <a:p>
            <a:r>
              <a:rPr lang="pt-PT" sz="1200" dirty="0">
                <a:latin typeface="HurmeGeometricSans4 Light" panose="020B0400020000000000" pitchFamily="34" charset="0"/>
              </a:rPr>
              <a:t>DOMÍNIO – PORTUGAL DO SÉCULO XVIII AO SÉCULO XIX </a:t>
            </a:r>
          </a:p>
          <a:p>
            <a:r>
              <a:rPr lang="pt-PT" sz="1200" dirty="0">
                <a:latin typeface="HurmeGeometricSans4 Light" panose="020B0400020000000000" pitchFamily="34" charset="0"/>
              </a:rPr>
              <a:t>SUBDOMÍNIO  – PORTUGAL NA SEGUNDA METADE DO SÉCULO XIX - Explicar as migrações oitocentistas - «Brasileiros de torna-viagem» - (para outros continentes e dos campos para as cidades), relacionando-as com o crescimento populacional e com o processo de industrialização.</a:t>
            </a:r>
          </a:p>
          <a:p>
            <a:endParaRPr lang="pt-PT" sz="1000" b="1" dirty="0">
              <a:latin typeface="HurmeGeometricSans4 Light" panose="020B0400020000000000" pitchFamily="34" charset="0"/>
            </a:endParaRPr>
          </a:p>
          <a:p>
            <a:r>
              <a:rPr lang="pt-PT" sz="1200" b="1" dirty="0">
                <a:solidFill>
                  <a:srgbClr val="0070C0"/>
                </a:solidFill>
                <a:latin typeface="HurmeGeometricSans4 Light" panose="020B0400020000000000" pitchFamily="34" charset="0"/>
              </a:rPr>
              <a:t>3.º ciclo </a:t>
            </a:r>
          </a:p>
          <a:p>
            <a:r>
              <a:rPr lang="pt-PT" sz="1200" b="1" dirty="0">
                <a:latin typeface="HurmeGeometricSans4 Light" panose="020B0400020000000000" pitchFamily="34" charset="0"/>
              </a:rPr>
              <a:t>História - 8.º ano</a:t>
            </a:r>
          </a:p>
          <a:p>
            <a:r>
              <a:rPr lang="pt-PT" sz="1200" dirty="0">
                <a:latin typeface="HurmeGeometricSans4 Light" panose="020B0400020000000000" pitchFamily="34" charset="0"/>
              </a:rPr>
              <a:t>DOMÍNIO - O MUNDO INDUSTRIALIZADO NO SÉCULO XIX </a:t>
            </a:r>
          </a:p>
          <a:p>
            <a:r>
              <a:rPr lang="pt-PT" sz="1200" dirty="0">
                <a:latin typeface="HurmeGeometricSans4 Light" panose="020B0400020000000000" pitchFamily="34" charset="0"/>
              </a:rPr>
              <a:t>SUBDOMÍNIO –  O CASO PORTUGUÊS: Relacionar a emigração com as dificuldades sentidas pelos pequenos produtores rurais na segunda metade do século XIX; Integrar a emigração portuguesa da segunda metade do século XIX no contexto das migrações europeias do período. </a:t>
            </a:r>
          </a:p>
          <a:p>
            <a:endParaRPr lang="pt-PT" sz="1200" b="1" dirty="0">
              <a:latin typeface="HurmeGeometricSans4 Light" panose="020B0400020000000000" pitchFamily="34" charset="0"/>
            </a:endParaRPr>
          </a:p>
          <a:p>
            <a:r>
              <a:rPr lang="pt-PT" sz="1200" b="1" dirty="0">
                <a:latin typeface="HurmeGeometricSans4 Light" panose="020B0400020000000000" pitchFamily="34" charset="0"/>
              </a:rPr>
              <a:t>Geografia – 8.º ano</a:t>
            </a:r>
          </a:p>
          <a:p>
            <a:r>
              <a:rPr lang="pt-PT" sz="1200" dirty="0">
                <a:latin typeface="HurmeGeometricSans4 Light" panose="020B0400020000000000" pitchFamily="34" charset="0"/>
              </a:rPr>
              <a:t>DOMÍNIO: POPULAÇÃO E POVOAMENTO</a:t>
            </a:r>
          </a:p>
          <a:p>
            <a:r>
              <a:rPr lang="pt-PT" sz="1200" dirty="0">
                <a:latin typeface="HurmeGeometricSans4 Light" panose="020B0400020000000000" pitchFamily="34" charset="0"/>
              </a:rPr>
              <a:t>SUBDOMINIO: LOCALIZAR E COMPREENDER OS LUGARES E AS REGIÕES; IDENTIFICAR PADRÕES NA DISTRIBUIÇÃO DOS FLUXOS MIGRATÓRIOS, À ESCALA NACIONAL, EUROPEIA E MUNDIAL, ENUNCIANDO FATORES RESPONSÁVEIS POR ESSA DISTRIBUIÇÃO</a:t>
            </a:r>
          </a:p>
          <a:p>
            <a:r>
              <a:rPr lang="pt-PT" sz="1200" dirty="0">
                <a:latin typeface="HurmeGeometricSans4 Light" panose="020B0400020000000000" pitchFamily="34" charset="0"/>
              </a:rPr>
              <a:t>Identificar padrões na distribuição da população e do povoamento, à escala nacional, europeia e mundial, enunciando fatores responsáveis por essa distribuição; Problematizar e debater as inter-relações entre fenómenos e espaços </a:t>
            </a:r>
            <a:r>
              <a:rPr lang="pt-PT" sz="1200" dirty="0" smtClean="0">
                <a:latin typeface="HurmeGeometricSans4 Light" panose="020B0400020000000000" pitchFamily="34" charset="0"/>
              </a:rPr>
              <a:t>geográficos; </a:t>
            </a:r>
            <a:r>
              <a:rPr lang="pt-PT" sz="1200" dirty="0">
                <a:latin typeface="HurmeGeometricSans4 Light" panose="020B0400020000000000" pitchFamily="34" charset="0"/>
              </a:rPr>
              <a:t>Explicar causas e consequências dos fluxos migratórios, a diferentes escalas.	</a:t>
            </a:r>
          </a:p>
          <a:p>
            <a:endParaRPr lang="pt-PT" sz="1200" dirty="0">
              <a:latin typeface="HurmeGeometricSans4 Light" panose="020B0400020000000000" pitchFamily="34" charset="0"/>
            </a:endParaRPr>
          </a:p>
          <a:p>
            <a:r>
              <a:rPr lang="pt-PT" sz="1200" b="1" dirty="0">
                <a:solidFill>
                  <a:srgbClr val="0070C0"/>
                </a:solidFill>
                <a:latin typeface="HurmeGeometricSans4 Light" panose="020B0400020000000000" pitchFamily="34" charset="0"/>
              </a:rPr>
              <a:t>Ensino Secundário</a:t>
            </a:r>
          </a:p>
          <a:p>
            <a:r>
              <a:rPr lang="pt-PT" sz="1200" b="1" dirty="0">
                <a:latin typeface="HurmeGeometricSans4 Light" panose="020B0400020000000000" pitchFamily="34" charset="0"/>
              </a:rPr>
              <a:t>História A - 11.º ano</a:t>
            </a:r>
          </a:p>
          <a:p>
            <a:r>
              <a:rPr lang="pt-PT" sz="1200" dirty="0">
                <a:latin typeface="HurmeGeometricSans4 Light" panose="020B0400020000000000" pitchFamily="34" charset="0"/>
              </a:rPr>
              <a:t>CIVILIZAÇÃO INDUSTRIAL – ECONOMIA E SOCIEDADE; NACIONALISMOS E CHOQUES IMPERIALISTAS</a:t>
            </a:r>
          </a:p>
          <a:p>
            <a:r>
              <a:rPr lang="pt-PT" sz="1200" dirty="0">
                <a:latin typeface="HurmeGeometricSans4 Light" panose="020B0400020000000000" pitchFamily="34" charset="0"/>
              </a:rPr>
              <a:t>AS TRANSFORMAÇÕES ECONÓMICAS NA EUROPA E NO MUNDO; A SOCIEDADE INDUSTRIAL E URBANA; PORTUGAL, UMA SOCIEDADE CAPITALISTA PERIFÉRICA</a:t>
            </a:r>
          </a:p>
          <a:p>
            <a:endParaRPr lang="pt-PT" sz="800" b="1" dirty="0">
              <a:latin typeface="HurmeGeometricSans4 Light" panose="020B0400020000000000" pitchFamily="34" charset="0"/>
            </a:endParaRPr>
          </a:p>
          <a:p>
            <a:r>
              <a:rPr lang="pt-PT" sz="1200" b="1" dirty="0">
                <a:latin typeface="HurmeGeometricSans4 Light" panose="020B0400020000000000" pitchFamily="34" charset="0"/>
              </a:rPr>
              <a:t>História B - 10.º ano </a:t>
            </a:r>
            <a:r>
              <a:rPr lang="pt-PT" sz="1200" dirty="0">
                <a:latin typeface="HurmeGeometricSans4 Light" panose="020B0400020000000000" pitchFamily="34" charset="0"/>
              </a:rPr>
              <a:t>– DOMÍNIO: CIVILIZAÇÃO INDUSTRIAL – ECONOMIA E SOCIEDADE; NACIONALISMOS E CHOQUES IMPERIALISTAS</a:t>
            </a:r>
          </a:p>
          <a:p>
            <a:r>
              <a:rPr lang="pt-PT" sz="1200" dirty="0">
                <a:latin typeface="HurmeGeometricSans4 Light" panose="020B0400020000000000" pitchFamily="34" charset="0"/>
              </a:rPr>
              <a:t>SUBDOMÍNIO: AS TRANSFORMAÇÕES ECONÓMICAS NA EUROPA E NO MUNDO; O CASO PORTUGUÊS	</a:t>
            </a:r>
          </a:p>
          <a:p>
            <a:endParaRPr lang="pt-PT" sz="800" dirty="0">
              <a:latin typeface="HurmeGeometricSans4 Light" panose="020B0400020000000000" pitchFamily="34" charset="0"/>
            </a:endParaRPr>
          </a:p>
          <a:p>
            <a:r>
              <a:rPr lang="pt-PT" sz="1200" b="1" dirty="0">
                <a:latin typeface="HurmeGeometricSans4 Light" panose="020B0400020000000000" pitchFamily="34" charset="0"/>
              </a:rPr>
              <a:t>Geografia A – 10.º ano</a:t>
            </a:r>
          </a:p>
          <a:p>
            <a:r>
              <a:rPr lang="pt-PT" sz="1200" dirty="0">
                <a:latin typeface="HurmeGeometricSans4 Light" panose="020B0400020000000000" pitchFamily="34" charset="0"/>
              </a:rPr>
              <a:t>A POPULAÇÃO -  Analisar questões geograficamente relevantes do espaço português</a:t>
            </a:r>
          </a:p>
        </p:txBody>
      </p:sp>
    </p:spTree>
    <p:extLst>
      <p:ext uri="{BB962C8B-B14F-4D97-AF65-F5344CB8AC3E}">
        <p14:creationId xmlns:p14="http://schemas.microsoft.com/office/powerpoint/2010/main" val="25059180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stretch>
            <a:fillRect/>
          </a:stretch>
        </p:blipFill>
        <p:spPr>
          <a:xfrm>
            <a:off x="11271424" y="4334037"/>
            <a:ext cx="920576" cy="2523963"/>
          </a:xfrm>
          <a:prstGeom prst="rect">
            <a:avLst/>
          </a:prstGeom>
        </p:spPr>
      </p:pic>
      <p:sp>
        <p:nvSpPr>
          <p:cNvPr id="3" name="CaixaDeTexto 3"/>
          <p:cNvSpPr txBox="1"/>
          <p:nvPr/>
        </p:nvSpPr>
        <p:spPr>
          <a:xfrm>
            <a:off x="1723292" y="703385"/>
            <a:ext cx="8897816" cy="4985980"/>
          </a:xfrm>
          <a:prstGeom prst="rect">
            <a:avLst/>
          </a:prstGeom>
          <a:noFill/>
        </p:spPr>
        <p:txBody>
          <a:bodyPr wrap="square" rtlCol="0">
            <a:spAutoFit/>
          </a:bodyPr>
          <a:lstStyle/>
          <a:p>
            <a:pPr algn="ctr"/>
            <a:r>
              <a:rPr lang="pt-PT" sz="1600" b="1" dirty="0"/>
              <a:t>Ficha técnica:</a:t>
            </a:r>
          </a:p>
          <a:p>
            <a:pPr algn="ctr"/>
            <a:r>
              <a:rPr lang="pt-PT" sz="1200" b="1" dirty="0"/>
              <a:t>De Famalicão para o Mundo – Recursos didáticos</a:t>
            </a:r>
          </a:p>
          <a:p>
            <a:pPr algn="ctr"/>
            <a:endParaRPr lang="pt-PT" sz="1200" b="1" dirty="0"/>
          </a:p>
          <a:p>
            <a:pPr algn="ctr"/>
            <a:r>
              <a:rPr lang="pt-PT" sz="1200" b="1" dirty="0"/>
              <a:t>Autor:</a:t>
            </a:r>
          </a:p>
          <a:p>
            <a:pPr algn="ctr"/>
            <a:r>
              <a:rPr lang="pt-PT" sz="1200" dirty="0"/>
              <a:t>Arminda Ferreira </a:t>
            </a:r>
          </a:p>
          <a:p>
            <a:pPr algn="ctr"/>
            <a:endParaRPr lang="pt-PT" sz="1200" dirty="0"/>
          </a:p>
          <a:p>
            <a:pPr algn="ctr"/>
            <a:r>
              <a:rPr lang="pt-PT" sz="1200" b="1" dirty="0"/>
              <a:t>Coordenação Científica:</a:t>
            </a:r>
          </a:p>
          <a:p>
            <a:pPr algn="ctr"/>
            <a:r>
              <a:rPr lang="pt-PT" sz="1200" dirty="0"/>
              <a:t>Isabel Barca e Luís Alberto Alves </a:t>
            </a:r>
          </a:p>
          <a:p>
            <a:pPr algn="ctr"/>
            <a:endParaRPr lang="pt-PT" sz="1200" b="1" dirty="0"/>
          </a:p>
          <a:p>
            <a:pPr algn="ctr">
              <a:spcAft>
                <a:spcPts val="0"/>
              </a:spcAft>
            </a:pPr>
            <a:r>
              <a:rPr lang="pt-PT" sz="1200" b="1" dirty="0">
                <a:solidFill>
                  <a:srgbClr val="000000"/>
                </a:solidFill>
                <a:ea typeface="Times New Roman" panose="02020603050405020304" pitchFamily="18" charset="0"/>
                <a:cs typeface="Times New Roman" panose="02020603050405020304" pitchFamily="18" charset="0"/>
              </a:rPr>
              <a:t>Vereador da Educação, Conhecimento e Cultura </a:t>
            </a:r>
          </a:p>
          <a:p>
            <a:pPr algn="ctr">
              <a:spcAft>
                <a:spcPts val="0"/>
              </a:spcAft>
            </a:pPr>
            <a:r>
              <a:rPr lang="pt-PT" sz="1200" dirty="0">
                <a:solidFill>
                  <a:srgbClr val="000000"/>
                </a:solidFill>
                <a:ea typeface="Times New Roman" panose="02020603050405020304" pitchFamily="18" charset="0"/>
                <a:cs typeface="Times New Roman" panose="02020603050405020304" pitchFamily="18" charset="0"/>
              </a:rPr>
              <a:t> Leonel Rocha</a:t>
            </a:r>
          </a:p>
          <a:p>
            <a:pPr algn="ctr"/>
            <a:endParaRPr lang="pt-PT" sz="1200" b="1" dirty="0"/>
          </a:p>
          <a:p>
            <a:pPr algn="ctr"/>
            <a:r>
              <a:rPr lang="pt-PT" sz="1200" b="1" dirty="0"/>
              <a:t>Colaboração</a:t>
            </a:r>
          </a:p>
          <a:p>
            <a:pPr algn="ctr">
              <a:spcAft>
                <a:spcPts val="0"/>
              </a:spcAft>
            </a:pPr>
            <a:r>
              <a:rPr lang="pt-PT" sz="1200" kern="1200" dirty="0">
                <a:solidFill>
                  <a:srgbClr val="000000"/>
                </a:solidFill>
                <a:effectLst/>
                <a:ea typeface="Times New Roman" panose="02020603050405020304" pitchFamily="18" charset="0"/>
                <a:cs typeface="Times New Roman" panose="02020603050405020304" pitchFamily="18" charset="0"/>
              </a:rPr>
              <a:t>José Lages </a:t>
            </a:r>
          </a:p>
          <a:p>
            <a:pPr algn="ctr">
              <a:spcAft>
                <a:spcPts val="0"/>
              </a:spcAft>
            </a:pPr>
            <a:endParaRPr lang="pt-PT" sz="1200" b="1" kern="1200" dirty="0">
              <a:solidFill>
                <a:srgbClr val="000000"/>
              </a:solidFill>
              <a:effectLst/>
              <a:ea typeface="Times New Roman" panose="02020603050405020304" pitchFamily="18" charset="0"/>
              <a:cs typeface="Times New Roman" panose="02020603050405020304" pitchFamily="18" charset="0"/>
            </a:endParaRPr>
          </a:p>
          <a:p>
            <a:pPr algn="ctr">
              <a:spcAft>
                <a:spcPts val="0"/>
              </a:spcAft>
            </a:pPr>
            <a:r>
              <a:rPr lang="pt-PT" sz="1200" b="1" dirty="0">
                <a:solidFill>
                  <a:srgbClr val="000000"/>
                </a:solidFill>
                <a:ea typeface="Times New Roman" panose="02020603050405020304" pitchFamily="18" charset="0"/>
                <a:cs typeface="Times New Roman" panose="02020603050405020304" pitchFamily="18" charset="0"/>
              </a:rPr>
              <a:t>Edição</a:t>
            </a:r>
          </a:p>
          <a:p>
            <a:pPr algn="ctr">
              <a:spcAft>
                <a:spcPts val="0"/>
              </a:spcAft>
            </a:pPr>
            <a:r>
              <a:rPr lang="pt-PT" sz="1200" dirty="0">
                <a:solidFill>
                  <a:srgbClr val="000000"/>
                </a:solidFill>
                <a:ea typeface="Times New Roman" panose="02020603050405020304" pitchFamily="18" charset="0"/>
                <a:cs typeface="Times New Roman" panose="02020603050405020304" pitchFamily="18" charset="0"/>
              </a:rPr>
              <a:t> janeiro de 2021</a:t>
            </a:r>
          </a:p>
          <a:p>
            <a:pPr algn="ctr">
              <a:spcAft>
                <a:spcPts val="0"/>
              </a:spcAft>
            </a:pPr>
            <a:endParaRPr lang="pt-PT" sz="1200" b="1" kern="1200" dirty="0">
              <a:solidFill>
                <a:srgbClr val="000000"/>
              </a:solidFill>
              <a:effectLst/>
              <a:ea typeface="Times New Roman" panose="02020603050405020304" pitchFamily="18" charset="0"/>
              <a:cs typeface="Times New Roman" panose="02020603050405020304" pitchFamily="18" charset="0"/>
            </a:endParaRPr>
          </a:p>
          <a:p>
            <a:pPr algn="ctr">
              <a:spcAft>
                <a:spcPts val="0"/>
              </a:spcAft>
            </a:pPr>
            <a:r>
              <a:rPr lang="pt-PT" sz="1200" b="1" kern="1200" dirty="0">
                <a:solidFill>
                  <a:srgbClr val="000000"/>
                </a:solidFill>
                <a:effectLst/>
                <a:ea typeface="Times New Roman" panose="02020603050405020304" pitchFamily="18" charset="0"/>
                <a:cs typeface="Times New Roman" panose="02020603050405020304" pitchFamily="18" charset="0"/>
              </a:rPr>
              <a:t>Município de Vila Nova de Famalicão</a:t>
            </a:r>
            <a:endParaRPr lang="pt-PT" sz="1200" dirty="0">
              <a:effectLst/>
              <a:ea typeface="Times New Roman" panose="02020603050405020304" pitchFamily="18" charset="0"/>
            </a:endParaRPr>
          </a:p>
          <a:p>
            <a:pPr algn="ctr">
              <a:spcAft>
                <a:spcPts val="0"/>
              </a:spcAft>
            </a:pPr>
            <a:r>
              <a:rPr lang="pt-PT" sz="1200" kern="1200" dirty="0">
                <a:solidFill>
                  <a:srgbClr val="000000"/>
                </a:solidFill>
                <a:effectLst/>
                <a:ea typeface="Times New Roman" panose="02020603050405020304" pitchFamily="18" charset="0"/>
                <a:cs typeface="Times New Roman" panose="02020603050405020304" pitchFamily="18" charset="0"/>
              </a:rPr>
              <a:t>Praça Álvaro Marques,</a:t>
            </a:r>
            <a:endParaRPr lang="pt-PT" sz="1200" dirty="0">
              <a:effectLst/>
              <a:ea typeface="Times New Roman" panose="02020603050405020304" pitchFamily="18" charset="0"/>
            </a:endParaRPr>
          </a:p>
          <a:p>
            <a:pPr algn="ctr">
              <a:spcAft>
                <a:spcPts val="0"/>
              </a:spcAft>
            </a:pPr>
            <a:r>
              <a:rPr lang="pt-PT" sz="1200" kern="1200" dirty="0">
                <a:solidFill>
                  <a:srgbClr val="000000"/>
                </a:solidFill>
                <a:effectLst/>
                <a:ea typeface="Times New Roman" panose="02020603050405020304" pitchFamily="18" charset="0"/>
                <a:cs typeface="Times New Roman" panose="02020603050405020304" pitchFamily="18" charset="0"/>
              </a:rPr>
              <a:t>4760-502 Vila Nova de Famalicão</a:t>
            </a:r>
            <a:endParaRPr lang="pt-PT" sz="1200" dirty="0">
              <a:effectLst/>
              <a:ea typeface="Times New Roman" panose="02020603050405020304" pitchFamily="18" charset="0"/>
            </a:endParaRPr>
          </a:p>
          <a:p>
            <a:pPr algn="ctr">
              <a:spcAft>
                <a:spcPts val="0"/>
              </a:spcAft>
            </a:pPr>
            <a:r>
              <a:rPr lang="pt-PT" sz="1200" kern="1200" dirty="0">
                <a:solidFill>
                  <a:srgbClr val="000000"/>
                </a:solidFill>
                <a:effectLst/>
                <a:ea typeface="Times New Roman" panose="02020603050405020304" pitchFamily="18" charset="0"/>
                <a:cs typeface="Times New Roman" panose="02020603050405020304" pitchFamily="18" charset="0"/>
              </a:rPr>
              <a:t>Tel.: 252 320900 </a:t>
            </a:r>
            <a:endParaRPr lang="pt-PT" sz="1200" dirty="0">
              <a:effectLst/>
              <a:ea typeface="Times New Roman" panose="02020603050405020304" pitchFamily="18" charset="0"/>
            </a:endParaRPr>
          </a:p>
          <a:p>
            <a:pPr algn="ctr">
              <a:spcAft>
                <a:spcPts val="0"/>
              </a:spcAft>
            </a:pPr>
            <a:r>
              <a:rPr lang="pt-PT" sz="1200" dirty="0">
                <a:effectLst/>
                <a:ea typeface="Times New Roman" panose="02020603050405020304" pitchFamily="18" charset="0"/>
              </a:rPr>
              <a:t> </a:t>
            </a:r>
          </a:p>
          <a:p>
            <a:pPr algn="ctr">
              <a:spcAft>
                <a:spcPts val="0"/>
              </a:spcAft>
            </a:pPr>
            <a:r>
              <a:rPr lang="pt-PT" sz="1200" u="sng" kern="1200" dirty="0">
                <a:solidFill>
                  <a:srgbClr val="0000FF"/>
                </a:solidFill>
                <a:effectLst/>
                <a:ea typeface="Times New Roman" panose="02020603050405020304" pitchFamily="18" charset="0"/>
                <a:cs typeface="Times New Roman" panose="02020603050405020304" pitchFamily="18" charset="0"/>
                <a:hlinkClick r:id="rId3"/>
              </a:rPr>
              <a:t>www.famalicao.pt</a:t>
            </a:r>
            <a:endParaRPr lang="pt-PT" sz="1200" dirty="0">
              <a:effectLst/>
              <a:ea typeface="Times New Roman" panose="02020603050405020304" pitchFamily="18" charset="0"/>
            </a:endParaRPr>
          </a:p>
          <a:p>
            <a:pPr algn="ctr">
              <a:spcAft>
                <a:spcPts val="0"/>
              </a:spcAft>
            </a:pPr>
            <a:r>
              <a:rPr lang="pt-PT" sz="1200" u="sng" kern="1200" dirty="0">
                <a:solidFill>
                  <a:srgbClr val="0000FF"/>
                </a:solidFill>
                <a:effectLst/>
                <a:ea typeface="Times New Roman" panose="02020603050405020304" pitchFamily="18" charset="0"/>
                <a:cs typeface="Times New Roman" panose="02020603050405020304" pitchFamily="18" charset="0"/>
                <a:hlinkClick r:id="rId4"/>
              </a:rPr>
              <a:t>www.famalicaoeducativo.pt</a:t>
            </a:r>
            <a:endParaRPr lang="pt-PT" sz="1200" u="sng" kern="1200" dirty="0">
              <a:solidFill>
                <a:srgbClr val="0000FF"/>
              </a:solidFill>
              <a:effectLst/>
              <a:ea typeface="Times New Roman" panose="02020603050405020304" pitchFamily="18" charset="0"/>
              <a:cs typeface="Times New Roman" panose="02020603050405020304" pitchFamily="18" charset="0"/>
            </a:endParaRPr>
          </a:p>
          <a:p>
            <a:pPr algn="ctr">
              <a:spcAft>
                <a:spcPts val="0"/>
              </a:spcAft>
            </a:pPr>
            <a:r>
              <a:rPr lang="pt-PT" sz="1200" dirty="0">
                <a:effectLst/>
                <a:ea typeface="Times New Roman" panose="02020603050405020304" pitchFamily="18" charset="0"/>
                <a:hlinkClick r:id="rId5"/>
              </a:rPr>
              <a:t>http://www.famalicaoeducativo.pt/_de_famalicao_para_o_mundo_contributos_da_historia_loca</a:t>
            </a:r>
            <a:r>
              <a:rPr lang="pt-PT" sz="1400" dirty="0">
                <a:effectLst/>
                <a:ea typeface="Times New Roman" panose="02020603050405020304" pitchFamily="18" charset="0"/>
                <a:hlinkClick r:id="rId5"/>
              </a:rPr>
              <a:t>l</a:t>
            </a:r>
            <a:r>
              <a:rPr lang="pt-PT" sz="1400" dirty="0">
                <a:effectLst/>
                <a:ea typeface="Times New Roman" panose="02020603050405020304" pitchFamily="18" charset="0"/>
              </a:rPr>
              <a:t> </a:t>
            </a:r>
          </a:p>
        </p:txBody>
      </p:sp>
      <p:pic>
        <p:nvPicPr>
          <p:cNvPr id="4" name="Imagem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19121" y="6313802"/>
            <a:ext cx="4330560" cy="299471"/>
          </a:xfrm>
          <a:prstGeom prst="rect">
            <a:avLst/>
          </a:prstGeom>
        </p:spPr>
      </p:pic>
    </p:spTree>
    <p:extLst>
      <p:ext uri="{BB962C8B-B14F-4D97-AF65-F5344CB8AC3E}">
        <p14:creationId xmlns:p14="http://schemas.microsoft.com/office/powerpoint/2010/main" val="25140950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p:cNvPicPr>
            <a:picLocks noChangeAspect="1"/>
          </p:cNvPicPr>
          <p:nvPr/>
        </p:nvPicPr>
        <p:blipFill rotWithShape="1">
          <a:blip r:embed="rId2"/>
          <a:srcRect l="5769" t="26394" r="36077" b="12452"/>
          <a:stretch/>
        </p:blipFill>
        <p:spPr>
          <a:xfrm>
            <a:off x="2324609" y="1060342"/>
            <a:ext cx="7469758" cy="4713061"/>
          </a:xfrm>
          <a:prstGeom prst="rect">
            <a:avLst/>
          </a:prstGeom>
        </p:spPr>
      </p:pic>
      <p:sp>
        <p:nvSpPr>
          <p:cNvPr id="4" name="CaixaDeTexto 3"/>
          <p:cNvSpPr txBox="1"/>
          <p:nvPr/>
        </p:nvSpPr>
        <p:spPr>
          <a:xfrm>
            <a:off x="3682048" y="391379"/>
            <a:ext cx="4754880" cy="369332"/>
          </a:xfrm>
          <a:prstGeom prst="rect">
            <a:avLst/>
          </a:prstGeom>
          <a:noFill/>
        </p:spPr>
        <p:txBody>
          <a:bodyPr wrap="square" rtlCol="0">
            <a:spAutoFit/>
          </a:bodyPr>
          <a:lstStyle/>
          <a:p>
            <a:r>
              <a:rPr lang="pt-PT" b="1" dirty="0">
                <a:solidFill>
                  <a:srgbClr val="0D5E6D"/>
                </a:solidFill>
              </a:rPr>
              <a:t>EMIGRAÇÃO PARA O BRASIL NO SÉCULO XIX</a:t>
            </a:r>
          </a:p>
        </p:txBody>
      </p:sp>
      <p:sp>
        <p:nvSpPr>
          <p:cNvPr id="5" name="CaixaDeTexto 4"/>
          <p:cNvSpPr txBox="1"/>
          <p:nvPr/>
        </p:nvSpPr>
        <p:spPr>
          <a:xfrm>
            <a:off x="168811" y="6372665"/>
            <a:ext cx="8707901" cy="246221"/>
          </a:xfrm>
          <a:prstGeom prst="rect">
            <a:avLst/>
          </a:prstGeom>
          <a:noFill/>
        </p:spPr>
        <p:txBody>
          <a:bodyPr wrap="square" rtlCol="0">
            <a:spAutoFit/>
          </a:bodyPr>
          <a:lstStyle/>
          <a:p>
            <a:r>
              <a:rPr lang="pt-PT" sz="1000" dirty="0"/>
              <a:t>Fonte: https://pt.slideshare.net/sandramvsousa/portugal-na-segunda-metade-do-sculo-xix</a:t>
            </a:r>
          </a:p>
        </p:txBody>
      </p:sp>
      <p:pic>
        <p:nvPicPr>
          <p:cNvPr id="6" name="Imagem 5"/>
          <p:cNvPicPr>
            <a:picLocks noChangeAspect="1"/>
          </p:cNvPicPr>
          <p:nvPr/>
        </p:nvPicPr>
        <p:blipFill>
          <a:blip r:embed="rId3"/>
          <a:stretch>
            <a:fillRect/>
          </a:stretch>
        </p:blipFill>
        <p:spPr>
          <a:xfrm>
            <a:off x="11294601" y="4332514"/>
            <a:ext cx="919170" cy="2525486"/>
          </a:xfrm>
          <a:prstGeom prst="rect">
            <a:avLst/>
          </a:prstGeom>
        </p:spPr>
      </p:pic>
    </p:spTree>
    <p:extLst>
      <p:ext uri="{BB962C8B-B14F-4D97-AF65-F5344CB8AC3E}">
        <p14:creationId xmlns:p14="http://schemas.microsoft.com/office/powerpoint/2010/main" val="42828556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2614" y="372309"/>
            <a:ext cx="8283030" cy="6113382"/>
          </a:xfrm>
          <a:prstGeom prst="rect">
            <a:avLst/>
          </a:prstGeom>
        </p:spPr>
      </p:pic>
      <p:sp>
        <p:nvSpPr>
          <p:cNvPr id="3" name="CaixaDeTexto 2"/>
          <p:cNvSpPr txBox="1"/>
          <p:nvPr/>
        </p:nvSpPr>
        <p:spPr>
          <a:xfrm>
            <a:off x="8905479" y="4332514"/>
            <a:ext cx="2848707" cy="2031325"/>
          </a:xfrm>
          <a:prstGeom prst="rect">
            <a:avLst/>
          </a:prstGeom>
          <a:noFill/>
        </p:spPr>
        <p:txBody>
          <a:bodyPr wrap="square" rtlCol="0">
            <a:spAutoFit/>
          </a:bodyPr>
          <a:lstStyle/>
          <a:p>
            <a:r>
              <a:rPr lang="pt-PT" dirty="0"/>
              <a:t>Livro de Registo de Pedido de Passaportes de Vila Nova de Famalicão </a:t>
            </a:r>
            <a:r>
              <a:rPr lang="pt-PT" dirty="0" smtClean="0"/>
              <a:t>1885-1895</a:t>
            </a:r>
          </a:p>
          <a:p>
            <a:r>
              <a:rPr lang="pt-PT" dirty="0" smtClean="0"/>
              <a:t>Acesso </a:t>
            </a:r>
            <a:r>
              <a:rPr lang="pt-PT" dirty="0"/>
              <a:t>à fonte: </a:t>
            </a:r>
            <a:r>
              <a:rPr lang="pt-PT" dirty="0">
                <a:hlinkClick r:id="rId3"/>
              </a:rPr>
              <a:t>http://</a:t>
            </a:r>
            <a:r>
              <a:rPr lang="pt-PT" dirty="0" smtClean="0">
                <a:hlinkClick r:id="rId3"/>
              </a:rPr>
              <a:t>pesquisa.adb.uminho.pt/details?id=1012141</a:t>
            </a:r>
            <a:endParaRPr lang="pt-PT" dirty="0" smtClean="0"/>
          </a:p>
          <a:p>
            <a:endParaRPr lang="pt-PT" dirty="0"/>
          </a:p>
        </p:txBody>
      </p:sp>
      <p:pic>
        <p:nvPicPr>
          <p:cNvPr id="4" name="Imagem 3"/>
          <p:cNvPicPr>
            <a:picLocks noChangeAspect="1"/>
          </p:cNvPicPr>
          <p:nvPr/>
        </p:nvPicPr>
        <p:blipFill>
          <a:blip r:embed="rId4"/>
          <a:stretch>
            <a:fillRect/>
          </a:stretch>
        </p:blipFill>
        <p:spPr>
          <a:xfrm>
            <a:off x="11294601" y="4332514"/>
            <a:ext cx="919170" cy="2525486"/>
          </a:xfrm>
          <a:prstGeom prst="rect">
            <a:avLst/>
          </a:prstGeom>
        </p:spPr>
      </p:pic>
    </p:spTree>
    <p:extLst>
      <p:ext uri="{BB962C8B-B14F-4D97-AF65-F5344CB8AC3E}">
        <p14:creationId xmlns:p14="http://schemas.microsoft.com/office/powerpoint/2010/main" val="5552139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p:cNvSpPr txBox="1"/>
          <p:nvPr/>
        </p:nvSpPr>
        <p:spPr>
          <a:xfrm>
            <a:off x="898071" y="3221687"/>
            <a:ext cx="9486899" cy="3139321"/>
          </a:xfrm>
          <a:prstGeom prst="rect">
            <a:avLst/>
          </a:prstGeom>
          <a:solidFill>
            <a:srgbClr val="CFD5EA"/>
          </a:solidFill>
          <a:ln>
            <a:noFill/>
          </a:ln>
        </p:spPr>
        <p:txBody>
          <a:bodyPr wrap="square" rtlCol="0">
            <a:spAutoFit/>
          </a:bodyPr>
          <a:lstStyle/>
          <a:p>
            <a:pPr algn="ctr"/>
            <a:r>
              <a:rPr lang="pt-PT" b="1" dirty="0">
                <a:solidFill>
                  <a:srgbClr val="002060"/>
                </a:solidFill>
              </a:rPr>
              <a:t>CAUSAS DA EMIGRAÇÃO</a:t>
            </a:r>
          </a:p>
          <a:p>
            <a:endParaRPr lang="pt-PT" dirty="0"/>
          </a:p>
          <a:p>
            <a:pPr marL="285750" indent="-285750">
              <a:lnSpc>
                <a:spcPct val="150000"/>
              </a:lnSpc>
              <a:buFontTx/>
              <a:buChar char="-"/>
            </a:pPr>
            <a:r>
              <a:rPr lang="pt-PT" dirty="0"/>
              <a:t>Falta de meios de subsistência decorrentes da falta de trabalho e do elevado preço de cereais;</a:t>
            </a:r>
          </a:p>
          <a:p>
            <a:pPr marL="285750" indent="-285750">
              <a:lnSpc>
                <a:spcPct val="150000"/>
              </a:lnSpc>
              <a:buFontTx/>
              <a:buChar char="-"/>
            </a:pPr>
            <a:r>
              <a:rPr lang="pt-PT" dirty="0"/>
              <a:t>Facilidade de, no Brasil, obterem trabalho sendo este bem remunerado;</a:t>
            </a:r>
          </a:p>
          <a:p>
            <a:pPr marL="285750" indent="-285750">
              <a:lnSpc>
                <a:spcPct val="150000"/>
              </a:lnSpc>
              <a:buFontTx/>
              <a:buChar char="-"/>
            </a:pPr>
            <a:r>
              <a:rPr lang="pt-PT" dirty="0"/>
              <a:t>Domínio do idioma e similitude de costumes entre portugueses e brasileiros</a:t>
            </a:r>
            <a:r>
              <a:rPr lang="pt-PT" dirty="0" smtClean="0"/>
              <a:t>;</a:t>
            </a:r>
          </a:p>
          <a:p>
            <a:pPr marL="285750" indent="-285750">
              <a:lnSpc>
                <a:spcPct val="150000"/>
              </a:lnSpc>
              <a:buFontTx/>
              <a:buChar char="-"/>
            </a:pPr>
            <a:r>
              <a:rPr lang="pt-PT" dirty="0" smtClean="0"/>
              <a:t>Proprietários dos navios facilitavam o pagamentos das passagens;</a:t>
            </a:r>
            <a:endParaRPr lang="pt-PT" dirty="0"/>
          </a:p>
          <a:p>
            <a:pPr marL="285750" indent="-285750">
              <a:lnSpc>
                <a:spcPct val="150000"/>
              </a:lnSpc>
              <a:buFontTx/>
              <a:buChar char="-"/>
            </a:pPr>
            <a:r>
              <a:rPr lang="pt-PT" dirty="0"/>
              <a:t>Existência no Brasil de parentes e conterrâneos dos candidatos à emigração;</a:t>
            </a:r>
          </a:p>
          <a:p>
            <a:pPr marL="285750" indent="-285750">
              <a:lnSpc>
                <a:spcPct val="150000"/>
              </a:lnSpc>
              <a:buFontTx/>
              <a:buChar char="-"/>
            </a:pPr>
            <a:r>
              <a:rPr lang="pt-PT" dirty="0"/>
              <a:t>Falta de mão de obra resultante do fim da escravatura negra de </a:t>
            </a:r>
            <a:r>
              <a:rPr lang="pt-PT" dirty="0" smtClean="0"/>
              <a:t>África.</a:t>
            </a:r>
            <a:endParaRPr lang="pt-PT" dirty="0"/>
          </a:p>
        </p:txBody>
      </p:sp>
      <p:graphicFrame>
        <p:nvGraphicFramePr>
          <p:cNvPr id="4" name="Tabela 3"/>
          <p:cNvGraphicFramePr>
            <a:graphicFrameLocks noGrp="1"/>
          </p:cNvGraphicFramePr>
          <p:nvPr>
            <p:extLst>
              <p:ext uri="{D42A27DB-BD31-4B8C-83A1-F6EECF244321}">
                <p14:modId xmlns:p14="http://schemas.microsoft.com/office/powerpoint/2010/main" val="1587367677"/>
              </p:ext>
            </p:extLst>
          </p:nvPr>
        </p:nvGraphicFramePr>
        <p:xfrm>
          <a:off x="2367659" y="737567"/>
          <a:ext cx="6781800" cy="2484120"/>
        </p:xfrm>
        <a:graphic>
          <a:graphicData uri="http://schemas.openxmlformats.org/drawingml/2006/table">
            <a:tbl>
              <a:tblPr firstRow="1" bandRow="1">
                <a:tableStyleId>{7DF18680-E054-41AD-8BC1-D1AEF772440D}</a:tableStyleId>
              </a:tblPr>
              <a:tblGrid>
                <a:gridCol w="2260600">
                  <a:extLst>
                    <a:ext uri="{9D8B030D-6E8A-4147-A177-3AD203B41FA5}">
                      <a16:colId xmlns:a16="http://schemas.microsoft.com/office/drawing/2014/main" val="2276867414"/>
                    </a:ext>
                  </a:extLst>
                </a:gridCol>
                <a:gridCol w="1790699">
                  <a:extLst>
                    <a:ext uri="{9D8B030D-6E8A-4147-A177-3AD203B41FA5}">
                      <a16:colId xmlns:a16="http://schemas.microsoft.com/office/drawing/2014/main" val="957067947"/>
                    </a:ext>
                  </a:extLst>
                </a:gridCol>
                <a:gridCol w="2730501">
                  <a:extLst>
                    <a:ext uri="{9D8B030D-6E8A-4147-A177-3AD203B41FA5}">
                      <a16:colId xmlns:a16="http://schemas.microsoft.com/office/drawing/2014/main" val="2444737135"/>
                    </a:ext>
                  </a:extLst>
                </a:gridCol>
              </a:tblGrid>
              <a:tr h="335411">
                <a:tc gridSpan="3">
                  <a:txBody>
                    <a:bodyPr/>
                    <a:lstStyle/>
                    <a:p>
                      <a:pPr algn="ctr"/>
                      <a:r>
                        <a:rPr lang="pt-PT" sz="2400" dirty="0"/>
                        <a:t>Períodos de Emigração para o Brasil</a:t>
                      </a:r>
                    </a:p>
                  </a:txBody>
                  <a:tcPr/>
                </a:tc>
                <a:tc hMerge="1">
                  <a:txBody>
                    <a:bodyPr/>
                    <a:lstStyle/>
                    <a:p>
                      <a:endParaRPr lang="pt-PT" dirty="0"/>
                    </a:p>
                  </a:txBody>
                  <a:tcPr/>
                </a:tc>
                <a:tc hMerge="1">
                  <a:txBody>
                    <a:bodyPr/>
                    <a:lstStyle/>
                    <a:p>
                      <a:endParaRPr lang="pt-PT" dirty="0"/>
                    </a:p>
                  </a:txBody>
                  <a:tcPr/>
                </a:tc>
                <a:extLst>
                  <a:ext uri="{0D108BD9-81ED-4DB2-BD59-A6C34878D82A}">
                    <a16:rowId xmlns:a16="http://schemas.microsoft.com/office/drawing/2014/main" val="3519670417"/>
                  </a:ext>
                </a:extLst>
              </a:tr>
              <a:tr h="370840">
                <a:tc>
                  <a:txBody>
                    <a:bodyPr/>
                    <a:lstStyle/>
                    <a:p>
                      <a:r>
                        <a:rPr lang="pt-PT" dirty="0"/>
                        <a:t>1.º período</a:t>
                      </a:r>
                    </a:p>
                  </a:txBody>
                  <a:tcPr/>
                </a:tc>
                <a:tc>
                  <a:txBody>
                    <a:bodyPr/>
                    <a:lstStyle/>
                    <a:p>
                      <a:r>
                        <a:rPr lang="pt-PT" dirty="0"/>
                        <a:t>1808-1850</a:t>
                      </a:r>
                    </a:p>
                  </a:txBody>
                  <a:tcPr/>
                </a:tc>
                <a:tc>
                  <a:txBody>
                    <a:bodyPr/>
                    <a:lstStyle/>
                    <a:p>
                      <a:r>
                        <a:rPr lang="pt-PT" dirty="0"/>
                        <a:t>Início</a:t>
                      </a:r>
                    </a:p>
                  </a:txBody>
                  <a:tcPr/>
                </a:tc>
                <a:extLst>
                  <a:ext uri="{0D108BD9-81ED-4DB2-BD59-A6C34878D82A}">
                    <a16:rowId xmlns:a16="http://schemas.microsoft.com/office/drawing/2014/main" val="3921796880"/>
                  </a:ext>
                </a:extLst>
              </a:tr>
              <a:tr h="370840">
                <a:tc>
                  <a:txBody>
                    <a:bodyPr/>
                    <a:lstStyle/>
                    <a:p>
                      <a:r>
                        <a:rPr lang="pt-PT" dirty="0"/>
                        <a:t>2.º período</a:t>
                      </a:r>
                    </a:p>
                  </a:txBody>
                  <a:tcPr/>
                </a:tc>
                <a:tc>
                  <a:txBody>
                    <a:bodyPr/>
                    <a:lstStyle/>
                    <a:p>
                      <a:r>
                        <a:rPr lang="pt-PT" dirty="0"/>
                        <a:t>1850-190</a:t>
                      </a:r>
                    </a:p>
                  </a:txBody>
                  <a:tcPr/>
                </a:tc>
                <a:tc>
                  <a:txBody>
                    <a:bodyPr/>
                    <a:lstStyle/>
                    <a:p>
                      <a:r>
                        <a:rPr lang="pt-PT" dirty="0"/>
                        <a:t>Apogeu</a:t>
                      </a:r>
                    </a:p>
                  </a:txBody>
                  <a:tcPr/>
                </a:tc>
                <a:extLst>
                  <a:ext uri="{0D108BD9-81ED-4DB2-BD59-A6C34878D82A}">
                    <a16:rowId xmlns:a16="http://schemas.microsoft.com/office/drawing/2014/main" val="2366077245"/>
                  </a:ext>
                </a:extLst>
              </a:tr>
              <a:tr h="370840">
                <a:tc>
                  <a:txBody>
                    <a:bodyPr/>
                    <a:lstStyle/>
                    <a:p>
                      <a:r>
                        <a:rPr lang="pt-PT" dirty="0"/>
                        <a:t>3.º</a:t>
                      </a:r>
                      <a:r>
                        <a:rPr lang="pt-PT" baseline="0" dirty="0"/>
                        <a:t> </a:t>
                      </a:r>
                      <a:r>
                        <a:rPr lang="pt-PT" dirty="0"/>
                        <a:t>período</a:t>
                      </a:r>
                    </a:p>
                  </a:txBody>
                  <a:tcPr/>
                </a:tc>
                <a:tc>
                  <a:txBody>
                    <a:bodyPr/>
                    <a:lstStyle/>
                    <a:p>
                      <a:r>
                        <a:rPr lang="pt-PT" dirty="0"/>
                        <a:t>1930-196?</a:t>
                      </a:r>
                    </a:p>
                  </a:txBody>
                  <a:tcPr/>
                </a:tc>
                <a:tc>
                  <a:txBody>
                    <a:bodyPr/>
                    <a:lstStyle/>
                    <a:p>
                      <a:r>
                        <a:rPr lang="pt-PT" dirty="0"/>
                        <a:t>Emigração Contemporânea</a:t>
                      </a:r>
                    </a:p>
                  </a:txBody>
                  <a:tcPr/>
                </a:tc>
                <a:extLst>
                  <a:ext uri="{0D108BD9-81ED-4DB2-BD59-A6C34878D82A}">
                    <a16:rowId xmlns:a16="http://schemas.microsoft.com/office/drawing/2014/main" val="2682550363"/>
                  </a:ext>
                </a:extLst>
              </a:tr>
              <a:tr h="370840">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200" dirty="0"/>
                        <a:t>Fonte: Lages, José Manuel (1998). Os</a:t>
                      </a:r>
                      <a:r>
                        <a:rPr lang="pt-PT" sz="1200" baseline="0" dirty="0"/>
                        <a:t> Emigrante de V. N. de Famalicão – o seu papel na Confraria de Nossa Senhora do Carmo. In “Os Brasileiros” da Emigração, </a:t>
                      </a:r>
                      <a:r>
                        <a:rPr lang="pt-PT" sz="1200" baseline="0" dirty="0" err="1"/>
                        <a:t>coord</a:t>
                      </a:r>
                      <a:r>
                        <a:rPr lang="pt-PT" sz="1200" baseline="0" dirty="0"/>
                        <a:t>. Alves, Jorge Fernandes. Coleção Cadernos Museu Bernardino Machado. Edição: Câmara Municipal de Vila Nova de Famalicão, pp. 46-79.</a:t>
                      </a:r>
                      <a:endParaRPr lang="pt-PT" sz="1200" dirty="0"/>
                    </a:p>
                    <a:p>
                      <a:endParaRPr lang="pt-PT" dirty="0"/>
                    </a:p>
                  </a:txBody>
                  <a:tcPr>
                    <a:solidFill>
                      <a:schemeClr val="bg1"/>
                    </a:solidFill>
                  </a:tcPr>
                </a:tc>
                <a:tc hMerge="1">
                  <a:txBody>
                    <a:bodyPr/>
                    <a:lstStyle/>
                    <a:p>
                      <a:endParaRPr lang="pt-PT" dirty="0"/>
                    </a:p>
                  </a:txBody>
                  <a:tcPr/>
                </a:tc>
                <a:tc hMerge="1">
                  <a:txBody>
                    <a:bodyPr/>
                    <a:lstStyle/>
                    <a:p>
                      <a:endParaRPr lang="pt-PT" dirty="0"/>
                    </a:p>
                  </a:txBody>
                  <a:tcPr/>
                </a:tc>
                <a:extLst>
                  <a:ext uri="{0D108BD9-81ED-4DB2-BD59-A6C34878D82A}">
                    <a16:rowId xmlns:a16="http://schemas.microsoft.com/office/drawing/2014/main" val="1615774077"/>
                  </a:ext>
                </a:extLst>
              </a:tr>
            </a:tbl>
          </a:graphicData>
        </a:graphic>
      </p:graphicFrame>
      <p:pic>
        <p:nvPicPr>
          <p:cNvPr id="5" name="Imagem 4"/>
          <p:cNvPicPr>
            <a:picLocks noChangeAspect="1"/>
          </p:cNvPicPr>
          <p:nvPr/>
        </p:nvPicPr>
        <p:blipFill>
          <a:blip r:embed="rId2"/>
          <a:stretch>
            <a:fillRect/>
          </a:stretch>
        </p:blipFill>
        <p:spPr>
          <a:xfrm>
            <a:off x="11294601" y="4332514"/>
            <a:ext cx="919170" cy="2525486"/>
          </a:xfrm>
          <a:prstGeom prst="rect">
            <a:avLst/>
          </a:prstGeom>
        </p:spPr>
      </p:pic>
    </p:spTree>
    <p:extLst>
      <p:ext uri="{BB962C8B-B14F-4D97-AF65-F5344CB8AC3E}">
        <p14:creationId xmlns:p14="http://schemas.microsoft.com/office/powerpoint/2010/main" val="13095146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áfico 2"/>
          <p:cNvGraphicFramePr>
            <a:graphicFrameLocks/>
          </p:cNvGraphicFramePr>
          <p:nvPr>
            <p:extLst>
              <p:ext uri="{D42A27DB-BD31-4B8C-83A1-F6EECF244321}">
                <p14:modId xmlns:p14="http://schemas.microsoft.com/office/powerpoint/2010/main" val="2175789251"/>
              </p:ext>
            </p:extLst>
          </p:nvPr>
        </p:nvGraphicFramePr>
        <p:xfrm>
          <a:off x="1420300" y="392291"/>
          <a:ext cx="7860631" cy="5567821"/>
        </p:xfrm>
        <a:graphic>
          <a:graphicData uri="http://schemas.openxmlformats.org/drawingml/2006/chart">
            <c:chart xmlns:c="http://schemas.openxmlformats.org/drawingml/2006/chart" xmlns:r="http://schemas.openxmlformats.org/officeDocument/2006/relationships" r:id="rId2"/>
          </a:graphicData>
        </a:graphic>
      </p:graphicFrame>
      <p:sp>
        <p:nvSpPr>
          <p:cNvPr id="4" name="CaixaDeTexto 3"/>
          <p:cNvSpPr txBox="1"/>
          <p:nvPr/>
        </p:nvSpPr>
        <p:spPr>
          <a:xfrm>
            <a:off x="1895138" y="6177339"/>
            <a:ext cx="7286734" cy="261610"/>
          </a:xfrm>
          <a:prstGeom prst="rect">
            <a:avLst/>
          </a:prstGeom>
          <a:noFill/>
        </p:spPr>
        <p:txBody>
          <a:bodyPr wrap="square" rtlCol="0">
            <a:spAutoFit/>
          </a:bodyPr>
          <a:lstStyle/>
          <a:p>
            <a:r>
              <a:rPr lang="pt-PT" sz="1100" dirty="0"/>
              <a:t>Fonte: Pereira, </a:t>
            </a:r>
            <a:r>
              <a:rPr lang="pt-PT" sz="1100" dirty="0" err="1"/>
              <a:t>Mirian</a:t>
            </a:r>
            <a:r>
              <a:rPr lang="pt-PT" sz="1100" dirty="0"/>
              <a:t> </a:t>
            </a:r>
            <a:r>
              <a:rPr lang="pt-PT" sz="1100" dirty="0" err="1"/>
              <a:t>Halpern</a:t>
            </a:r>
            <a:r>
              <a:rPr lang="pt-PT" sz="1100" dirty="0"/>
              <a:t> (1981). A política Portuguesa de Emigração 1850-1930. Lisboa: A Regra do Jogo.p.364</a:t>
            </a:r>
          </a:p>
        </p:txBody>
      </p:sp>
      <p:pic>
        <p:nvPicPr>
          <p:cNvPr id="7" name="Imagem 6"/>
          <p:cNvPicPr>
            <a:picLocks noChangeAspect="1"/>
          </p:cNvPicPr>
          <p:nvPr/>
        </p:nvPicPr>
        <p:blipFill>
          <a:blip r:embed="rId3"/>
          <a:stretch>
            <a:fillRect/>
          </a:stretch>
        </p:blipFill>
        <p:spPr>
          <a:xfrm>
            <a:off x="11294601" y="4332514"/>
            <a:ext cx="919170" cy="2525486"/>
          </a:xfrm>
          <a:prstGeom prst="rect">
            <a:avLst/>
          </a:prstGeom>
        </p:spPr>
      </p:pic>
      <p:pic>
        <p:nvPicPr>
          <p:cNvPr id="8" name="Imagem 7"/>
          <p:cNvPicPr>
            <a:picLocks noChangeAspect="1"/>
          </p:cNvPicPr>
          <p:nvPr/>
        </p:nvPicPr>
        <p:blipFill rotWithShape="1">
          <a:blip r:embed="rId4"/>
          <a:srcRect l="6575" t="32064" r="77643" b="34546"/>
          <a:stretch/>
        </p:blipFill>
        <p:spPr>
          <a:xfrm>
            <a:off x="9492428" y="305112"/>
            <a:ext cx="2261758" cy="2871089"/>
          </a:xfrm>
          <a:prstGeom prst="rect">
            <a:avLst/>
          </a:prstGeom>
        </p:spPr>
      </p:pic>
    </p:spTree>
    <p:extLst>
      <p:ext uri="{BB962C8B-B14F-4D97-AF65-F5344CB8AC3E}">
        <p14:creationId xmlns:p14="http://schemas.microsoft.com/office/powerpoint/2010/main" val="2685065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204687" y="292246"/>
            <a:ext cx="9042399" cy="646331"/>
          </a:xfrm>
          <a:prstGeom prst="rect">
            <a:avLst/>
          </a:prstGeom>
        </p:spPr>
        <p:txBody>
          <a:bodyPr wrap="square">
            <a:spAutoFit/>
          </a:bodyPr>
          <a:lstStyle/>
          <a:p>
            <a:pPr algn="ctr"/>
            <a:r>
              <a:rPr lang="pt-PT" b="1" dirty="0">
                <a:solidFill>
                  <a:schemeClr val="accent1"/>
                </a:solidFill>
              </a:rPr>
              <a:t>Pedidos de Passaporte para o Brasil </a:t>
            </a:r>
          </a:p>
          <a:p>
            <a:pPr algn="ctr"/>
            <a:r>
              <a:rPr lang="pt-PT" b="1" baseline="0" dirty="0">
                <a:solidFill>
                  <a:schemeClr val="accent1"/>
                </a:solidFill>
              </a:rPr>
              <a:t>concelho de Vila Nova de Famalicão (1867-1895)</a:t>
            </a:r>
            <a:endParaRPr lang="pt-PT" b="1" dirty="0">
              <a:solidFill>
                <a:schemeClr val="accent1"/>
              </a:solidFill>
            </a:endParaRPr>
          </a:p>
        </p:txBody>
      </p:sp>
      <p:graphicFrame>
        <p:nvGraphicFramePr>
          <p:cNvPr id="8" name="Gráfico 7"/>
          <p:cNvGraphicFramePr/>
          <p:nvPr>
            <p:extLst>
              <p:ext uri="{D42A27DB-BD31-4B8C-83A1-F6EECF244321}">
                <p14:modId xmlns:p14="http://schemas.microsoft.com/office/powerpoint/2010/main" val="798018652"/>
              </p:ext>
            </p:extLst>
          </p:nvPr>
        </p:nvGraphicFramePr>
        <p:xfrm>
          <a:off x="846723" y="871019"/>
          <a:ext cx="8527142" cy="5115961"/>
        </p:xfrm>
        <a:graphic>
          <a:graphicData uri="http://schemas.openxmlformats.org/drawingml/2006/chart">
            <c:chart xmlns:c="http://schemas.openxmlformats.org/drawingml/2006/chart" xmlns:r="http://schemas.openxmlformats.org/officeDocument/2006/relationships" r:id="rId2"/>
          </a:graphicData>
        </a:graphic>
      </p:graphicFrame>
      <p:sp>
        <p:nvSpPr>
          <p:cNvPr id="9" name="CaixaDeTexto 8"/>
          <p:cNvSpPr txBox="1"/>
          <p:nvPr/>
        </p:nvSpPr>
        <p:spPr>
          <a:xfrm>
            <a:off x="785318" y="6119336"/>
            <a:ext cx="10087429" cy="738664"/>
          </a:xfrm>
          <a:prstGeom prst="rect">
            <a:avLst/>
          </a:prstGeom>
          <a:noFill/>
        </p:spPr>
        <p:txBody>
          <a:bodyPr wrap="square" rtlCol="0">
            <a:spAutoFit/>
          </a:bodyPr>
          <a:lstStyle/>
          <a:p>
            <a:r>
              <a:rPr lang="pt-PT" sz="1050" dirty="0"/>
              <a:t>Fonte: Livro de Registo de Pedidos de Passaportes do concelho de Vila Nova de Famalicão, in Lages, José Manuel (1998). Os</a:t>
            </a:r>
            <a:r>
              <a:rPr lang="pt-PT" sz="1050" baseline="0" dirty="0"/>
              <a:t> Emigrante de V. N. de Famalicão – o seu papel na Confraria de Nossa Senhora do Carmo. </a:t>
            </a:r>
            <a:r>
              <a:rPr lang="pt-PT" sz="1050" dirty="0"/>
              <a:t> in</a:t>
            </a:r>
            <a:r>
              <a:rPr lang="pt-PT" sz="1050" baseline="0" dirty="0"/>
              <a:t> “Os Brasileiros” da Emigração, </a:t>
            </a:r>
            <a:r>
              <a:rPr lang="pt-PT" sz="1050" baseline="0" dirty="0" err="1"/>
              <a:t>coord</a:t>
            </a:r>
            <a:r>
              <a:rPr lang="pt-PT" sz="1050" baseline="0" dirty="0"/>
              <a:t>. Alves, Jorge Fernandes. Coleção Cadernos Museu Bernardino Machado. Edição: Câmara Municipal de Vila Nova de Famalicão, pp.46 -79.</a:t>
            </a:r>
            <a:endParaRPr lang="pt-PT" sz="1050" dirty="0"/>
          </a:p>
          <a:p>
            <a:endParaRPr lang="pt-PT" sz="1050" dirty="0"/>
          </a:p>
        </p:txBody>
      </p:sp>
      <p:sp>
        <p:nvSpPr>
          <p:cNvPr id="11" name="CaixaDeTexto 10"/>
          <p:cNvSpPr txBox="1"/>
          <p:nvPr/>
        </p:nvSpPr>
        <p:spPr>
          <a:xfrm>
            <a:off x="424543" y="2686515"/>
            <a:ext cx="338554" cy="1798399"/>
          </a:xfrm>
          <a:prstGeom prst="rect">
            <a:avLst/>
          </a:prstGeom>
          <a:noFill/>
          <a:ln>
            <a:noFill/>
          </a:ln>
        </p:spPr>
        <p:txBody>
          <a:bodyPr vert="vert270" wrap="square" rtlCol="0">
            <a:spAutoFit/>
          </a:bodyPr>
          <a:lstStyle/>
          <a:p>
            <a:r>
              <a:rPr lang="pt-PT" sz="1000" dirty="0"/>
              <a:t>N.º de Emigrantes</a:t>
            </a:r>
          </a:p>
        </p:txBody>
      </p:sp>
      <p:sp>
        <p:nvSpPr>
          <p:cNvPr id="12" name="CaixaDeTexto 11"/>
          <p:cNvSpPr txBox="1"/>
          <p:nvPr/>
        </p:nvSpPr>
        <p:spPr>
          <a:xfrm>
            <a:off x="9457491" y="3469251"/>
            <a:ext cx="2525485" cy="2031325"/>
          </a:xfrm>
          <a:prstGeom prst="rect">
            <a:avLst/>
          </a:prstGeom>
          <a:solidFill>
            <a:schemeClr val="accent4">
              <a:lumMod val="20000"/>
              <a:lumOff val="80000"/>
            </a:schemeClr>
          </a:solidFill>
        </p:spPr>
        <p:txBody>
          <a:bodyPr wrap="square" rtlCol="0">
            <a:spAutoFit/>
          </a:bodyPr>
          <a:lstStyle/>
          <a:p>
            <a:r>
              <a:rPr lang="pt-PT" sz="1400" dirty="0" smtClean="0"/>
              <a:t>Questões orientadoras:</a:t>
            </a:r>
          </a:p>
          <a:p>
            <a:pPr marL="285750" indent="-285750">
              <a:buFontTx/>
              <a:buChar char="-"/>
            </a:pPr>
            <a:r>
              <a:rPr lang="pt-PT" sz="1400" dirty="0" smtClean="0"/>
              <a:t>Indica os anos com maior emigração.</a:t>
            </a:r>
            <a:endParaRPr lang="pt-PT" sz="1400" dirty="0"/>
          </a:p>
          <a:p>
            <a:pPr marL="285750" indent="-285750">
              <a:buFontTx/>
              <a:buChar char="-"/>
            </a:pPr>
            <a:r>
              <a:rPr lang="pt-PT" sz="1400" dirty="0" smtClean="0"/>
              <a:t>Os </a:t>
            </a:r>
            <a:r>
              <a:rPr lang="pt-PT" sz="1400" dirty="0"/>
              <a:t>anos de 1871,  1872  e 1893 surgem no gráfico com elevada emigração. Refere os motivos a nível nacional e a nível local para tais ocorrências.  </a:t>
            </a:r>
          </a:p>
        </p:txBody>
      </p:sp>
      <p:pic>
        <p:nvPicPr>
          <p:cNvPr id="13" name="Imagem 12"/>
          <p:cNvPicPr>
            <a:picLocks noChangeAspect="1"/>
          </p:cNvPicPr>
          <p:nvPr/>
        </p:nvPicPr>
        <p:blipFill>
          <a:blip r:embed="rId3"/>
          <a:stretch>
            <a:fillRect/>
          </a:stretch>
        </p:blipFill>
        <p:spPr>
          <a:xfrm>
            <a:off x="11272830" y="4332514"/>
            <a:ext cx="919170" cy="2525486"/>
          </a:xfrm>
          <a:prstGeom prst="rect">
            <a:avLst/>
          </a:prstGeom>
        </p:spPr>
      </p:pic>
    </p:spTree>
    <p:extLst>
      <p:ext uri="{BB962C8B-B14F-4D97-AF65-F5344CB8AC3E}">
        <p14:creationId xmlns:p14="http://schemas.microsoft.com/office/powerpoint/2010/main" val="26211361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a 2"/>
          <p:cNvGraphicFramePr>
            <a:graphicFrameLocks noGrp="1"/>
          </p:cNvGraphicFramePr>
          <p:nvPr>
            <p:extLst>
              <p:ext uri="{D42A27DB-BD31-4B8C-83A1-F6EECF244321}">
                <p14:modId xmlns:p14="http://schemas.microsoft.com/office/powerpoint/2010/main" val="2277613679"/>
              </p:ext>
            </p:extLst>
          </p:nvPr>
        </p:nvGraphicFramePr>
        <p:xfrm>
          <a:off x="349561" y="414512"/>
          <a:ext cx="6202156" cy="5461872"/>
        </p:xfrm>
        <a:graphic>
          <a:graphicData uri="http://schemas.openxmlformats.org/drawingml/2006/table">
            <a:tbl>
              <a:tblPr firstRow="1" firstCol="1" bandRow="1">
                <a:tableStyleId>{7DF18680-E054-41AD-8BC1-D1AEF772440D}</a:tableStyleId>
              </a:tblPr>
              <a:tblGrid>
                <a:gridCol w="1700494">
                  <a:extLst>
                    <a:ext uri="{9D8B030D-6E8A-4147-A177-3AD203B41FA5}">
                      <a16:colId xmlns:a16="http://schemas.microsoft.com/office/drawing/2014/main" val="801850417"/>
                    </a:ext>
                  </a:extLst>
                </a:gridCol>
                <a:gridCol w="1195754">
                  <a:extLst>
                    <a:ext uri="{9D8B030D-6E8A-4147-A177-3AD203B41FA5}">
                      <a16:colId xmlns:a16="http://schemas.microsoft.com/office/drawing/2014/main" val="1647725584"/>
                    </a:ext>
                  </a:extLst>
                </a:gridCol>
                <a:gridCol w="193431">
                  <a:extLst>
                    <a:ext uri="{9D8B030D-6E8A-4147-A177-3AD203B41FA5}">
                      <a16:colId xmlns:a16="http://schemas.microsoft.com/office/drawing/2014/main" val="1521190981"/>
                    </a:ext>
                  </a:extLst>
                </a:gridCol>
                <a:gridCol w="2022230">
                  <a:extLst>
                    <a:ext uri="{9D8B030D-6E8A-4147-A177-3AD203B41FA5}">
                      <a16:colId xmlns:a16="http://schemas.microsoft.com/office/drawing/2014/main" val="3848416176"/>
                    </a:ext>
                  </a:extLst>
                </a:gridCol>
                <a:gridCol w="1090247">
                  <a:extLst>
                    <a:ext uri="{9D8B030D-6E8A-4147-A177-3AD203B41FA5}">
                      <a16:colId xmlns:a16="http://schemas.microsoft.com/office/drawing/2014/main" val="3593324262"/>
                    </a:ext>
                  </a:extLst>
                </a:gridCol>
              </a:tblGrid>
              <a:tr h="219369">
                <a:tc gridSpan="5">
                  <a:txBody>
                    <a:bodyPr/>
                    <a:lstStyle/>
                    <a:p>
                      <a:pPr algn="ctr">
                        <a:lnSpc>
                          <a:spcPct val="107000"/>
                        </a:lnSpc>
                        <a:spcAft>
                          <a:spcPts val="0"/>
                        </a:spcAft>
                      </a:pPr>
                      <a:r>
                        <a:rPr lang="pt-PT" sz="1600" dirty="0">
                          <a:effectLst/>
                        </a:rPr>
                        <a:t>Emigração por freguesias de Vila Nova de Famalicão (1867 a 1881)</a:t>
                      </a:r>
                      <a:endParaRPr lang="pt-P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tc hMerge="1">
                  <a:txBody>
                    <a:bodyPr/>
                    <a:lstStyle/>
                    <a:p>
                      <a:endParaRPr lang="pt-PT"/>
                    </a:p>
                  </a:txBody>
                  <a:tcPr/>
                </a:tc>
                <a:tc hMerge="1">
                  <a:txBody>
                    <a:bodyPr/>
                    <a:lstStyle/>
                    <a:p>
                      <a:endParaRPr lang="pt-PT"/>
                    </a:p>
                  </a:txBody>
                  <a:tcPr/>
                </a:tc>
                <a:tc hMerge="1">
                  <a:txBody>
                    <a:bodyPr/>
                    <a:lstStyle/>
                    <a:p>
                      <a:endParaRPr lang="pt-PT"/>
                    </a:p>
                  </a:txBody>
                  <a:tcPr/>
                </a:tc>
                <a:tc hMerge="1">
                  <a:txBody>
                    <a:bodyPr/>
                    <a:lstStyle/>
                    <a:p>
                      <a:endParaRPr lang="pt-PT"/>
                    </a:p>
                  </a:txBody>
                  <a:tcPr/>
                </a:tc>
                <a:extLst>
                  <a:ext uri="{0D108BD9-81ED-4DB2-BD59-A6C34878D82A}">
                    <a16:rowId xmlns:a16="http://schemas.microsoft.com/office/drawing/2014/main" val="380582195"/>
                  </a:ext>
                </a:extLst>
              </a:tr>
              <a:tr h="223013">
                <a:tc>
                  <a:txBody>
                    <a:bodyPr/>
                    <a:lstStyle/>
                    <a:p>
                      <a:pPr algn="ctr">
                        <a:lnSpc>
                          <a:spcPct val="107000"/>
                        </a:lnSpc>
                        <a:spcAft>
                          <a:spcPts val="0"/>
                        </a:spcAft>
                      </a:pPr>
                      <a:r>
                        <a:rPr lang="pt-PT" sz="1200" dirty="0">
                          <a:solidFill>
                            <a:schemeClr val="tx1"/>
                          </a:solidFill>
                          <a:effectLst/>
                        </a:rPr>
                        <a:t>Freguesia</a:t>
                      </a:r>
                      <a:endParaRPr lang="pt-PT"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solidFill>
                      <a:srgbClr val="CFD5EA"/>
                    </a:solidFill>
                  </a:tcPr>
                </a:tc>
                <a:tc>
                  <a:txBody>
                    <a:bodyPr/>
                    <a:lstStyle/>
                    <a:p>
                      <a:pPr algn="ctr">
                        <a:lnSpc>
                          <a:spcPct val="107000"/>
                        </a:lnSpc>
                        <a:spcAft>
                          <a:spcPts val="0"/>
                        </a:spcAft>
                      </a:pPr>
                      <a:r>
                        <a:rPr lang="pt-PT" sz="1200">
                          <a:effectLst/>
                        </a:rPr>
                        <a:t>Emigrantes</a:t>
                      </a:r>
                      <a:endParaRPr lang="pt-PT" sz="120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tc>
                  <a:txBody>
                    <a:bodyPr/>
                    <a:lstStyle/>
                    <a:p>
                      <a:pPr algn="ctr">
                        <a:lnSpc>
                          <a:spcPct val="107000"/>
                        </a:lnSpc>
                        <a:spcAft>
                          <a:spcPts val="0"/>
                        </a:spcAft>
                      </a:pPr>
                      <a:r>
                        <a:rPr lang="pt-PT" sz="1200" dirty="0">
                          <a:effectLst/>
                        </a:rPr>
                        <a:t> </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noFill/>
                  </a:tcPr>
                </a:tc>
                <a:tc>
                  <a:txBody>
                    <a:bodyPr/>
                    <a:lstStyle/>
                    <a:p>
                      <a:pPr algn="ctr">
                        <a:lnSpc>
                          <a:spcPct val="107000"/>
                        </a:lnSpc>
                        <a:spcAft>
                          <a:spcPts val="0"/>
                        </a:spcAft>
                      </a:pPr>
                      <a:r>
                        <a:rPr lang="pt-PT" sz="1200" dirty="0">
                          <a:solidFill>
                            <a:schemeClr val="tx1"/>
                          </a:solidFill>
                          <a:effectLst/>
                        </a:rPr>
                        <a:t>Freguesia</a:t>
                      </a:r>
                      <a:endParaRPr lang="pt-PT"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solidFill>
                      <a:srgbClr val="CFD5EA"/>
                    </a:solidFill>
                  </a:tcPr>
                </a:tc>
                <a:tc>
                  <a:txBody>
                    <a:bodyPr/>
                    <a:lstStyle/>
                    <a:p>
                      <a:pPr algn="ctr">
                        <a:lnSpc>
                          <a:spcPct val="107000"/>
                        </a:lnSpc>
                        <a:spcAft>
                          <a:spcPts val="0"/>
                        </a:spcAft>
                      </a:pPr>
                      <a:r>
                        <a:rPr lang="pt-PT" sz="1200" dirty="0">
                          <a:effectLst/>
                        </a:rPr>
                        <a:t>Emigrantes</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extLst>
                  <a:ext uri="{0D108BD9-81ED-4DB2-BD59-A6C34878D82A}">
                    <a16:rowId xmlns:a16="http://schemas.microsoft.com/office/drawing/2014/main" val="4244188674"/>
                  </a:ext>
                </a:extLst>
              </a:tr>
              <a:tr h="219369">
                <a:tc>
                  <a:txBody>
                    <a:bodyPr/>
                    <a:lstStyle/>
                    <a:p>
                      <a:pPr algn="ctr">
                        <a:lnSpc>
                          <a:spcPct val="107000"/>
                        </a:lnSpc>
                        <a:spcAft>
                          <a:spcPts val="0"/>
                        </a:spcAft>
                      </a:pPr>
                      <a:r>
                        <a:rPr lang="pt-PT" sz="1200" dirty="0">
                          <a:effectLst/>
                        </a:rPr>
                        <a:t>Antas S. Tiago</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solidFill>
                      <a:srgbClr val="4472C4"/>
                    </a:solidFill>
                  </a:tcPr>
                </a:tc>
                <a:tc>
                  <a:txBody>
                    <a:bodyPr/>
                    <a:lstStyle/>
                    <a:p>
                      <a:pPr algn="ctr">
                        <a:lnSpc>
                          <a:spcPct val="107000"/>
                        </a:lnSpc>
                        <a:spcAft>
                          <a:spcPts val="0"/>
                        </a:spcAft>
                      </a:pPr>
                      <a:r>
                        <a:rPr lang="pt-PT" sz="1200" dirty="0">
                          <a:effectLst/>
                        </a:rPr>
                        <a:t>25</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tc>
                  <a:txBody>
                    <a:bodyPr/>
                    <a:lstStyle/>
                    <a:p>
                      <a:pPr algn="ctr">
                        <a:lnSpc>
                          <a:spcPct val="107000"/>
                        </a:lnSpc>
                        <a:spcAft>
                          <a:spcPts val="0"/>
                        </a:spcAft>
                      </a:pPr>
                      <a:r>
                        <a:rPr lang="pt-PT" sz="1200" dirty="0">
                          <a:effectLst/>
                        </a:rPr>
                        <a:t> </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noFill/>
                  </a:tcPr>
                </a:tc>
                <a:tc>
                  <a:txBody>
                    <a:bodyPr/>
                    <a:lstStyle/>
                    <a:p>
                      <a:pPr algn="ctr">
                        <a:lnSpc>
                          <a:spcPct val="107000"/>
                        </a:lnSpc>
                        <a:spcAft>
                          <a:spcPts val="0"/>
                        </a:spcAft>
                      </a:pPr>
                      <a:r>
                        <a:rPr lang="pt-PT" sz="1200" dirty="0">
                          <a:solidFill>
                            <a:schemeClr val="bg1"/>
                          </a:solidFill>
                          <a:effectLst/>
                        </a:rPr>
                        <a:t>Lemenhe</a:t>
                      </a:r>
                      <a:endParaRPr lang="pt-PT"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solidFill>
                      <a:srgbClr val="4472C4"/>
                    </a:solidFill>
                  </a:tcPr>
                </a:tc>
                <a:tc>
                  <a:txBody>
                    <a:bodyPr/>
                    <a:lstStyle/>
                    <a:p>
                      <a:pPr algn="ctr">
                        <a:lnSpc>
                          <a:spcPct val="107000"/>
                        </a:lnSpc>
                        <a:spcAft>
                          <a:spcPts val="0"/>
                        </a:spcAft>
                      </a:pPr>
                      <a:r>
                        <a:rPr lang="pt-PT" sz="1200" dirty="0">
                          <a:effectLst/>
                        </a:rPr>
                        <a:t>34</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extLst>
                  <a:ext uri="{0D108BD9-81ED-4DB2-BD59-A6C34878D82A}">
                    <a16:rowId xmlns:a16="http://schemas.microsoft.com/office/drawing/2014/main" val="2417021833"/>
                  </a:ext>
                </a:extLst>
              </a:tr>
              <a:tr h="219369">
                <a:tc>
                  <a:txBody>
                    <a:bodyPr/>
                    <a:lstStyle/>
                    <a:p>
                      <a:pPr algn="ctr">
                        <a:lnSpc>
                          <a:spcPct val="107000"/>
                        </a:lnSpc>
                        <a:spcAft>
                          <a:spcPts val="0"/>
                        </a:spcAft>
                      </a:pPr>
                      <a:r>
                        <a:rPr lang="pt-PT" sz="1200">
                          <a:effectLst/>
                        </a:rPr>
                        <a:t>Arnoso S. Eulália</a:t>
                      </a:r>
                      <a:endParaRPr lang="pt-PT" sz="120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solidFill>
                      <a:srgbClr val="4472C4"/>
                    </a:solidFill>
                  </a:tcPr>
                </a:tc>
                <a:tc>
                  <a:txBody>
                    <a:bodyPr/>
                    <a:lstStyle/>
                    <a:p>
                      <a:pPr algn="ctr">
                        <a:lnSpc>
                          <a:spcPct val="107000"/>
                        </a:lnSpc>
                        <a:spcAft>
                          <a:spcPts val="0"/>
                        </a:spcAft>
                      </a:pPr>
                      <a:r>
                        <a:rPr lang="pt-PT" sz="1200" dirty="0">
                          <a:effectLst/>
                        </a:rPr>
                        <a:t>31</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tc>
                  <a:txBody>
                    <a:bodyPr/>
                    <a:lstStyle/>
                    <a:p>
                      <a:pPr algn="ctr">
                        <a:lnSpc>
                          <a:spcPct val="107000"/>
                        </a:lnSpc>
                        <a:spcAft>
                          <a:spcPts val="0"/>
                        </a:spcAft>
                      </a:pPr>
                      <a:r>
                        <a:rPr lang="pt-PT" sz="1200" dirty="0">
                          <a:effectLst/>
                        </a:rPr>
                        <a:t> </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noFill/>
                  </a:tcPr>
                </a:tc>
                <a:tc>
                  <a:txBody>
                    <a:bodyPr/>
                    <a:lstStyle/>
                    <a:p>
                      <a:pPr algn="ctr">
                        <a:lnSpc>
                          <a:spcPct val="107000"/>
                        </a:lnSpc>
                        <a:spcAft>
                          <a:spcPts val="0"/>
                        </a:spcAft>
                      </a:pPr>
                      <a:r>
                        <a:rPr lang="pt-PT" sz="1200" dirty="0">
                          <a:solidFill>
                            <a:schemeClr val="bg1"/>
                          </a:solidFill>
                          <a:effectLst/>
                        </a:rPr>
                        <a:t>Louro</a:t>
                      </a:r>
                      <a:endParaRPr lang="pt-PT"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solidFill>
                      <a:srgbClr val="4472C4"/>
                    </a:solidFill>
                  </a:tcPr>
                </a:tc>
                <a:tc>
                  <a:txBody>
                    <a:bodyPr/>
                    <a:lstStyle/>
                    <a:p>
                      <a:pPr algn="ctr">
                        <a:lnSpc>
                          <a:spcPct val="107000"/>
                        </a:lnSpc>
                        <a:spcAft>
                          <a:spcPts val="0"/>
                        </a:spcAft>
                      </a:pPr>
                      <a:r>
                        <a:rPr lang="pt-PT" sz="1200" dirty="0">
                          <a:effectLst/>
                        </a:rPr>
                        <a:t>31</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extLst>
                  <a:ext uri="{0D108BD9-81ED-4DB2-BD59-A6C34878D82A}">
                    <a16:rowId xmlns:a16="http://schemas.microsoft.com/office/drawing/2014/main" val="2932685347"/>
                  </a:ext>
                </a:extLst>
              </a:tr>
              <a:tr h="219369">
                <a:tc>
                  <a:txBody>
                    <a:bodyPr/>
                    <a:lstStyle/>
                    <a:p>
                      <a:pPr algn="ctr">
                        <a:lnSpc>
                          <a:spcPct val="107000"/>
                        </a:lnSpc>
                        <a:spcAft>
                          <a:spcPts val="0"/>
                        </a:spcAft>
                      </a:pPr>
                      <a:r>
                        <a:rPr lang="pt-PT" sz="1200">
                          <a:effectLst/>
                        </a:rPr>
                        <a:t>Arnoso Sta. Maria</a:t>
                      </a:r>
                      <a:endParaRPr lang="pt-PT" sz="120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solidFill>
                      <a:srgbClr val="4472C4"/>
                    </a:solidFill>
                  </a:tcPr>
                </a:tc>
                <a:tc>
                  <a:txBody>
                    <a:bodyPr/>
                    <a:lstStyle/>
                    <a:p>
                      <a:pPr algn="ctr">
                        <a:lnSpc>
                          <a:spcPct val="107000"/>
                        </a:lnSpc>
                        <a:spcAft>
                          <a:spcPts val="0"/>
                        </a:spcAft>
                      </a:pPr>
                      <a:r>
                        <a:rPr lang="pt-PT" sz="1200" dirty="0">
                          <a:effectLst/>
                        </a:rPr>
                        <a:t>52</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tc>
                  <a:txBody>
                    <a:bodyPr/>
                    <a:lstStyle/>
                    <a:p>
                      <a:pPr algn="ctr">
                        <a:lnSpc>
                          <a:spcPct val="107000"/>
                        </a:lnSpc>
                        <a:spcAft>
                          <a:spcPts val="0"/>
                        </a:spcAft>
                      </a:pPr>
                      <a:r>
                        <a:rPr lang="pt-PT" sz="1200" dirty="0">
                          <a:effectLst/>
                        </a:rPr>
                        <a:t> </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noFill/>
                  </a:tcPr>
                </a:tc>
                <a:tc>
                  <a:txBody>
                    <a:bodyPr/>
                    <a:lstStyle/>
                    <a:p>
                      <a:pPr algn="ctr">
                        <a:lnSpc>
                          <a:spcPct val="107000"/>
                        </a:lnSpc>
                        <a:spcAft>
                          <a:spcPts val="0"/>
                        </a:spcAft>
                      </a:pPr>
                      <a:r>
                        <a:rPr lang="pt-PT" sz="1200" dirty="0">
                          <a:solidFill>
                            <a:schemeClr val="bg1"/>
                          </a:solidFill>
                          <a:effectLst/>
                        </a:rPr>
                        <a:t>Lousado</a:t>
                      </a:r>
                      <a:endParaRPr lang="pt-PT"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solidFill>
                      <a:srgbClr val="4472C4"/>
                    </a:solidFill>
                  </a:tcPr>
                </a:tc>
                <a:tc>
                  <a:txBody>
                    <a:bodyPr/>
                    <a:lstStyle/>
                    <a:p>
                      <a:pPr algn="ctr">
                        <a:lnSpc>
                          <a:spcPct val="107000"/>
                        </a:lnSpc>
                        <a:spcAft>
                          <a:spcPts val="0"/>
                        </a:spcAft>
                      </a:pPr>
                      <a:r>
                        <a:rPr lang="pt-PT" sz="1200" dirty="0">
                          <a:effectLst/>
                        </a:rPr>
                        <a:t>47</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extLst>
                  <a:ext uri="{0D108BD9-81ED-4DB2-BD59-A6C34878D82A}">
                    <a16:rowId xmlns:a16="http://schemas.microsoft.com/office/drawing/2014/main" val="921275923"/>
                  </a:ext>
                </a:extLst>
              </a:tr>
              <a:tr h="219369">
                <a:tc>
                  <a:txBody>
                    <a:bodyPr/>
                    <a:lstStyle/>
                    <a:p>
                      <a:pPr algn="ctr">
                        <a:lnSpc>
                          <a:spcPct val="107000"/>
                        </a:lnSpc>
                        <a:spcAft>
                          <a:spcPts val="0"/>
                        </a:spcAft>
                      </a:pPr>
                      <a:r>
                        <a:rPr lang="pt-PT" sz="1200" dirty="0">
                          <a:effectLst/>
                        </a:rPr>
                        <a:t>Aves </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solidFill>
                      <a:srgbClr val="4472C4"/>
                    </a:solidFill>
                  </a:tcPr>
                </a:tc>
                <a:tc>
                  <a:txBody>
                    <a:bodyPr/>
                    <a:lstStyle/>
                    <a:p>
                      <a:pPr algn="ctr">
                        <a:lnSpc>
                          <a:spcPct val="107000"/>
                        </a:lnSpc>
                        <a:spcAft>
                          <a:spcPts val="0"/>
                        </a:spcAft>
                      </a:pPr>
                      <a:r>
                        <a:rPr lang="pt-PT" sz="1200" dirty="0">
                          <a:effectLst/>
                        </a:rPr>
                        <a:t>43</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tc>
                  <a:txBody>
                    <a:bodyPr/>
                    <a:lstStyle/>
                    <a:p>
                      <a:pPr algn="ctr">
                        <a:lnSpc>
                          <a:spcPct val="107000"/>
                        </a:lnSpc>
                        <a:spcAft>
                          <a:spcPts val="0"/>
                        </a:spcAft>
                      </a:pPr>
                      <a:r>
                        <a:rPr lang="pt-PT" sz="1200" dirty="0">
                          <a:effectLst/>
                        </a:rPr>
                        <a:t> </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noFill/>
                  </a:tcPr>
                </a:tc>
                <a:tc>
                  <a:txBody>
                    <a:bodyPr/>
                    <a:lstStyle/>
                    <a:p>
                      <a:pPr algn="ctr">
                        <a:lnSpc>
                          <a:spcPct val="107000"/>
                        </a:lnSpc>
                        <a:spcAft>
                          <a:spcPts val="0"/>
                        </a:spcAft>
                      </a:pPr>
                      <a:r>
                        <a:rPr lang="pt-PT" sz="1200" dirty="0">
                          <a:solidFill>
                            <a:schemeClr val="bg1"/>
                          </a:solidFill>
                          <a:effectLst/>
                        </a:rPr>
                        <a:t>Mogege</a:t>
                      </a:r>
                      <a:endParaRPr lang="pt-PT"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solidFill>
                      <a:srgbClr val="4472C4"/>
                    </a:solidFill>
                  </a:tcPr>
                </a:tc>
                <a:tc>
                  <a:txBody>
                    <a:bodyPr/>
                    <a:lstStyle/>
                    <a:p>
                      <a:pPr algn="ctr">
                        <a:lnSpc>
                          <a:spcPct val="107000"/>
                        </a:lnSpc>
                        <a:spcAft>
                          <a:spcPts val="0"/>
                        </a:spcAft>
                      </a:pPr>
                      <a:r>
                        <a:rPr lang="pt-PT" sz="1200" dirty="0">
                          <a:effectLst/>
                        </a:rPr>
                        <a:t>6</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extLst>
                  <a:ext uri="{0D108BD9-81ED-4DB2-BD59-A6C34878D82A}">
                    <a16:rowId xmlns:a16="http://schemas.microsoft.com/office/drawing/2014/main" val="1266581369"/>
                  </a:ext>
                </a:extLst>
              </a:tr>
              <a:tr h="219369">
                <a:tc>
                  <a:txBody>
                    <a:bodyPr/>
                    <a:lstStyle/>
                    <a:p>
                      <a:pPr algn="ctr">
                        <a:lnSpc>
                          <a:spcPct val="107000"/>
                        </a:lnSpc>
                        <a:spcAft>
                          <a:spcPts val="0"/>
                        </a:spcAft>
                      </a:pPr>
                      <a:r>
                        <a:rPr lang="pt-PT" sz="1200" dirty="0" err="1">
                          <a:effectLst/>
                        </a:rPr>
                        <a:t>Avidos</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solidFill>
                      <a:srgbClr val="4472C4"/>
                    </a:solidFill>
                  </a:tcPr>
                </a:tc>
                <a:tc>
                  <a:txBody>
                    <a:bodyPr/>
                    <a:lstStyle/>
                    <a:p>
                      <a:pPr algn="ctr">
                        <a:lnSpc>
                          <a:spcPct val="107000"/>
                        </a:lnSpc>
                        <a:spcAft>
                          <a:spcPts val="0"/>
                        </a:spcAft>
                      </a:pPr>
                      <a:r>
                        <a:rPr lang="pt-PT" sz="1200" dirty="0">
                          <a:effectLst/>
                        </a:rPr>
                        <a:t>19</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tc>
                  <a:txBody>
                    <a:bodyPr/>
                    <a:lstStyle/>
                    <a:p>
                      <a:pPr algn="ctr">
                        <a:lnSpc>
                          <a:spcPct val="107000"/>
                        </a:lnSpc>
                        <a:spcAft>
                          <a:spcPts val="0"/>
                        </a:spcAft>
                      </a:pPr>
                      <a:r>
                        <a:rPr lang="pt-PT" sz="1200" dirty="0">
                          <a:effectLst/>
                        </a:rPr>
                        <a:t> </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noFill/>
                  </a:tcPr>
                </a:tc>
                <a:tc>
                  <a:txBody>
                    <a:bodyPr/>
                    <a:lstStyle/>
                    <a:p>
                      <a:pPr algn="ctr">
                        <a:lnSpc>
                          <a:spcPct val="107000"/>
                        </a:lnSpc>
                        <a:spcAft>
                          <a:spcPts val="0"/>
                        </a:spcAft>
                      </a:pPr>
                      <a:r>
                        <a:rPr lang="pt-PT" sz="1200" dirty="0">
                          <a:solidFill>
                            <a:schemeClr val="bg1"/>
                          </a:solidFill>
                          <a:effectLst/>
                        </a:rPr>
                        <a:t>Mouquim</a:t>
                      </a:r>
                      <a:endParaRPr lang="pt-PT"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solidFill>
                      <a:srgbClr val="4472C4"/>
                    </a:solidFill>
                  </a:tcPr>
                </a:tc>
                <a:tc>
                  <a:txBody>
                    <a:bodyPr/>
                    <a:lstStyle/>
                    <a:p>
                      <a:pPr algn="ctr">
                        <a:lnSpc>
                          <a:spcPct val="107000"/>
                        </a:lnSpc>
                        <a:spcAft>
                          <a:spcPts val="0"/>
                        </a:spcAft>
                      </a:pPr>
                      <a:r>
                        <a:rPr lang="pt-PT" sz="1200" dirty="0">
                          <a:effectLst/>
                        </a:rPr>
                        <a:t>6</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extLst>
                  <a:ext uri="{0D108BD9-81ED-4DB2-BD59-A6C34878D82A}">
                    <a16:rowId xmlns:a16="http://schemas.microsoft.com/office/drawing/2014/main" val="3401071572"/>
                  </a:ext>
                </a:extLst>
              </a:tr>
              <a:tr h="219369">
                <a:tc>
                  <a:txBody>
                    <a:bodyPr/>
                    <a:lstStyle/>
                    <a:p>
                      <a:pPr algn="ctr">
                        <a:lnSpc>
                          <a:spcPct val="107000"/>
                        </a:lnSpc>
                        <a:spcAft>
                          <a:spcPts val="0"/>
                        </a:spcAft>
                      </a:pPr>
                      <a:r>
                        <a:rPr lang="pt-PT" sz="1200" dirty="0">
                          <a:effectLst/>
                        </a:rPr>
                        <a:t>Bairro</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solidFill>
                      <a:srgbClr val="4472C4"/>
                    </a:solidFill>
                  </a:tcPr>
                </a:tc>
                <a:tc>
                  <a:txBody>
                    <a:bodyPr/>
                    <a:lstStyle/>
                    <a:p>
                      <a:pPr algn="ctr">
                        <a:lnSpc>
                          <a:spcPct val="107000"/>
                        </a:lnSpc>
                        <a:spcAft>
                          <a:spcPts val="0"/>
                        </a:spcAft>
                      </a:pPr>
                      <a:r>
                        <a:rPr lang="pt-PT" sz="1200" dirty="0">
                          <a:effectLst/>
                        </a:rPr>
                        <a:t>36</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tc>
                  <a:txBody>
                    <a:bodyPr/>
                    <a:lstStyle/>
                    <a:p>
                      <a:pPr algn="ctr">
                        <a:lnSpc>
                          <a:spcPct val="107000"/>
                        </a:lnSpc>
                        <a:spcAft>
                          <a:spcPts val="0"/>
                        </a:spcAft>
                      </a:pPr>
                      <a:r>
                        <a:rPr lang="pt-PT" sz="1200" dirty="0">
                          <a:effectLst/>
                        </a:rPr>
                        <a:t> </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noFill/>
                  </a:tcPr>
                </a:tc>
                <a:tc>
                  <a:txBody>
                    <a:bodyPr/>
                    <a:lstStyle/>
                    <a:p>
                      <a:pPr algn="ctr">
                        <a:lnSpc>
                          <a:spcPct val="107000"/>
                        </a:lnSpc>
                        <a:spcAft>
                          <a:spcPts val="0"/>
                        </a:spcAft>
                      </a:pPr>
                      <a:r>
                        <a:rPr lang="pt-PT" sz="1200" dirty="0">
                          <a:solidFill>
                            <a:schemeClr val="bg1"/>
                          </a:solidFill>
                          <a:effectLst/>
                        </a:rPr>
                        <a:t>Nine</a:t>
                      </a:r>
                      <a:endParaRPr lang="pt-PT"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solidFill>
                      <a:srgbClr val="4472C4"/>
                    </a:solidFill>
                  </a:tcPr>
                </a:tc>
                <a:tc>
                  <a:txBody>
                    <a:bodyPr/>
                    <a:lstStyle/>
                    <a:p>
                      <a:pPr algn="ctr">
                        <a:lnSpc>
                          <a:spcPct val="107000"/>
                        </a:lnSpc>
                        <a:spcAft>
                          <a:spcPts val="0"/>
                        </a:spcAft>
                      </a:pPr>
                      <a:r>
                        <a:rPr lang="pt-PT" sz="1200" dirty="0">
                          <a:effectLst/>
                        </a:rPr>
                        <a:t>49</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extLst>
                  <a:ext uri="{0D108BD9-81ED-4DB2-BD59-A6C34878D82A}">
                    <a16:rowId xmlns:a16="http://schemas.microsoft.com/office/drawing/2014/main" val="593823579"/>
                  </a:ext>
                </a:extLst>
              </a:tr>
              <a:tr h="219369">
                <a:tc>
                  <a:txBody>
                    <a:bodyPr/>
                    <a:lstStyle/>
                    <a:p>
                      <a:pPr algn="ctr">
                        <a:lnSpc>
                          <a:spcPct val="107000"/>
                        </a:lnSpc>
                        <a:spcAft>
                          <a:spcPts val="0"/>
                        </a:spcAft>
                      </a:pPr>
                      <a:r>
                        <a:rPr lang="pt-PT" sz="1200">
                          <a:effectLst/>
                        </a:rPr>
                        <a:t>Bente</a:t>
                      </a:r>
                      <a:endParaRPr lang="pt-PT" sz="120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solidFill>
                      <a:srgbClr val="4472C4"/>
                    </a:solidFill>
                  </a:tcPr>
                </a:tc>
                <a:tc>
                  <a:txBody>
                    <a:bodyPr/>
                    <a:lstStyle/>
                    <a:p>
                      <a:pPr algn="ctr">
                        <a:lnSpc>
                          <a:spcPct val="107000"/>
                        </a:lnSpc>
                        <a:spcAft>
                          <a:spcPts val="0"/>
                        </a:spcAft>
                      </a:pPr>
                      <a:r>
                        <a:rPr lang="pt-PT" sz="1200" dirty="0">
                          <a:effectLst/>
                        </a:rPr>
                        <a:t>2</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tc>
                  <a:txBody>
                    <a:bodyPr/>
                    <a:lstStyle/>
                    <a:p>
                      <a:pPr algn="ctr">
                        <a:lnSpc>
                          <a:spcPct val="107000"/>
                        </a:lnSpc>
                        <a:spcAft>
                          <a:spcPts val="0"/>
                        </a:spcAft>
                      </a:pPr>
                      <a:r>
                        <a:rPr lang="pt-PT" sz="1200" dirty="0">
                          <a:effectLst/>
                        </a:rPr>
                        <a:t> </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noFill/>
                  </a:tcPr>
                </a:tc>
                <a:tc>
                  <a:txBody>
                    <a:bodyPr/>
                    <a:lstStyle/>
                    <a:p>
                      <a:pPr algn="ctr">
                        <a:lnSpc>
                          <a:spcPct val="107000"/>
                        </a:lnSpc>
                        <a:spcAft>
                          <a:spcPts val="0"/>
                        </a:spcAft>
                      </a:pPr>
                      <a:r>
                        <a:rPr lang="pt-PT" sz="1200" dirty="0">
                          <a:solidFill>
                            <a:schemeClr val="bg1"/>
                          </a:solidFill>
                          <a:effectLst/>
                        </a:rPr>
                        <a:t>Novais</a:t>
                      </a:r>
                      <a:endParaRPr lang="pt-PT"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solidFill>
                      <a:srgbClr val="4472C4"/>
                    </a:solidFill>
                  </a:tcPr>
                </a:tc>
                <a:tc>
                  <a:txBody>
                    <a:bodyPr/>
                    <a:lstStyle/>
                    <a:p>
                      <a:pPr algn="ctr">
                        <a:lnSpc>
                          <a:spcPct val="107000"/>
                        </a:lnSpc>
                        <a:spcAft>
                          <a:spcPts val="0"/>
                        </a:spcAft>
                      </a:pPr>
                      <a:r>
                        <a:rPr lang="pt-PT" sz="1200" dirty="0">
                          <a:effectLst/>
                        </a:rPr>
                        <a:t>11</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extLst>
                  <a:ext uri="{0D108BD9-81ED-4DB2-BD59-A6C34878D82A}">
                    <a16:rowId xmlns:a16="http://schemas.microsoft.com/office/drawing/2014/main" val="1111546063"/>
                  </a:ext>
                </a:extLst>
              </a:tr>
              <a:tr h="219369">
                <a:tc>
                  <a:txBody>
                    <a:bodyPr/>
                    <a:lstStyle/>
                    <a:p>
                      <a:pPr algn="ctr">
                        <a:lnSpc>
                          <a:spcPct val="107000"/>
                        </a:lnSpc>
                        <a:spcAft>
                          <a:spcPts val="0"/>
                        </a:spcAft>
                      </a:pPr>
                      <a:r>
                        <a:rPr lang="pt-PT" sz="1200" dirty="0">
                          <a:effectLst/>
                        </a:rPr>
                        <a:t>Brufe</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solidFill>
                      <a:srgbClr val="4472C4"/>
                    </a:solidFill>
                  </a:tcPr>
                </a:tc>
                <a:tc>
                  <a:txBody>
                    <a:bodyPr/>
                    <a:lstStyle/>
                    <a:p>
                      <a:pPr algn="ctr">
                        <a:lnSpc>
                          <a:spcPct val="107000"/>
                        </a:lnSpc>
                        <a:spcAft>
                          <a:spcPts val="0"/>
                        </a:spcAft>
                      </a:pPr>
                      <a:r>
                        <a:rPr lang="pt-PT" sz="1200" dirty="0">
                          <a:effectLst/>
                        </a:rPr>
                        <a:t>17</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tc>
                  <a:txBody>
                    <a:bodyPr/>
                    <a:lstStyle/>
                    <a:p>
                      <a:pPr algn="ctr">
                        <a:lnSpc>
                          <a:spcPct val="107000"/>
                        </a:lnSpc>
                        <a:spcAft>
                          <a:spcPts val="0"/>
                        </a:spcAft>
                      </a:pPr>
                      <a:r>
                        <a:rPr lang="pt-PT" sz="1200" dirty="0">
                          <a:effectLst/>
                        </a:rPr>
                        <a:t> </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noFill/>
                  </a:tcPr>
                </a:tc>
                <a:tc>
                  <a:txBody>
                    <a:bodyPr/>
                    <a:lstStyle/>
                    <a:p>
                      <a:pPr algn="ctr">
                        <a:lnSpc>
                          <a:spcPct val="107000"/>
                        </a:lnSpc>
                        <a:spcAft>
                          <a:spcPts val="0"/>
                        </a:spcAft>
                      </a:pPr>
                      <a:r>
                        <a:rPr lang="pt-PT" sz="1200" dirty="0">
                          <a:solidFill>
                            <a:schemeClr val="bg1"/>
                          </a:solidFill>
                          <a:effectLst/>
                        </a:rPr>
                        <a:t>Oliveira</a:t>
                      </a:r>
                      <a:endParaRPr lang="pt-PT"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solidFill>
                      <a:srgbClr val="4472C4"/>
                    </a:solidFill>
                  </a:tcPr>
                </a:tc>
                <a:tc>
                  <a:txBody>
                    <a:bodyPr/>
                    <a:lstStyle/>
                    <a:p>
                      <a:pPr algn="ctr">
                        <a:lnSpc>
                          <a:spcPct val="107000"/>
                        </a:lnSpc>
                        <a:spcAft>
                          <a:spcPts val="0"/>
                        </a:spcAft>
                      </a:pPr>
                      <a:r>
                        <a:rPr lang="pt-PT" sz="1200" dirty="0">
                          <a:effectLst/>
                        </a:rPr>
                        <a:t>18</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extLst>
                  <a:ext uri="{0D108BD9-81ED-4DB2-BD59-A6C34878D82A}">
                    <a16:rowId xmlns:a16="http://schemas.microsoft.com/office/drawing/2014/main" val="2192628381"/>
                  </a:ext>
                </a:extLst>
              </a:tr>
              <a:tr h="219369">
                <a:tc>
                  <a:txBody>
                    <a:bodyPr/>
                    <a:lstStyle/>
                    <a:p>
                      <a:pPr algn="ctr">
                        <a:lnSpc>
                          <a:spcPct val="107000"/>
                        </a:lnSpc>
                        <a:spcAft>
                          <a:spcPts val="0"/>
                        </a:spcAft>
                      </a:pPr>
                      <a:r>
                        <a:rPr lang="pt-PT" sz="1200" dirty="0">
                          <a:effectLst/>
                        </a:rPr>
                        <a:t>Cabeçudos</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solidFill>
                      <a:srgbClr val="4472C4"/>
                    </a:solidFill>
                  </a:tcPr>
                </a:tc>
                <a:tc>
                  <a:txBody>
                    <a:bodyPr/>
                    <a:lstStyle/>
                    <a:p>
                      <a:pPr algn="ctr">
                        <a:lnSpc>
                          <a:spcPct val="107000"/>
                        </a:lnSpc>
                        <a:spcAft>
                          <a:spcPts val="0"/>
                        </a:spcAft>
                      </a:pPr>
                      <a:r>
                        <a:rPr lang="pt-PT" sz="1200" dirty="0">
                          <a:effectLst/>
                        </a:rPr>
                        <a:t>6</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tc>
                  <a:txBody>
                    <a:bodyPr/>
                    <a:lstStyle/>
                    <a:p>
                      <a:pPr algn="ctr">
                        <a:lnSpc>
                          <a:spcPct val="107000"/>
                        </a:lnSpc>
                        <a:spcAft>
                          <a:spcPts val="0"/>
                        </a:spcAft>
                      </a:pPr>
                      <a:r>
                        <a:rPr lang="pt-PT" sz="1200" dirty="0">
                          <a:effectLst/>
                        </a:rPr>
                        <a:t> </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noFill/>
                  </a:tcPr>
                </a:tc>
                <a:tc>
                  <a:txBody>
                    <a:bodyPr/>
                    <a:lstStyle/>
                    <a:p>
                      <a:pPr algn="ctr">
                        <a:lnSpc>
                          <a:spcPct val="107000"/>
                        </a:lnSpc>
                        <a:spcAft>
                          <a:spcPts val="0"/>
                        </a:spcAft>
                      </a:pPr>
                      <a:r>
                        <a:rPr lang="pt-PT" sz="1200" dirty="0">
                          <a:solidFill>
                            <a:schemeClr val="bg1"/>
                          </a:solidFill>
                          <a:effectLst/>
                        </a:rPr>
                        <a:t>Outiz</a:t>
                      </a:r>
                      <a:endParaRPr lang="pt-PT"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solidFill>
                      <a:srgbClr val="4472C4"/>
                    </a:solidFill>
                  </a:tcPr>
                </a:tc>
                <a:tc>
                  <a:txBody>
                    <a:bodyPr/>
                    <a:lstStyle/>
                    <a:p>
                      <a:pPr algn="ctr">
                        <a:lnSpc>
                          <a:spcPct val="107000"/>
                        </a:lnSpc>
                        <a:spcAft>
                          <a:spcPts val="0"/>
                        </a:spcAft>
                      </a:pPr>
                      <a:r>
                        <a:rPr lang="pt-PT" sz="1200" dirty="0">
                          <a:effectLst/>
                        </a:rPr>
                        <a:t>2</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extLst>
                  <a:ext uri="{0D108BD9-81ED-4DB2-BD59-A6C34878D82A}">
                    <a16:rowId xmlns:a16="http://schemas.microsoft.com/office/drawing/2014/main" val="1006525068"/>
                  </a:ext>
                </a:extLst>
              </a:tr>
              <a:tr h="219369">
                <a:tc>
                  <a:txBody>
                    <a:bodyPr/>
                    <a:lstStyle/>
                    <a:p>
                      <a:pPr algn="ctr">
                        <a:lnSpc>
                          <a:spcPct val="107000"/>
                        </a:lnSpc>
                        <a:spcAft>
                          <a:spcPts val="0"/>
                        </a:spcAft>
                      </a:pPr>
                      <a:r>
                        <a:rPr lang="pt-PT" sz="1200" dirty="0">
                          <a:effectLst/>
                        </a:rPr>
                        <a:t>Calendário</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solidFill>
                      <a:srgbClr val="4472C4"/>
                    </a:solidFill>
                  </a:tcPr>
                </a:tc>
                <a:tc>
                  <a:txBody>
                    <a:bodyPr/>
                    <a:lstStyle/>
                    <a:p>
                      <a:pPr algn="ctr">
                        <a:lnSpc>
                          <a:spcPct val="107000"/>
                        </a:lnSpc>
                        <a:spcAft>
                          <a:spcPts val="0"/>
                        </a:spcAft>
                      </a:pPr>
                      <a:r>
                        <a:rPr lang="pt-PT" sz="1200" dirty="0">
                          <a:effectLst/>
                        </a:rPr>
                        <a:t>44</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tc>
                  <a:txBody>
                    <a:bodyPr/>
                    <a:lstStyle/>
                    <a:p>
                      <a:pPr algn="ctr">
                        <a:lnSpc>
                          <a:spcPct val="107000"/>
                        </a:lnSpc>
                        <a:spcAft>
                          <a:spcPts val="0"/>
                        </a:spcAft>
                      </a:pPr>
                      <a:r>
                        <a:rPr lang="pt-PT" sz="1200" dirty="0">
                          <a:effectLst/>
                        </a:rPr>
                        <a:t> </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noFill/>
                  </a:tcPr>
                </a:tc>
                <a:tc>
                  <a:txBody>
                    <a:bodyPr/>
                    <a:lstStyle/>
                    <a:p>
                      <a:pPr algn="ctr">
                        <a:lnSpc>
                          <a:spcPct val="107000"/>
                        </a:lnSpc>
                        <a:spcAft>
                          <a:spcPts val="0"/>
                        </a:spcAft>
                      </a:pPr>
                      <a:r>
                        <a:rPr lang="pt-PT" sz="1200" dirty="0">
                          <a:solidFill>
                            <a:schemeClr val="bg1"/>
                          </a:solidFill>
                          <a:effectLst/>
                        </a:rPr>
                        <a:t>Pedome</a:t>
                      </a:r>
                      <a:endParaRPr lang="pt-PT"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solidFill>
                      <a:srgbClr val="4472C4"/>
                    </a:solidFill>
                  </a:tcPr>
                </a:tc>
                <a:tc>
                  <a:txBody>
                    <a:bodyPr/>
                    <a:lstStyle/>
                    <a:p>
                      <a:pPr algn="ctr">
                        <a:lnSpc>
                          <a:spcPct val="107000"/>
                        </a:lnSpc>
                        <a:spcAft>
                          <a:spcPts val="0"/>
                        </a:spcAft>
                      </a:pPr>
                      <a:r>
                        <a:rPr lang="pt-PT" sz="1200" dirty="0">
                          <a:effectLst/>
                        </a:rPr>
                        <a:t>6</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extLst>
                  <a:ext uri="{0D108BD9-81ED-4DB2-BD59-A6C34878D82A}">
                    <a16:rowId xmlns:a16="http://schemas.microsoft.com/office/drawing/2014/main" val="711026351"/>
                  </a:ext>
                </a:extLst>
              </a:tr>
              <a:tr h="219369">
                <a:tc>
                  <a:txBody>
                    <a:bodyPr/>
                    <a:lstStyle/>
                    <a:p>
                      <a:pPr algn="ctr">
                        <a:lnSpc>
                          <a:spcPct val="107000"/>
                        </a:lnSpc>
                        <a:spcAft>
                          <a:spcPts val="0"/>
                        </a:spcAft>
                      </a:pPr>
                      <a:r>
                        <a:rPr lang="pt-PT" sz="1200" dirty="0">
                          <a:effectLst/>
                        </a:rPr>
                        <a:t>Carreira</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solidFill>
                      <a:srgbClr val="4472C4"/>
                    </a:solidFill>
                  </a:tcPr>
                </a:tc>
                <a:tc>
                  <a:txBody>
                    <a:bodyPr/>
                    <a:lstStyle/>
                    <a:p>
                      <a:pPr algn="ctr">
                        <a:lnSpc>
                          <a:spcPct val="107000"/>
                        </a:lnSpc>
                        <a:spcAft>
                          <a:spcPts val="0"/>
                        </a:spcAft>
                      </a:pPr>
                      <a:r>
                        <a:rPr lang="pt-PT" sz="1200" dirty="0">
                          <a:effectLst/>
                        </a:rPr>
                        <a:t>34</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tc>
                  <a:txBody>
                    <a:bodyPr/>
                    <a:lstStyle/>
                    <a:p>
                      <a:pPr algn="ctr">
                        <a:lnSpc>
                          <a:spcPct val="107000"/>
                        </a:lnSpc>
                        <a:spcAft>
                          <a:spcPts val="0"/>
                        </a:spcAft>
                      </a:pPr>
                      <a:r>
                        <a:rPr lang="pt-PT" sz="1200" dirty="0">
                          <a:effectLst/>
                        </a:rPr>
                        <a:t> </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noFill/>
                  </a:tcPr>
                </a:tc>
                <a:tc>
                  <a:txBody>
                    <a:bodyPr/>
                    <a:lstStyle/>
                    <a:p>
                      <a:pPr algn="ctr">
                        <a:lnSpc>
                          <a:spcPct val="107000"/>
                        </a:lnSpc>
                        <a:spcAft>
                          <a:spcPts val="0"/>
                        </a:spcAft>
                      </a:pPr>
                      <a:r>
                        <a:rPr lang="pt-PT" sz="1200" dirty="0">
                          <a:solidFill>
                            <a:schemeClr val="bg1"/>
                          </a:solidFill>
                          <a:effectLst/>
                        </a:rPr>
                        <a:t>Portela</a:t>
                      </a:r>
                      <a:endParaRPr lang="pt-PT"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solidFill>
                      <a:srgbClr val="4472C4"/>
                    </a:solidFill>
                  </a:tcPr>
                </a:tc>
                <a:tc>
                  <a:txBody>
                    <a:bodyPr/>
                    <a:lstStyle/>
                    <a:p>
                      <a:pPr algn="ctr">
                        <a:lnSpc>
                          <a:spcPct val="107000"/>
                        </a:lnSpc>
                        <a:spcAft>
                          <a:spcPts val="0"/>
                        </a:spcAft>
                      </a:pPr>
                      <a:r>
                        <a:rPr lang="pt-PT" sz="1200" dirty="0">
                          <a:effectLst/>
                        </a:rPr>
                        <a:t>7</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extLst>
                  <a:ext uri="{0D108BD9-81ED-4DB2-BD59-A6C34878D82A}">
                    <a16:rowId xmlns:a16="http://schemas.microsoft.com/office/drawing/2014/main" val="1079782122"/>
                  </a:ext>
                </a:extLst>
              </a:tr>
              <a:tr h="219369">
                <a:tc>
                  <a:txBody>
                    <a:bodyPr/>
                    <a:lstStyle/>
                    <a:p>
                      <a:pPr algn="ctr">
                        <a:lnSpc>
                          <a:spcPct val="107000"/>
                        </a:lnSpc>
                        <a:spcAft>
                          <a:spcPts val="0"/>
                        </a:spcAft>
                      </a:pPr>
                      <a:r>
                        <a:rPr lang="pt-PT" sz="1200" dirty="0">
                          <a:effectLst/>
                        </a:rPr>
                        <a:t>Castelões</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solidFill>
                      <a:srgbClr val="4472C4"/>
                    </a:solidFill>
                  </a:tcPr>
                </a:tc>
                <a:tc>
                  <a:txBody>
                    <a:bodyPr/>
                    <a:lstStyle/>
                    <a:p>
                      <a:pPr algn="ctr">
                        <a:lnSpc>
                          <a:spcPct val="107000"/>
                        </a:lnSpc>
                        <a:spcAft>
                          <a:spcPts val="0"/>
                        </a:spcAft>
                      </a:pPr>
                      <a:r>
                        <a:rPr lang="pt-PT" sz="1200" dirty="0">
                          <a:effectLst/>
                        </a:rPr>
                        <a:t>13</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tc>
                  <a:txBody>
                    <a:bodyPr/>
                    <a:lstStyle/>
                    <a:p>
                      <a:pPr algn="ctr">
                        <a:lnSpc>
                          <a:spcPct val="107000"/>
                        </a:lnSpc>
                        <a:spcAft>
                          <a:spcPts val="0"/>
                        </a:spcAft>
                      </a:pPr>
                      <a:r>
                        <a:rPr lang="pt-PT" sz="1200" dirty="0">
                          <a:effectLst/>
                        </a:rPr>
                        <a:t> </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noFill/>
                  </a:tcPr>
                </a:tc>
                <a:tc>
                  <a:txBody>
                    <a:bodyPr/>
                    <a:lstStyle/>
                    <a:p>
                      <a:pPr algn="ctr">
                        <a:lnSpc>
                          <a:spcPct val="107000"/>
                        </a:lnSpc>
                        <a:spcAft>
                          <a:spcPts val="0"/>
                        </a:spcAft>
                      </a:pPr>
                      <a:r>
                        <a:rPr lang="pt-PT" sz="1200" dirty="0">
                          <a:solidFill>
                            <a:schemeClr val="bg1"/>
                          </a:solidFill>
                          <a:effectLst/>
                        </a:rPr>
                        <a:t>Requião</a:t>
                      </a:r>
                      <a:endParaRPr lang="pt-PT"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solidFill>
                      <a:srgbClr val="4472C4"/>
                    </a:solidFill>
                  </a:tcPr>
                </a:tc>
                <a:tc>
                  <a:txBody>
                    <a:bodyPr/>
                    <a:lstStyle/>
                    <a:p>
                      <a:pPr algn="ctr">
                        <a:lnSpc>
                          <a:spcPct val="107000"/>
                        </a:lnSpc>
                        <a:spcAft>
                          <a:spcPts val="0"/>
                        </a:spcAft>
                      </a:pPr>
                      <a:r>
                        <a:rPr lang="pt-PT" sz="1200" dirty="0">
                          <a:effectLst/>
                        </a:rPr>
                        <a:t>35</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extLst>
                  <a:ext uri="{0D108BD9-81ED-4DB2-BD59-A6C34878D82A}">
                    <a16:rowId xmlns:a16="http://schemas.microsoft.com/office/drawing/2014/main" val="3515469787"/>
                  </a:ext>
                </a:extLst>
              </a:tr>
              <a:tr h="219369">
                <a:tc>
                  <a:txBody>
                    <a:bodyPr/>
                    <a:lstStyle/>
                    <a:p>
                      <a:pPr algn="ctr">
                        <a:lnSpc>
                          <a:spcPct val="107000"/>
                        </a:lnSpc>
                        <a:spcAft>
                          <a:spcPts val="0"/>
                        </a:spcAft>
                      </a:pPr>
                      <a:r>
                        <a:rPr lang="pt-PT" sz="1200" dirty="0">
                          <a:effectLst/>
                        </a:rPr>
                        <a:t>Cavalões</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solidFill>
                      <a:srgbClr val="4472C4"/>
                    </a:solidFill>
                  </a:tcPr>
                </a:tc>
                <a:tc>
                  <a:txBody>
                    <a:bodyPr/>
                    <a:lstStyle/>
                    <a:p>
                      <a:pPr algn="ctr">
                        <a:lnSpc>
                          <a:spcPct val="107000"/>
                        </a:lnSpc>
                        <a:spcAft>
                          <a:spcPts val="0"/>
                        </a:spcAft>
                      </a:pPr>
                      <a:r>
                        <a:rPr lang="pt-PT" sz="1200" dirty="0">
                          <a:effectLst/>
                        </a:rPr>
                        <a:t>29</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tc>
                  <a:txBody>
                    <a:bodyPr/>
                    <a:lstStyle/>
                    <a:p>
                      <a:pPr algn="ctr">
                        <a:lnSpc>
                          <a:spcPct val="107000"/>
                        </a:lnSpc>
                        <a:spcAft>
                          <a:spcPts val="0"/>
                        </a:spcAft>
                      </a:pPr>
                      <a:r>
                        <a:rPr lang="pt-PT" sz="1200" dirty="0">
                          <a:effectLst/>
                        </a:rPr>
                        <a:t> </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noFill/>
                  </a:tcPr>
                </a:tc>
                <a:tc>
                  <a:txBody>
                    <a:bodyPr/>
                    <a:lstStyle/>
                    <a:p>
                      <a:pPr algn="ctr">
                        <a:lnSpc>
                          <a:spcPct val="107000"/>
                        </a:lnSpc>
                        <a:spcAft>
                          <a:spcPts val="0"/>
                        </a:spcAft>
                      </a:pPr>
                      <a:r>
                        <a:rPr lang="pt-PT" sz="1200" dirty="0">
                          <a:solidFill>
                            <a:schemeClr val="bg1"/>
                          </a:solidFill>
                          <a:effectLst/>
                        </a:rPr>
                        <a:t>Riba d’ Ave</a:t>
                      </a:r>
                      <a:endParaRPr lang="pt-PT"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solidFill>
                      <a:srgbClr val="4472C4"/>
                    </a:solidFill>
                  </a:tcPr>
                </a:tc>
                <a:tc>
                  <a:txBody>
                    <a:bodyPr/>
                    <a:lstStyle/>
                    <a:p>
                      <a:pPr algn="ctr">
                        <a:lnSpc>
                          <a:spcPct val="107000"/>
                        </a:lnSpc>
                        <a:spcAft>
                          <a:spcPts val="0"/>
                        </a:spcAft>
                      </a:pPr>
                      <a:r>
                        <a:rPr lang="pt-PT" sz="1200" dirty="0">
                          <a:effectLst/>
                        </a:rPr>
                        <a:t>9</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extLst>
                  <a:ext uri="{0D108BD9-81ED-4DB2-BD59-A6C34878D82A}">
                    <a16:rowId xmlns:a16="http://schemas.microsoft.com/office/drawing/2014/main" val="1064287433"/>
                  </a:ext>
                </a:extLst>
              </a:tr>
              <a:tr h="219369">
                <a:tc>
                  <a:txBody>
                    <a:bodyPr/>
                    <a:lstStyle/>
                    <a:p>
                      <a:pPr algn="ctr">
                        <a:lnSpc>
                          <a:spcPct val="107000"/>
                        </a:lnSpc>
                        <a:spcAft>
                          <a:spcPts val="0"/>
                        </a:spcAft>
                      </a:pPr>
                      <a:r>
                        <a:rPr lang="pt-PT" sz="1200" dirty="0">
                          <a:effectLst/>
                        </a:rPr>
                        <a:t>Ceide</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solidFill>
                      <a:srgbClr val="4472C4"/>
                    </a:solidFill>
                  </a:tcPr>
                </a:tc>
                <a:tc>
                  <a:txBody>
                    <a:bodyPr/>
                    <a:lstStyle/>
                    <a:p>
                      <a:pPr algn="ctr">
                        <a:lnSpc>
                          <a:spcPct val="107000"/>
                        </a:lnSpc>
                        <a:spcAft>
                          <a:spcPts val="0"/>
                        </a:spcAft>
                      </a:pPr>
                      <a:r>
                        <a:rPr lang="pt-PT" sz="1200" dirty="0">
                          <a:effectLst/>
                        </a:rPr>
                        <a:t>18</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tc>
                  <a:txBody>
                    <a:bodyPr/>
                    <a:lstStyle/>
                    <a:p>
                      <a:pPr algn="ctr">
                        <a:lnSpc>
                          <a:spcPct val="107000"/>
                        </a:lnSpc>
                        <a:spcAft>
                          <a:spcPts val="0"/>
                        </a:spcAft>
                      </a:pPr>
                      <a:r>
                        <a:rPr lang="pt-PT" sz="1200" dirty="0">
                          <a:effectLst/>
                        </a:rPr>
                        <a:t> </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noFill/>
                  </a:tcPr>
                </a:tc>
                <a:tc>
                  <a:txBody>
                    <a:bodyPr/>
                    <a:lstStyle/>
                    <a:p>
                      <a:pPr algn="ctr">
                        <a:lnSpc>
                          <a:spcPct val="107000"/>
                        </a:lnSpc>
                        <a:spcAft>
                          <a:spcPts val="0"/>
                        </a:spcAft>
                      </a:pPr>
                      <a:r>
                        <a:rPr lang="pt-PT" sz="1200" dirty="0">
                          <a:solidFill>
                            <a:schemeClr val="bg1"/>
                          </a:solidFill>
                          <a:effectLst/>
                        </a:rPr>
                        <a:t>Ribeirão</a:t>
                      </a:r>
                      <a:endParaRPr lang="pt-PT"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solidFill>
                      <a:srgbClr val="4472C4"/>
                    </a:solidFill>
                  </a:tcPr>
                </a:tc>
                <a:tc>
                  <a:txBody>
                    <a:bodyPr/>
                    <a:lstStyle/>
                    <a:p>
                      <a:pPr algn="ctr">
                        <a:lnSpc>
                          <a:spcPct val="107000"/>
                        </a:lnSpc>
                        <a:spcAft>
                          <a:spcPts val="0"/>
                        </a:spcAft>
                      </a:pPr>
                      <a:r>
                        <a:rPr lang="pt-PT" sz="1200" dirty="0">
                          <a:effectLst/>
                        </a:rPr>
                        <a:t>29</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extLst>
                  <a:ext uri="{0D108BD9-81ED-4DB2-BD59-A6C34878D82A}">
                    <a16:rowId xmlns:a16="http://schemas.microsoft.com/office/drawing/2014/main" val="1475069424"/>
                  </a:ext>
                </a:extLst>
              </a:tr>
              <a:tr h="219369">
                <a:tc>
                  <a:txBody>
                    <a:bodyPr/>
                    <a:lstStyle/>
                    <a:p>
                      <a:pPr algn="ctr">
                        <a:lnSpc>
                          <a:spcPct val="107000"/>
                        </a:lnSpc>
                        <a:spcAft>
                          <a:spcPts val="0"/>
                        </a:spcAft>
                      </a:pPr>
                      <a:r>
                        <a:rPr lang="pt-PT" sz="1200" dirty="0">
                          <a:effectLst/>
                        </a:rPr>
                        <a:t>Cruz S. Tiago</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solidFill>
                      <a:srgbClr val="4472C4"/>
                    </a:solidFill>
                  </a:tcPr>
                </a:tc>
                <a:tc>
                  <a:txBody>
                    <a:bodyPr/>
                    <a:lstStyle/>
                    <a:p>
                      <a:pPr algn="ctr">
                        <a:lnSpc>
                          <a:spcPct val="107000"/>
                        </a:lnSpc>
                        <a:spcAft>
                          <a:spcPts val="0"/>
                        </a:spcAft>
                      </a:pPr>
                      <a:r>
                        <a:rPr lang="pt-PT" sz="1200" dirty="0">
                          <a:effectLst/>
                        </a:rPr>
                        <a:t>22</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tc>
                  <a:txBody>
                    <a:bodyPr/>
                    <a:lstStyle/>
                    <a:p>
                      <a:pPr algn="ctr">
                        <a:lnSpc>
                          <a:spcPct val="107000"/>
                        </a:lnSpc>
                        <a:spcAft>
                          <a:spcPts val="0"/>
                        </a:spcAft>
                      </a:pPr>
                      <a:r>
                        <a:rPr lang="pt-PT" sz="1200" dirty="0">
                          <a:effectLst/>
                        </a:rPr>
                        <a:t> </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noFill/>
                  </a:tcPr>
                </a:tc>
                <a:tc>
                  <a:txBody>
                    <a:bodyPr/>
                    <a:lstStyle/>
                    <a:p>
                      <a:pPr algn="ctr">
                        <a:lnSpc>
                          <a:spcPct val="107000"/>
                        </a:lnSpc>
                        <a:spcAft>
                          <a:spcPts val="0"/>
                        </a:spcAft>
                      </a:pPr>
                      <a:r>
                        <a:rPr lang="pt-PT" sz="1200" dirty="0">
                          <a:solidFill>
                            <a:schemeClr val="bg1"/>
                          </a:solidFill>
                          <a:effectLst/>
                        </a:rPr>
                        <a:t>Ruivães</a:t>
                      </a:r>
                      <a:endParaRPr lang="pt-PT"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solidFill>
                      <a:srgbClr val="4472C4"/>
                    </a:solidFill>
                  </a:tcPr>
                </a:tc>
                <a:tc>
                  <a:txBody>
                    <a:bodyPr/>
                    <a:lstStyle/>
                    <a:p>
                      <a:pPr algn="ctr">
                        <a:lnSpc>
                          <a:spcPct val="107000"/>
                        </a:lnSpc>
                        <a:spcAft>
                          <a:spcPts val="0"/>
                        </a:spcAft>
                      </a:pPr>
                      <a:r>
                        <a:rPr lang="pt-PT" sz="1200" dirty="0">
                          <a:effectLst/>
                        </a:rPr>
                        <a:t>41</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extLst>
                  <a:ext uri="{0D108BD9-81ED-4DB2-BD59-A6C34878D82A}">
                    <a16:rowId xmlns:a16="http://schemas.microsoft.com/office/drawing/2014/main" val="490990626"/>
                  </a:ext>
                </a:extLst>
              </a:tr>
              <a:tr h="219369">
                <a:tc>
                  <a:txBody>
                    <a:bodyPr/>
                    <a:lstStyle/>
                    <a:p>
                      <a:pPr algn="ctr">
                        <a:lnSpc>
                          <a:spcPct val="107000"/>
                        </a:lnSpc>
                        <a:spcAft>
                          <a:spcPts val="0"/>
                        </a:spcAft>
                      </a:pPr>
                      <a:r>
                        <a:rPr lang="pt-PT" sz="1200" dirty="0">
                          <a:effectLst/>
                        </a:rPr>
                        <a:t>Delães</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solidFill>
                      <a:srgbClr val="4472C4"/>
                    </a:solidFill>
                  </a:tcPr>
                </a:tc>
                <a:tc>
                  <a:txBody>
                    <a:bodyPr/>
                    <a:lstStyle/>
                    <a:p>
                      <a:pPr algn="ctr">
                        <a:lnSpc>
                          <a:spcPct val="107000"/>
                        </a:lnSpc>
                        <a:spcAft>
                          <a:spcPts val="0"/>
                        </a:spcAft>
                      </a:pPr>
                      <a:r>
                        <a:rPr lang="pt-PT" sz="1200" dirty="0">
                          <a:effectLst/>
                        </a:rPr>
                        <a:t>4</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tc>
                  <a:txBody>
                    <a:bodyPr/>
                    <a:lstStyle/>
                    <a:p>
                      <a:pPr algn="ctr">
                        <a:lnSpc>
                          <a:spcPct val="107000"/>
                        </a:lnSpc>
                        <a:spcAft>
                          <a:spcPts val="0"/>
                        </a:spcAft>
                      </a:pPr>
                      <a:r>
                        <a:rPr lang="pt-PT" sz="1200" dirty="0">
                          <a:effectLst/>
                        </a:rPr>
                        <a:t> </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noFill/>
                  </a:tcPr>
                </a:tc>
                <a:tc>
                  <a:txBody>
                    <a:bodyPr/>
                    <a:lstStyle/>
                    <a:p>
                      <a:pPr algn="ctr">
                        <a:lnSpc>
                          <a:spcPct val="107000"/>
                        </a:lnSpc>
                        <a:spcAft>
                          <a:spcPts val="0"/>
                        </a:spcAft>
                      </a:pPr>
                      <a:r>
                        <a:rPr lang="pt-PT" sz="1200" dirty="0">
                          <a:solidFill>
                            <a:schemeClr val="bg1"/>
                          </a:solidFill>
                          <a:effectLst/>
                        </a:rPr>
                        <a:t>Sezures</a:t>
                      </a:r>
                      <a:endParaRPr lang="pt-PT"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solidFill>
                      <a:srgbClr val="4472C4"/>
                    </a:solidFill>
                  </a:tcPr>
                </a:tc>
                <a:tc>
                  <a:txBody>
                    <a:bodyPr/>
                    <a:lstStyle/>
                    <a:p>
                      <a:pPr algn="ctr">
                        <a:lnSpc>
                          <a:spcPct val="107000"/>
                        </a:lnSpc>
                        <a:spcAft>
                          <a:spcPts val="0"/>
                        </a:spcAft>
                      </a:pPr>
                      <a:r>
                        <a:rPr lang="pt-PT" sz="1200" dirty="0">
                          <a:effectLst/>
                        </a:rPr>
                        <a:t>4</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extLst>
                  <a:ext uri="{0D108BD9-81ED-4DB2-BD59-A6C34878D82A}">
                    <a16:rowId xmlns:a16="http://schemas.microsoft.com/office/drawing/2014/main" val="522553850"/>
                  </a:ext>
                </a:extLst>
              </a:tr>
              <a:tr h="219369">
                <a:tc>
                  <a:txBody>
                    <a:bodyPr/>
                    <a:lstStyle/>
                    <a:p>
                      <a:pPr algn="ctr">
                        <a:lnSpc>
                          <a:spcPct val="107000"/>
                        </a:lnSpc>
                        <a:spcAft>
                          <a:spcPts val="0"/>
                        </a:spcAft>
                      </a:pPr>
                      <a:r>
                        <a:rPr lang="pt-PT" sz="1200" dirty="0">
                          <a:effectLst/>
                        </a:rPr>
                        <a:t>Esmeriz</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solidFill>
                      <a:srgbClr val="4472C4"/>
                    </a:solidFill>
                  </a:tcPr>
                </a:tc>
                <a:tc>
                  <a:txBody>
                    <a:bodyPr/>
                    <a:lstStyle/>
                    <a:p>
                      <a:pPr algn="ctr">
                        <a:lnSpc>
                          <a:spcPct val="107000"/>
                        </a:lnSpc>
                        <a:spcAft>
                          <a:spcPts val="0"/>
                        </a:spcAft>
                      </a:pPr>
                      <a:r>
                        <a:rPr lang="pt-PT" sz="1200" dirty="0">
                          <a:effectLst/>
                        </a:rPr>
                        <a:t>7</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tc>
                  <a:txBody>
                    <a:bodyPr/>
                    <a:lstStyle/>
                    <a:p>
                      <a:pPr algn="ctr">
                        <a:lnSpc>
                          <a:spcPct val="107000"/>
                        </a:lnSpc>
                        <a:spcAft>
                          <a:spcPts val="0"/>
                        </a:spcAft>
                      </a:pPr>
                      <a:r>
                        <a:rPr lang="pt-PT" sz="1200" dirty="0">
                          <a:effectLst/>
                        </a:rPr>
                        <a:t> </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noFill/>
                  </a:tcPr>
                </a:tc>
                <a:tc>
                  <a:txBody>
                    <a:bodyPr/>
                    <a:lstStyle/>
                    <a:p>
                      <a:pPr algn="ctr">
                        <a:lnSpc>
                          <a:spcPct val="107000"/>
                        </a:lnSpc>
                        <a:spcAft>
                          <a:spcPts val="0"/>
                        </a:spcAft>
                      </a:pPr>
                      <a:r>
                        <a:rPr lang="pt-PT" sz="1200" dirty="0">
                          <a:solidFill>
                            <a:schemeClr val="bg1"/>
                          </a:solidFill>
                          <a:effectLst/>
                        </a:rPr>
                        <a:t>Telhado</a:t>
                      </a:r>
                      <a:endParaRPr lang="pt-PT"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solidFill>
                      <a:srgbClr val="4472C4"/>
                    </a:solidFill>
                  </a:tcPr>
                </a:tc>
                <a:tc>
                  <a:txBody>
                    <a:bodyPr/>
                    <a:lstStyle/>
                    <a:p>
                      <a:pPr algn="ctr">
                        <a:lnSpc>
                          <a:spcPct val="107000"/>
                        </a:lnSpc>
                        <a:spcAft>
                          <a:spcPts val="0"/>
                        </a:spcAft>
                      </a:pPr>
                      <a:r>
                        <a:rPr lang="pt-PT" sz="1200" dirty="0">
                          <a:effectLst/>
                        </a:rPr>
                        <a:t>28</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extLst>
                  <a:ext uri="{0D108BD9-81ED-4DB2-BD59-A6C34878D82A}">
                    <a16:rowId xmlns:a16="http://schemas.microsoft.com/office/drawing/2014/main" val="3004124141"/>
                  </a:ext>
                </a:extLst>
              </a:tr>
              <a:tr h="199143">
                <a:tc>
                  <a:txBody>
                    <a:bodyPr/>
                    <a:lstStyle/>
                    <a:p>
                      <a:pPr algn="ctr">
                        <a:lnSpc>
                          <a:spcPct val="107000"/>
                        </a:lnSpc>
                        <a:spcAft>
                          <a:spcPts val="0"/>
                        </a:spcAft>
                      </a:pPr>
                      <a:r>
                        <a:rPr lang="pt-PT" sz="1200" dirty="0">
                          <a:effectLst/>
                        </a:rPr>
                        <a:t>Fradelos</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solidFill>
                      <a:srgbClr val="4472C4"/>
                    </a:solidFill>
                  </a:tcPr>
                </a:tc>
                <a:tc>
                  <a:txBody>
                    <a:bodyPr/>
                    <a:lstStyle/>
                    <a:p>
                      <a:pPr algn="ctr">
                        <a:lnSpc>
                          <a:spcPct val="107000"/>
                        </a:lnSpc>
                        <a:spcAft>
                          <a:spcPts val="0"/>
                        </a:spcAft>
                      </a:pPr>
                      <a:r>
                        <a:rPr lang="pt-PT" sz="1200" dirty="0">
                          <a:effectLst/>
                        </a:rPr>
                        <a:t>23</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tc>
                  <a:txBody>
                    <a:bodyPr/>
                    <a:lstStyle/>
                    <a:p>
                      <a:pPr algn="ctr">
                        <a:lnSpc>
                          <a:spcPct val="107000"/>
                        </a:lnSpc>
                        <a:spcAft>
                          <a:spcPts val="0"/>
                        </a:spcAft>
                      </a:pPr>
                      <a:r>
                        <a:rPr lang="pt-PT" sz="1200" dirty="0">
                          <a:effectLst/>
                        </a:rPr>
                        <a:t> </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noFill/>
                  </a:tcPr>
                </a:tc>
                <a:tc>
                  <a:txBody>
                    <a:bodyPr/>
                    <a:lstStyle/>
                    <a:p>
                      <a:pPr algn="ctr">
                        <a:lnSpc>
                          <a:spcPct val="107000"/>
                        </a:lnSpc>
                        <a:spcAft>
                          <a:spcPts val="0"/>
                        </a:spcAft>
                      </a:pPr>
                      <a:r>
                        <a:rPr lang="pt-PT" sz="1200" dirty="0">
                          <a:solidFill>
                            <a:schemeClr val="bg1"/>
                          </a:solidFill>
                          <a:effectLst/>
                        </a:rPr>
                        <a:t>V. N. de Famalicão e Gavião</a:t>
                      </a:r>
                      <a:endParaRPr lang="pt-PT"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solidFill>
                      <a:srgbClr val="4472C4"/>
                    </a:solidFill>
                  </a:tcPr>
                </a:tc>
                <a:tc>
                  <a:txBody>
                    <a:bodyPr/>
                    <a:lstStyle/>
                    <a:p>
                      <a:pPr algn="ctr">
                        <a:lnSpc>
                          <a:spcPct val="107000"/>
                        </a:lnSpc>
                        <a:spcAft>
                          <a:spcPts val="0"/>
                        </a:spcAft>
                      </a:pPr>
                      <a:r>
                        <a:rPr lang="pt-PT" sz="1200" dirty="0">
                          <a:effectLst/>
                        </a:rPr>
                        <a:t>87</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extLst>
                  <a:ext uri="{0D108BD9-81ED-4DB2-BD59-A6C34878D82A}">
                    <a16:rowId xmlns:a16="http://schemas.microsoft.com/office/drawing/2014/main" val="277275954"/>
                  </a:ext>
                </a:extLst>
              </a:tr>
              <a:tr h="219369">
                <a:tc>
                  <a:txBody>
                    <a:bodyPr/>
                    <a:lstStyle/>
                    <a:p>
                      <a:pPr algn="ctr">
                        <a:lnSpc>
                          <a:spcPct val="107000"/>
                        </a:lnSpc>
                        <a:spcAft>
                          <a:spcPts val="0"/>
                        </a:spcAft>
                      </a:pPr>
                      <a:r>
                        <a:rPr lang="pt-PT" sz="1200" dirty="0">
                          <a:effectLst/>
                        </a:rPr>
                        <a:t>Gondifelos</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solidFill>
                      <a:srgbClr val="4472C4"/>
                    </a:solidFill>
                  </a:tcPr>
                </a:tc>
                <a:tc>
                  <a:txBody>
                    <a:bodyPr/>
                    <a:lstStyle/>
                    <a:p>
                      <a:pPr algn="ctr">
                        <a:lnSpc>
                          <a:spcPct val="107000"/>
                        </a:lnSpc>
                        <a:spcAft>
                          <a:spcPts val="0"/>
                        </a:spcAft>
                      </a:pPr>
                      <a:r>
                        <a:rPr lang="pt-PT" sz="1200" dirty="0">
                          <a:effectLst/>
                        </a:rPr>
                        <a:t>19</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tc>
                  <a:txBody>
                    <a:bodyPr/>
                    <a:lstStyle/>
                    <a:p>
                      <a:pPr algn="ctr">
                        <a:lnSpc>
                          <a:spcPct val="107000"/>
                        </a:lnSpc>
                        <a:spcAft>
                          <a:spcPts val="0"/>
                        </a:spcAft>
                      </a:pPr>
                      <a:r>
                        <a:rPr lang="pt-PT" sz="1200" dirty="0">
                          <a:effectLst/>
                        </a:rPr>
                        <a:t> </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noFill/>
                  </a:tcPr>
                </a:tc>
                <a:tc>
                  <a:txBody>
                    <a:bodyPr/>
                    <a:lstStyle/>
                    <a:p>
                      <a:pPr algn="ctr">
                        <a:lnSpc>
                          <a:spcPct val="107000"/>
                        </a:lnSpc>
                        <a:spcAft>
                          <a:spcPts val="0"/>
                        </a:spcAft>
                      </a:pPr>
                      <a:r>
                        <a:rPr lang="pt-PT" sz="1200" dirty="0">
                          <a:solidFill>
                            <a:schemeClr val="bg1"/>
                          </a:solidFill>
                          <a:effectLst/>
                        </a:rPr>
                        <a:t>Vale S. Cosme</a:t>
                      </a:r>
                      <a:endParaRPr lang="pt-PT"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solidFill>
                      <a:srgbClr val="4472C4"/>
                    </a:solidFill>
                  </a:tcPr>
                </a:tc>
                <a:tc>
                  <a:txBody>
                    <a:bodyPr/>
                    <a:lstStyle/>
                    <a:p>
                      <a:pPr algn="ctr">
                        <a:lnSpc>
                          <a:spcPct val="107000"/>
                        </a:lnSpc>
                        <a:spcAft>
                          <a:spcPts val="0"/>
                        </a:spcAft>
                      </a:pPr>
                      <a:r>
                        <a:rPr lang="pt-PT" sz="1200" dirty="0">
                          <a:effectLst/>
                        </a:rPr>
                        <a:t>28</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extLst>
                  <a:ext uri="{0D108BD9-81ED-4DB2-BD59-A6C34878D82A}">
                    <a16:rowId xmlns:a16="http://schemas.microsoft.com/office/drawing/2014/main" val="3909809766"/>
                  </a:ext>
                </a:extLst>
              </a:tr>
              <a:tr h="219369">
                <a:tc>
                  <a:txBody>
                    <a:bodyPr/>
                    <a:lstStyle/>
                    <a:p>
                      <a:pPr algn="ctr">
                        <a:lnSpc>
                          <a:spcPct val="107000"/>
                        </a:lnSpc>
                        <a:spcAft>
                          <a:spcPts val="0"/>
                        </a:spcAft>
                      </a:pPr>
                      <a:r>
                        <a:rPr lang="pt-PT" sz="1200" dirty="0">
                          <a:effectLst/>
                        </a:rPr>
                        <a:t>Jesufrei</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solidFill>
                      <a:srgbClr val="4472C4"/>
                    </a:solidFill>
                  </a:tcPr>
                </a:tc>
                <a:tc>
                  <a:txBody>
                    <a:bodyPr/>
                    <a:lstStyle/>
                    <a:p>
                      <a:pPr algn="ctr">
                        <a:lnSpc>
                          <a:spcPct val="107000"/>
                        </a:lnSpc>
                        <a:spcAft>
                          <a:spcPts val="0"/>
                        </a:spcAft>
                      </a:pPr>
                      <a:r>
                        <a:rPr lang="pt-PT" sz="1200" dirty="0">
                          <a:effectLst/>
                        </a:rPr>
                        <a:t>11</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tc>
                  <a:txBody>
                    <a:bodyPr/>
                    <a:lstStyle/>
                    <a:p>
                      <a:pPr algn="ctr">
                        <a:lnSpc>
                          <a:spcPct val="107000"/>
                        </a:lnSpc>
                        <a:spcAft>
                          <a:spcPts val="0"/>
                        </a:spcAft>
                      </a:pPr>
                      <a:r>
                        <a:rPr lang="pt-PT" sz="1200" dirty="0">
                          <a:effectLst/>
                        </a:rPr>
                        <a:t> </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noFill/>
                  </a:tcPr>
                </a:tc>
                <a:tc>
                  <a:txBody>
                    <a:bodyPr/>
                    <a:lstStyle/>
                    <a:p>
                      <a:pPr algn="ctr">
                        <a:lnSpc>
                          <a:spcPct val="107000"/>
                        </a:lnSpc>
                        <a:spcAft>
                          <a:spcPts val="0"/>
                        </a:spcAft>
                      </a:pPr>
                      <a:r>
                        <a:rPr lang="pt-PT" sz="1200" dirty="0">
                          <a:solidFill>
                            <a:schemeClr val="bg1"/>
                          </a:solidFill>
                          <a:effectLst/>
                        </a:rPr>
                        <a:t>Vale S. Martinho</a:t>
                      </a:r>
                      <a:endParaRPr lang="pt-PT"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solidFill>
                      <a:srgbClr val="4472C4"/>
                    </a:solidFill>
                  </a:tcPr>
                </a:tc>
                <a:tc>
                  <a:txBody>
                    <a:bodyPr/>
                    <a:lstStyle/>
                    <a:p>
                      <a:pPr algn="ctr">
                        <a:lnSpc>
                          <a:spcPct val="107000"/>
                        </a:lnSpc>
                        <a:spcAft>
                          <a:spcPts val="0"/>
                        </a:spcAft>
                      </a:pPr>
                      <a:r>
                        <a:rPr lang="pt-PT" sz="1200" dirty="0">
                          <a:effectLst/>
                        </a:rPr>
                        <a:t>31</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extLst>
                  <a:ext uri="{0D108BD9-81ED-4DB2-BD59-A6C34878D82A}">
                    <a16:rowId xmlns:a16="http://schemas.microsoft.com/office/drawing/2014/main" val="1236071563"/>
                  </a:ext>
                </a:extLst>
              </a:tr>
              <a:tr h="219369">
                <a:tc>
                  <a:txBody>
                    <a:bodyPr/>
                    <a:lstStyle/>
                    <a:p>
                      <a:pPr algn="ctr">
                        <a:lnSpc>
                          <a:spcPct val="107000"/>
                        </a:lnSpc>
                        <a:spcAft>
                          <a:spcPts val="0"/>
                        </a:spcAft>
                      </a:pPr>
                      <a:r>
                        <a:rPr lang="pt-PT" sz="1200" dirty="0">
                          <a:effectLst/>
                        </a:rPr>
                        <a:t>Joane</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solidFill>
                      <a:srgbClr val="4472C4"/>
                    </a:solidFill>
                  </a:tcPr>
                </a:tc>
                <a:tc>
                  <a:txBody>
                    <a:bodyPr/>
                    <a:lstStyle/>
                    <a:p>
                      <a:pPr algn="ctr">
                        <a:lnSpc>
                          <a:spcPct val="107000"/>
                        </a:lnSpc>
                        <a:spcAft>
                          <a:spcPts val="0"/>
                        </a:spcAft>
                      </a:pPr>
                      <a:r>
                        <a:rPr lang="pt-PT" sz="1200" dirty="0">
                          <a:effectLst/>
                        </a:rPr>
                        <a:t>31</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tc>
                  <a:txBody>
                    <a:bodyPr/>
                    <a:lstStyle/>
                    <a:p>
                      <a:pPr algn="ctr">
                        <a:lnSpc>
                          <a:spcPct val="107000"/>
                        </a:lnSpc>
                        <a:spcAft>
                          <a:spcPts val="0"/>
                        </a:spcAft>
                      </a:pPr>
                      <a:r>
                        <a:rPr lang="pt-PT" sz="1200" dirty="0">
                          <a:effectLst/>
                        </a:rPr>
                        <a:t> </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noFill/>
                  </a:tcPr>
                </a:tc>
                <a:tc>
                  <a:txBody>
                    <a:bodyPr/>
                    <a:lstStyle/>
                    <a:p>
                      <a:pPr algn="ctr">
                        <a:lnSpc>
                          <a:spcPct val="107000"/>
                        </a:lnSpc>
                        <a:spcAft>
                          <a:spcPts val="0"/>
                        </a:spcAft>
                      </a:pPr>
                      <a:r>
                        <a:rPr lang="pt-PT" sz="1200" dirty="0">
                          <a:solidFill>
                            <a:schemeClr val="bg1"/>
                          </a:solidFill>
                          <a:effectLst/>
                        </a:rPr>
                        <a:t>Vermoim</a:t>
                      </a:r>
                      <a:endParaRPr lang="pt-PT"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solidFill>
                      <a:srgbClr val="4472C4"/>
                    </a:solidFill>
                  </a:tcPr>
                </a:tc>
                <a:tc>
                  <a:txBody>
                    <a:bodyPr/>
                    <a:lstStyle/>
                    <a:p>
                      <a:pPr algn="ctr">
                        <a:lnSpc>
                          <a:spcPct val="107000"/>
                        </a:lnSpc>
                        <a:spcAft>
                          <a:spcPts val="0"/>
                        </a:spcAft>
                      </a:pPr>
                      <a:r>
                        <a:rPr lang="pt-PT" sz="1200" dirty="0">
                          <a:effectLst/>
                        </a:rPr>
                        <a:t>15</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extLst>
                  <a:ext uri="{0D108BD9-81ED-4DB2-BD59-A6C34878D82A}">
                    <a16:rowId xmlns:a16="http://schemas.microsoft.com/office/drawing/2014/main" val="199665017"/>
                  </a:ext>
                </a:extLst>
              </a:tr>
              <a:tr h="96636">
                <a:tc>
                  <a:txBody>
                    <a:bodyPr/>
                    <a:lstStyle/>
                    <a:p>
                      <a:pPr algn="ctr">
                        <a:lnSpc>
                          <a:spcPct val="107000"/>
                        </a:lnSpc>
                        <a:spcAft>
                          <a:spcPts val="0"/>
                        </a:spcAft>
                      </a:pPr>
                      <a:r>
                        <a:rPr lang="pt-PT" sz="1200" dirty="0">
                          <a:effectLst/>
                        </a:rPr>
                        <a:t>Lagoa</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solidFill>
                      <a:srgbClr val="4472C4"/>
                    </a:solidFill>
                  </a:tcPr>
                </a:tc>
                <a:tc>
                  <a:txBody>
                    <a:bodyPr/>
                    <a:lstStyle/>
                    <a:p>
                      <a:pPr algn="ctr">
                        <a:lnSpc>
                          <a:spcPct val="107000"/>
                        </a:lnSpc>
                        <a:spcAft>
                          <a:spcPts val="0"/>
                        </a:spcAft>
                      </a:pPr>
                      <a:r>
                        <a:rPr lang="pt-PT" sz="1200" dirty="0">
                          <a:effectLst/>
                        </a:rPr>
                        <a:t>6</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tc>
                  <a:txBody>
                    <a:bodyPr/>
                    <a:lstStyle/>
                    <a:p>
                      <a:pPr algn="ctr">
                        <a:lnSpc>
                          <a:spcPct val="107000"/>
                        </a:lnSpc>
                        <a:spcAft>
                          <a:spcPts val="0"/>
                        </a:spcAft>
                      </a:pPr>
                      <a:r>
                        <a:rPr lang="pt-PT" sz="1200" dirty="0">
                          <a:effectLst/>
                        </a:rPr>
                        <a:t> </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noFill/>
                  </a:tcPr>
                </a:tc>
                <a:tc>
                  <a:txBody>
                    <a:bodyPr/>
                    <a:lstStyle/>
                    <a:p>
                      <a:pPr algn="ctr">
                        <a:lnSpc>
                          <a:spcPct val="107000"/>
                        </a:lnSpc>
                        <a:spcAft>
                          <a:spcPts val="0"/>
                        </a:spcAft>
                      </a:pPr>
                      <a:r>
                        <a:rPr lang="pt-PT" sz="1200" dirty="0">
                          <a:solidFill>
                            <a:schemeClr val="bg1"/>
                          </a:solidFill>
                          <a:effectLst/>
                        </a:rPr>
                        <a:t>Vilarinho</a:t>
                      </a:r>
                    </a:p>
                  </a:txBody>
                  <a:tcPr marL="63981" marR="63981" marT="0" marB="0">
                    <a:solidFill>
                      <a:srgbClr val="4472C4"/>
                    </a:solidFill>
                  </a:tcPr>
                </a:tc>
                <a:tc>
                  <a:txBody>
                    <a:bodyPr/>
                    <a:lstStyle/>
                    <a:p>
                      <a:pPr algn="ctr">
                        <a:lnSpc>
                          <a:spcPct val="107000"/>
                        </a:lnSpc>
                        <a:spcAft>
                          <a:spcPts val="0"/>
                        </a:spcAft>
                      </a:pPr>
                      <a:r>
                        <a:rPr lang="pt-PT" sz="1200" dirty="0">
                          <a:effectLst/>
                        </a:rPr>
                        <a:t>85</a:t>
                      </a:r>
                    </a:p>
                  </a:txBody>
                  <a:tcPr marL="63981" marR="63981" marT="0" marB="0"/>
                </a:tc>
                <a:extLst>
                  <a:ext uri="{0D108BD9-81ED-4DB2-BD59-A6C34878D82A}">
                    <a16:rowId xmlns:a16="http://schemas.microsoft.com/office/drawing/2014/main" val="993239082"/>
                  </a:ext>
                </a:extLst>
              </a:tr>
              <a:tr h="127279">
                <a:tc>
                  <a:txBody>
                    <a:bodyPr/>
                    <a:lstStyle/>
                    <a:p>
                      <a:pPr algn="ctr">
                        <a:lnSpc>
                          <a:spcPct val="107000"/>
                        </a:lnSpc>
                        <a:spcAft>
                          <a:spcPts val="0"/>
                        </a:spcAft>
                      </a:pPr>
                      <a:r>
                        <a:rPr lang="pt-PT" sz="1200" dirty="0">
                          <a:effectLst/>
                        </a:rPr>
                        <a:t>Landim</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solidFill>
                      <a:srgbClr val="4472C4"/>
                    </a:solidFill>
                  </a:tcPr>
                </a:tc>
                <a:tc>
                  <a:txBody>
                    <a:bodyPr/>
                    <a:lstStyle/>
                    <a:p>
                      <a:pPr algn="ctr">
                        <a:lnSpc>
                          <a:spcPct val="107000"/>
                        </a:lnSpc>
                        <a:spcAft>
                          <a:spcPts val="0"/>
                        </a:spcAft>
                      </a:pPr>
                      <a:r>
                        <a:rPr lang="pt-PT" sz="1200" dirty="0">
                          <a:effectLst/>
                        </a:rPr>
                        <a:t>26</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tc>
                  <a:txBody>
                    <a:bodyPr/>
                    <a:lstStyle/>
                    <a:p>
                      <a:pPr algn="ctr">
                        <a:lnSpc>
                          <a:spcPct val="107000"/>
                        </a:lnSpc>
                        <a:spcAft>
                          <a:spcPts val="0"/>
                        </a:spcAft>
                      </a:pPr>
                      <a:r>
                        <a:rPr lang="pt-PT" sz="1200" dirty="0">
                          <a:solidFill>
                            <a:schemeClr val="tx1"/>
                          </a:solidFill>
                          <a:effectLst/>
                        </a:rPr>
                        <a:t> </a:t>
                      </a:r>
                      <a:endParaRPr lang="pt-PT"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noFill/>
                  </a:tcPr>
                </a:tc>
                <a:tc>
                  <a:txBody>
                    <a:bodyPr/>
                    <a:lstStyle/>
                    <a:p>
                      <a:pPr algn="ctr">
                        <a:lnSpc>
                          <a:spcPct val="107000"/>
                        </a:lnSpc>
                        <a:spcAft>
                          <a:spcPts val="0"/>
                        </a:spcAft>
                      </a:pPr>
                      <a:r>
                        <a:rPr lang="pt-PT" sz="1200" dirty="0">
                          <a:solidFill>
                            <a:schemeClr val="tx1"/>
                          </a:solidFill>
                          <a:effectLst/>
                        </a:rPr>
                        <a:t> TOTAL</a:t>
                      </a:r>
                      <a:endParaRPr lang="pt-PT"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noFill/>
                  </a:tcPr>
                </a:tc>
                <a:tc>
                  <a:txBody>
                    <a:bodyPr/>
                    <a:lstStyle/>
                    <a:p>
                      <a:pPr algn="ctr">
                        <a:lnSpc>
                          <a:spcPct val="107000"/>
                        </a:lnSpc>
                        <a:spcAft>
                          <a:spcPts val="0"/>
                        </a:spcAft>
                      </a:pPr>
                      <a:r>
                        <a:rPr lang="pt-PT" sz="1200" dirty="0">
                          <a:effectLst/>
                        </a:rPr>
                        <a:t> </a:t>
                      </a:r>
                      <a:r>
                        <a:rPr lang="pt-PT" sz="1200" b="1" dirty="0">
                          <a:effectLst/>
                        </a:rPr>
                        <a:t>1127</a:t>
                      </a:r>
                      <a:endParaRPr lang="pt-PT"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noFill/>
                  </a:tcPr>
                </a:tc>
                <a:extLst>
                  <a:ext uri="{0D108BD9-81ED-4DB2-BD59-A6C34878D82A}">
                    <a16:rowId xmlns:a16="http://schemas.microsoft.com/office/drawing/2014/main" val="1436418898"/>
                  </a:ext>
                </a:extLst>
              </a:tr>
            </a:tbl>
          </a:graphicData>
        </a:graphic>
      </p:graphicFrame>
      <p:sp>
        <p:nvSpPr>
          <p:cNvPr id="4" name="CaixaDeTexto 3"/>
          <p:cNvSpPr txBox="1"/>
          <p:nvPr/>
        </p:nvSpPr>
        <p:spPr>
          <a:xfrm>
            <a:off x="7008915" y="3840931"/>
            <a:ext cx="4747658" cy="1754326"/>
          </a:xfrm>
          <a:prstGeom prst="rect">
            <a:avLst/>
          </a:prstGeom>
          <a:solidFill>
            <a:schemeClr val="accent1">
              <a:lumMod val="20000"/>
              <a:lumOff val="80000"/>
            </a:schemeClr>
          </a:solidFill>
        </p:spPr>
        <p:txBody>
          <a:bodyPr wrap="square" rtlCol="0">
            <a:spAutoFit/>
          </a:bodyPr>
          <a:lstStyle/>
          <a:p>
            <a:r>
              <a:rPr lang="pt-PT" dirty="0"/>
              <a:t>Questões orientadoras:</a:t>
            </a:r>
          </a:p>
          <a:p>
            <a:pPr marL="285750" indent="-285750">
              <a:buFontTx/>
              <a:buChar char="-"/>
            </a:pPr>
            <a:r>
              <a:rPr lang="pt-PT" dirty="0"/>
              <a:t>Quais as zonas do concelho com maior emigração? </a:t>
            </a:r>
            <a:endParaRPr lang="pt-PT" dirty="0">
              <a:highlight>
                <a:srgbClr val="FFFF00"/>
              </a:highlight>
            </a:endParaRPr>
          </a:p>
          <a:p>
            <a:pPr marL="285750" indent="-285750">
              <a:buFontTx/>
              <a:buChar char="-"/>
            </a:pPr>
            <a:r>
              <a:rPr lang="pt-PT" dirty="0" smtClean="0"/>
              <a:t>Relaciona </a:t>
            </a:r>
            <a:r>
              <a:rPr lang="pt-PT" dirty="0"/>
              <a:t>o elevado número de emigrantes </a:t>
            </a:r>
            <a:r>
              <a:rPr lang="pt-PT" dirty="0" smtClean="0"/>
              <a:t> com </a:t>
            </a:r>
            <a:r>
              <a:rPr lang="pt-PT" dirty="0"/>
              <a:t>o contexto económico e social nacional deste período. </a:t>
            </a:r>
          </a:p>
        </p:txBody>
      </p:sp>
      <p:sp>
        <p:nvSpPr>
          <p:cNvPr id="5" name="CaixaDeTexto 4"/>
          <p:cNvSpPr txBox="1"/>
          <p:nvPr/>
        </p:nvSpPr>
        <p:spPr>
          <a:xfrm>
            <a:off x="96086" y="5957754"/>
            <a:ext cx="6912829" cy="900246"/>
          </a:xfrm>
          <a:prstGeom prst="rect">
            <a:avLst/>
          </a:prstGeom>
          <a:noFill/>
        </p:spPr>
        <p:txBody>
          <a:bodyPr wrap="square" rtlCol="0">
            <a:spAutoFit/>
          </a:bodyPr>
          <a:lstStyle/>
          <a:p>
            <a:r>
              <a:rPr lang="pt-PT" sz="1050" dirty="0"/>
              <a:t>Fonte: Livro de Registo de Pedidos de Passaportes do concelho de Vila Nova de Famalicão. Lages, José Manuel (1998). Os</a:t>
            </a:r>
            <a:r>
              <a:rPr lang="pt-PT" sz="1050" baseline="0" dirty="0"/>
              <a:t> Emigrante de V. N. de Famalicão – o seu papel na Confraria de Nossa Senhora do Carmo. </a:t>
            </a:r>
            <a:r>
              <a:rPr lang="pt-PT" sz="1050" dirty="0"/>
              <a:t> in</a:t>
            </a:r>
            <a:r>
              <a:rPr lang="pt-PT" sz="1050" baseline="0" dirty="0"/>
              <a:t> “Os Brasileiros” da Emigração, </a:t>
            </a:r>
            <a:r>
              <a:rPr lang="pt-PT" sz="1050" baseline="0" dirty="0" err="1"/>
              <a:t>coord</a:t>
            </a:r>
            <a:r>
              <a:rPr lang="pt-PT" sz="1050" baseline="0" dirty="0"/>
              <a:t>. Alves, Jorge Fernandes. Coleção Cadernos Museu Bernardino Machado. Edição: Câmara Municipal de Vila Nova de Famalicão, pp.46 -79.</a:t>
            </a:r>
            <a:endParaRPr lang="pt-PT" sz="1050" dirty="0"/>
          </a:p>
          <a:p>
            <a:endParaRPr lang="pt-PT" sz="1050" dirty="0"/>
          </a:p>
        </p:txBody>
      </p:sp>
      <p:pic>
        <p:nvPicPr>
          <p:cNvPr id="6" name="Imagem 5"/>
          <p:cNvPicPr>
            <a:picLocks noChangeAspect="1"/>
          </p:cNvPicPr>
          <p:nvPr/>
        </p:nvPicPr>
        <p:blipFill>
          <a:blip r:embed="rId2"/>
          <a:stretch>
            <a:fillRect/>
          </a:stretch>
        </p:blipFill>
        <p:spPr>
          <a:xfrm>
            <a:off x="11294601" y="4332514"/>
            <a:ext cx="919170" cy="2525486"/>
          </a:xfrm>
          <a:prstGeom prst="rect">
            <a:avLst/>
          </a:prstGeom>
        </p:spPr>
      </p:pic>
    </p:spTree>
    <p:extLst>
      <p:ext uri="{BB962C8B-B14F-4D97-AF65-F5344CB8AC3E}">
        <p14:creationId xmlns:p14="http://schemas.microsoft.com/office/powerpoint/2010/main" val="6854150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a 1"/>
          <p:cNvGraphicFramePr>
            <a:graphicFrameLocks noGrp="1"/>
          </p:cNvGraphicFramePr>
          <p:nvPr>
            <p:extLst>
              <p:ext uri="{D42A27DB-BD31-4B8C-83A1-F6EECF244321}">
                <p14:modId xmlns:p14="http://schemas.microsoft.com/office/powerpoint/2010/main" val="322020425"/>
              </p:ext>
            </p:extLst>
          </p:nvPr>
        </p:nvGraphicFramePr>
        <p:xfrm>
          <a:off x="423730" y="275763"/>
          <a:ext cx="5941901" cy="5871551"/>
        </p:xfrm>
        <a:graphic>
          <a:graphicData uri="http://schemas.openxmlformats.org/drawingml/2006/table">
            <a:tbl>
              <a:tblPr firstRow="1" firstCol="1" bandRow="1">
                <a:tableStyleId>{7DF18680-E054-41AD-8BC1-D1AEF772440D}</a:tableStyleId>
              </a:tblPr>
              <a:tblGrid>
                <a:gridCol w="1809516">
                  <a:extLst>
                    <a:ext uri="{9D8B030D-6E8A-4147-A177-3AD203B41FA5}">
                      <a16:colId xmlns:a16="http://schemas.microsoft.com/office/drawing/2014/main" val="801850417"/>
                    </a:ext>
                  </a:extLst>
                </a:gridCol>
                <a:gridCol w="984738">
                  <a:extLst>
                    <a:ext uri="{9D8B030D-6E8A-4147-A177-3AD203B41FA5}">
                      <a16:colId xmlns:a16="http://schemas.microsoft.com/office/drawing/2014/main" val="1647725584"/>
                    </a:ext>
                  </a:extLst>
                </a:gridCol>
                <a:gridCol w="294039">
                  <a:extLst>
                    <a:ext uri="{9D8B030D-6E8A-4147-A177-3AD203B41FA5}">
                      <a16:colId xmlns:a16="http://schemas.microsoft.com/office/drawing/2014/main" val="1521190981"/>
                    </a:ext>
                  </a:extLst>
                </a:gridCol>
                <a:gridCol w="1534761">
                  <a:extLst>
                    <a:ext uri="{9D8B030D-6E8A-4147-A177-3AD203B41FA5}">
                      <a16:colId xmlns:a16="http://schemas.microsoft.com/office/drawing/2014/main" val="3848416176"/>
                    </a:ext>
                  </a:extLst>
                </a:gridCol>
                <a:gridCol w="1318847">
                  <a:extLst>
                    <a:ext uri="{9D8B030D-6E8A-4147-A177-3AD203B41FA5}">
                      <a16:colId xmlns:a16="http://schemas.microsoft.com/office/drawing/2014/main" val="3593324262"/>
                    </a:ext>
                  </a:extLst>
                </a:gridCol>
              </a:tblGrid>
              <a:tr h="219369">
                <a:tc gridSpan="5">
                  <a:txBody>
                    <a:bodyPr/>
                    <a:lstStyle/>
                    <a:p>
                      <a:pPr algn="ctr">
                        <a:lnSpc>
                          <a:spcPct val="107000"/>
                        </a:lnSpc>
                        <a:spcAft>
                          <a:spcPts val="0"/>
                        </a:spcAft>
                      </a:pPr>
                      <a:r>
                        <a:rPr lang="pt-PT" sz="1600" dirty="0">
                          <a:effectLst/>
                        </a:rPr>
                        <a:t>Emigração por freguesias de Vila Nova de Famalicão (1892 a 1895)</a:t>
                      </a:r>
                      <a:endParaRPr lang="pt-P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tc hMerge="1">
                  <a:txBody>
                    <a:bodyPr/>
                    <a:lstStyle/>
                    <a:p>
                      <a:endParaRPr lang="pt-PT"/>
                    </a:p>
                  </a:txBody>
                  <a:tcPr/>
                </a:tc>
                <a:tc hMerge="1">
                  <a:txBody>
                    <a:bodyPr/>
                    <a:lstStyle/>
                    <a:p>
                      <a:endParaRPr lang="pt-PT"/>
                    </a:p>
                  </a:txBody>
                  <a:tcPr/>
                </a:tc>
                <a:tc hMerge="1">
                  <a:txBody>
                    <a:bodyPr/>
                    <a:lstStyle/>
                    <a:p>
                      <a:endParaRPr lang="pt-PT"/>
                    </a:p>
                  </a:txBody>
                  <a:tcPr/>
                </a:tc>
                <a:tc hMerge="1">
                  <a:txBody>
                    <a:bodyPr/>
                    <a:lstStyle/>
                    <a:p>
                      <a:endParaRPr lang="pt-PT"/>
                    </a:p>
                  </a:txBody>
                  <a:tcPr/>
                </a:tc>
                <a:extLst>
                  <a:ext uri="{0D108BD9-81ED-4DB2-BD59-A6C34878D82A}">
                    <a16:rowId xmlns:a16="http://schemas.microsoft.com/office/drawing/2014/main" val="380582195"/>
                  </a:ext>
                </a:extLst>
              </a:tr>
              <a:tr h="223013">
                <a:tc>
                  <a:txBody>
                    <a:bodyPr/>
                    <a:lstStyle/>
                    <a:p>
                      <a:pPr algn="ctr">
                        <a:lnSpc>
                          <a:spcPct val="107000"/>
                        </a:lnSpc>
                        <a:spcAft>
                          <a:spcPts val="0"/>
                        </a:spcAft>
                      </a:pPr>
                      <a:r>
                        <a:rPr lang="pt-PT" sz="1400" dirty="0">
                          <a:effectLst/>
                        </a:rPr>
                        <a:t>Freguesia</a:t>
                      </a:r>
                      <a:endParaRPr lang="pt-PT"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solidFill>
                      <a:schemeClr val="accent5">
                        <a:lumMod val="40000"/>
                        <a:lumOff val="60000"/>
                      </a:schemeClr>
                    </a:solidFill>
                  </a:tcPr>
                </a:tc>
                <a:tc>
                  <a:txBody>
                    <a:bodyPr/>
                    <a:lstStyle/>
                    <a:p>
                      <a:pPr algn="ctr">
                        <a:lnSpc>
                          <a:spcPct val="107000"/>
                        </a:lnSpc>
                        <a:spcAft>
                          <a:spcPts val="0"/>
                        </a:spcAft>
                      </a:pPr>
                      <a:r>
                        <a:rPr lang="pt-PT" sz="1400" dirty="0">
                          <a:effectLst/>
                        </a:rPr>
                        <a:t>Emigrantes</a:t>
                      </a:r>
                      <a:endParaRPr lang="pt-PT"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solidFill>
                      <a:schemeClr val="accent5">
                        <a:lumMod val="40000"/>
                        <a:lumOff val="60000"/>
                      </a:schemeClr>
                    </a:solidFill>
                  </a:tcPr>
                </a:tc>
                <a:tc>
                  <a:txBody>
                    <a:bodyPr/>
                    <a:lstStyle/>
                    <a:p>
                      <a:pPr algn="ctr">
                        <a:lnSpc>
                          <a:spcPct val="107000"/>
                        </a:lnSpc>
                        <a:spcAft>
                          <a:spcPts val="0"/>
                        </a:spcAft>
                      </a:pPr>
                      <a:r>
                        <a:rPr lang="pt-PT" sz="1200" dirty="0">
                          <a:effectLst/>
                        </a:rPr>
                        <a:t> </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noFill/>
                  </a:tcPr>
                </a:tc>
                <a:tc>
                  <a:txBody>
                    <a:bodyPr/>
                    <a:lstStyle/>
                    <a:p>
                      <a:pPr algn="ctr">
                        <a:lnSpc>
                          <a:spcPct val="107000"/>
                        </a:lnSpc>
                        <a:spcAft>
                          <a:spcPts val="0"/>
                        </a:spcAft>
                      </a:pPr>
                      <a:r>
                        <a:rPr lang="pt-PT" sz="1400" dirty="0">
                          <a:solidFill>
                            <a:schemeClr val="bg1"/>
                          </a:solidFill>
                          <a:effectLst/>
                        </a:rPr>
                        <a:t>Freguesia</a:t>
                      </a:r>
                      <a:endParaRPr lang="pt-PT"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solidFill>
                      <a:schemeClr val="accent5">
                        <a:lumMod val="40000"/>
                        <a:lumOff val="60000"/>
                      </a:schemeClr>
                    </a:solidFill>
                  </a:tcPr>
                </a:tc>
                <a:tc>
                  <a:txBody>
                    <a:bodyPr/>
                    <a:lstStyle/>
                    <a:p>
                      <a:pPr algn="ctr">
                        <a:lnSpc>
                          <a:spcPct val="107000"/>
                        </a:lnSpc>
                        <a:spcAft>
                          <a:spcPts val="0"/>
                        </a:spcAft>
                      </a:pPr>
                      <a:r>
                        <a:rPr lang="pt-PT" sz="1400" dirty="0">
                          <a:effectLst/>
                        </a:rPr>
                        <a:t>Emigrantes</a:t>
                      </a:r>
                      <a:endParaRPr lang="pt-PT"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solidFill>
                      <a:schemeClr val="accent5">
                        <a:lumMod val="40000"/>
                        <a:lumOff val="60000"/>
                      </a:schemeClr>
                    </a:solidFill>
                  </a:tcPr>
                </a:tc>
                <a:extLst>
                  <a:ext uri="{0D108BD9-81ED-4DB2-BD59-A6C34878D82A}">
                    <a16:rowId xmlns:a16="http://schemas.microsoft.com/office/drawing/2014/main" val="4244188674"/>
                  </a:ext>
                </a:extLst>
              </a:tr>
              <a:tr h="219369">
                <a:tc>
                  <a:txBody>
                    <a:bodyPr/>
                    <a:lstStyle/>
                    <a:p>
                      <a:pPr algn="ctr">
                        <a:lnSpc>
                          <a:spcPct val="107000"/>
                        </a:lnSpc>
                        <a:spcAft>
                          <a:spcPts val="0"/>
                        </a:spcAft>
                      </a:pPr>
                      <a:r>
                        <a:rPr lang="pt-PT" sz="1200">
                          <a:effectLst/>
                        </a:rPr>
                        <a:t>Antas S. Tiago</a:t>
                      </a:r>
                      <a:endParaRPr lang="pt-PT" sz="120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tc>
                  <a:txBody>
                    <a:bodyPr/>
                    <a:lstStyle/>
                    <a:p>
                      <a:pPr algn="ctr">
                        <a:lnSpc>
                          <a:spcPct val="107000"/>
                        </a:lnSpc>
                        <a:spcAft>
                          <a:spcPts val="0"/>
                        </a:spcAft>
                      </a:pPr>
                      <a:r>
                        <a:rPr lang="pt-PT" sz="1200" dirty="0">
                          <a:effectLst/>
                        </a:rPr>
                        <a:t>22</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tc>
                  <a:txBody>
                    <a:bodyPr/>
                    <a:lstStyle/>
                    <a:p>
                      <a:pPr algn="ctr">
                        <a:lnSpc>
                          <a:spcPct val="107000"/>
                        </a:lnSpc>
                        <a:spcAft>
                          <a:spcPts val="0"/>
                        </a:spcAft>
                      </a:pPr>
                      <a:r>
                        <a:rPr lang="pt-PT" sz="1200" dirty="0">
                          <a:effectLst/>
                        </a:rPr>
                        <a:t> </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noFill/>
                  </a:tcPr>
                </a:tc>
                <a:tc>
                  <a:txBody>
                    <a:bodyPr/>
                    <a:lstStyle/>
                    <a:p>
                      <a:pPr algn="ctr">
                        <a:lnSpc>
                          <a:spcPct val="107000"/>
                        </a:lnSpc>
                        <a:spcAft>
                          <a:spcPts val="0"/>
                        </a:spcAft>
                      </a:pPr>
                      <a:r>
                        <a:rPr lang="pt-PT" sz="1200" dirty="0">
                          <a:solidFill>
                            <a:schemeClr val="bg1"/>
                          </a:solidFill>
                          <a:effectLst/>
                        </a:rPr>
                        <a:t>Lemenhe</a:t>
                      </a:r>
                      <a:endParaRPr lang="pt-PT"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solidFill>
                      <a:srgbClr val="0070C0"/>
                    </a:solidFill>
                  </a:tcPr>
                </a:tc>
                <a:tc>
                  <a:txBody>
                    <a:bodyPr/>
                    <a:lstStyle/>
                    <a:p>
                      <a:pPr algn="ctr">
                        <a:lnSpc>
                          <a:spcPct val="107000"/>
                        </a:lnSpc>
                        <a:spcAft>
                          <a:spcPts val="0"/>
                        </a:spcAft>
                      </a:pPr>
                      <a:r>
                        <a:rPr lang="pt-PT" sz="1200" dirty="0">
                          <a:effectLst/>
                          <a:latin typeface="+mn-lt"/>
                          <a:ea typeface="+mn-ea"/>
                          <a:cs typeface="+mn-cs"/>
                        </a:rPr>
                        <a:t>4</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extLst>
                  <a:ext uri="{0D108BD9-81ED-4DB2-BD59-A6C34878D82A}">
                    <a16:rowId xmlns:a16="http://schemas.microsoft.com/office/drawing/2014/main" val="2417021833"/>
                  </a:ext>
                </a:extLst>
              </a:tr>
              <a:tr h="219369">
                <a:tc>
                  <a:txBody>
                    <a:bodyPr/>
                    <a:lstStyle/>
                    <a:p>
                      <a:pPr algn="ctr">
                        <a:lnSpc>
                          <a:spcPct val="107000"/>
                        </a:lnSpc>
                        <a:spcAft>
                          <a:spcPts val="0"/>
                        </a:spcAft>
                      </a:pPr>
                      <a:r>
                        <a:rPr lang="pt-PT" sz="1200">
                          <a:effectLst/>
                        </a:rPr>
                        <a:t>Arnoso S. Eulália</a:t>
                      </a:r>
                      <a:endParaRPr lang="pt-PT" sz="120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tc>
                  <a:txBody>
                    <a:bodyPr/>
                    <a:lstStyle/>
                    <a:p>
                      <a:pPr algn="ctr">
                        <a:lnSpc>
                          <a:spcPct val="107000"/>
                        </a:lnSpc>
                        <a:spcAft>
                          <a:spcPts val="0"/>
                        </a:spcAft>
                      </a:pPr>
                      <a:r>
                        <a:rPr lang="pt-PT" sz="1200" dirty="0">
                          <a:effectLst/>
                          <a:latin typeface="+mn-lt"/>
                          <a:ea typeface="+mn-ea"/>
                          <a:cs typeface="+mn-cs"/>
                        </a:rPr>
                        <a:t>4</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tc>
                  <a:txBody>
                    <a:bodyPr/>
                    <a:lstStyle/>
                    <a:p>
                      <a:pPr algn="ctr">
                        <a:lnSpc>
                          <a:spcPct val="107000"/>
                        </a:lnSpc>
                        <a:spcAft>
                          <a:spcPts val="0"/>
                        </a:spcAft>
                      </a:pPr>
                      <a:r>
                        <a:rPr lang="pt-PT" sz="1200" dirty="0">
                          <a:effectLst/>
                        </a:rPr>
                        <a:t> </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noFill/>
                  </a:tcPr>
                </a:tc>
                <a:tc>
                  <a:txBody>
                    <a:bodyPr/>
                    <a:lstStyle/>
                    <a:p>
                      <a:pPr algn="ctr">
                        <a:lnSpc>
                          <a:spcPct val="107000"/>
                        </a:lnSpc>
                        <a:spcAft>
                          <a:spcPts val="0"/>
                        </a:spcAft>
                      </a:pPr>
                      <a:r>
                        <a:rPr lang="pt-PT" sz="1200" dirty="0">
                          <a:solidFill>
                            <a:schemeClr val="bg1"/>
                          </a:solidFill>
                          <a:effectLst/>
                        </a:rPr>
                        <a:t>Louro</a:t>
                      </a:r>
                      <a:endParaRPr lang="pt-PT"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solidFill>
                      <a:srgbClr val="0070C0"/>
                    </a:solidFill>
                  </a:tcPr>
                </a:tc>
                <a:tc>
                  <a:txBody>
                    <a:bodyPr/>
                    <a:lstStyle/>
                    <a:p>
                      <a:pPr algn="ctr">
                        <a:lnSpc>
                          <a:spcPct val="107000"/>
                        </a:lnSpc>
                        <a:spcAft>
                          <a:spcPts val="0"/>
                        </a:spcAft>
                      </a:pPr>
                      <a:r>
                        <a:rPr lang="pt-PT" sz="1200" dirty="0">
                          <a:effectLst/>
                          <a:latin typeface="+mn-lt"/>
                          <a:ea typeface="+mn-ea"/>
                          <a:cs typeface="+mn-cs"/>
                        </a:rPr>
                        <a:t>17</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extLst>
                  <a:ext uri="{0D108BD9-81ED-4DB2-BD59-A6C34878D82A}">
                    <a16:rowId xmlns:a16="http://schemas.microsoft.com/office/drawing/2014/main" val="2932685347"/>
                  </a:ext>
                </a:extLst>
              </a:tr>
              <a:tr h="219369">
                <a:tc>
                  <a:txBody>
                    <a:bodyPr/>
                    <a:lstStyle/>
                    <a:p>
                      <a:pPr algn="ctr">
                        <a:lnSpc>
                          <a:spcPct val="107000"/>
                        </a:lnSpc>
                        <a:spcAft>
                          <a:spcPts val="0"/>
                        </a:spcAft>
                      </a:pPr>
                      <a:r>
                        <a:rPr lang="pt-PT" sz="1200">
                          <a:effectLst/>
                        </a:rPr>
                        <a:t>Arnoso Sta. Maria</a:t>
                      </a:r>
                      <a:endParaRPr lang="pt-PT" sz="120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tc>
                  <a:txBody>
                    <a:bodyPr/>
                    <a:lstStyle/>
                    <a:p>
                      <a:pPr algn="ctr">
                        <a:lnSpc>
                          <a:spcPct val="107000"/>
                        </a:lnSpc>
                        <a:spcAft>
                          <a:spcPts val="0"/>
                        </a:spcAft>
                      </a:pPr>
                      <a:r>
                        <a:rPr lang="pt-PT" sz="1200" dirty="0">
                          <a:effectLst/>
                          <a:latin typeface="Calibri" panose="020F0502020204030204" pitchFamily="34" charset="0"/>
                          <a:ea typeface="Calibri" panose="020F0502020204030204" pitchFamily="34" charset="0"/>
                          <a:cs typeface="Times New Roman" panose="02020603050405020304" pitchFamily="18" charset="0"/>
                        </a:rPr>
                        <a:t>1</a:t>
                      </a:r>
                    </a:p>
                  </a:txBody>
                  <a:tcPr marL="63981" marR="63981" marT="0" marB="0"/>
                </a:tc>
                <a:tc>
                  <a:txBody>
                    <a:bodyPr/>
                    <a:lstStyle/>
                    <a:p>
                      <a:pPr algn="ctr">
                        <a:lnSpc>
                          <a:spcPct val="107000"/>
                        </a:lnSpc>
                        <a:spcAft>
                          <a:spcPts val="0"/>
                        </a:spcAft>
                      </a:pPr>
                      <a:r>
                        <a:rPr lang="pt-PT" sz="1200" dirty="0">
                          <a:effectLst/>
                        </a:rPr>
                        <a:t> </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noFill/>
                  </a:tcPr>
                </a:tc>
                <a:tc>
                  <a:txBody>
                    <a:bodyPr/>
                    <a:lstStyle/>
                    <a:p>
                      <a:pPr algn="ctr">
                        <a:lnSpc>
                          <a:spcPct val="107000"/>
                        </a:lnSpc>
                        <a:spcAft>
                          <a:spcPts val="0"/>
                        </a:spcAft>
                      </a:pPr>
                      <a:r>
                        <a:rPr lang="pt-PT" sz="1200" dirty="0">
                          <a:solidFill>
                            <a:schemeClr val="bg1"/>
                          </a:solidFill>
                          <a:effectLst/>
                        </a:rPr>
                        <a:t>Lousado</a:t>
                      </a:r>
                      <a:endParaRPr lang="pt-PT"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solidFill>
                      <a:srgbClr val="0070C0"/>
                    </a:solidFill>
                  </a:tcPr>
                </a:tc>
                <a:tc>
                  <a:txBody>
                    <a:bodyPr/>
                    <a:lstStyle/>
                    <a:p>
                      <a:pPr algn="ctr">
                        <a:lnSpc>
                          <a:spcPct val="107000"/>
                        </a:lnSpc>
                        <a:spcAft>
                          <a:spcPts val="0"/>
                        </a:spcAft>
                      </a:pPr>
                      <a:r>
                        <a:rPr lang="pt-PT" sz="1200" dirty="0">
                          <a:effectLst/>
                          <a:latin typeface="+mn-lt"/>
                          <a:ea typeface="+mn-ea"/>
                          <a:cs typeface="+mn-cs"/>
                        </a:rPr>
                        <a:t>1</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extLst>
                  <a:ext uri="{0D108BD9-81ED-4DB2-BD59-A6C34878D82A}">
                    <a16:rowId xmlns:a16="http://schemas.microsoft.com/office/drawing/2014/main" val="921275923"/>
                  </a:ext>
                </a:extLst>
              </a:tr>
              <a:tr h="219369">
                <a:tc>
                  <a:txBody>
                    <a:bodyPr/>
                    <a:lstStyle/>
                    <a:p>
                      <a:pPr algn="ctr">
                        <a:lnSpc>
                          <a:spcPct val="107000"/>
                        </a:lnSpc>
                        <a:spcAft>
                          <a:spcPts val="0"/>
                        </a:spcAft>
                      </a:pPr>
                      <a:r>
                        <a:rPr lang="pt-PT" sz="1200">
                          <a:effectLst/>
                        </a:rPr>
                        <a:t>Aves </a:t>
                      </a:r>
                      <a:endParaRPr lang="pt-PT" sz="120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tc>
                  <a:txBody>
                    <a:bodyPr/>
                    <a:lstStyle/>
                    <a:p>
                      <a:pPr algn="ctr">
                        <a:lnSpc>
                          <a:spcPct val="107000"/>
                        </a:lnSpc>
                        <a:spcAft>
                          <a:spcPts val="0"/>
                        </a:spcAft>
                      </a:pPr>
                      <a:r>
                        <a:rPr lang="pt-PT" sz="1200" dirty="0">
                          <a:effectLst/>
                          <a:latin typeface="Calibri" panose="020F0502020204030204" pitchFamily="34" charset="0"/>
                          <a:ea typeface="Calibri" panose="020F0502020204030204" pitchFamily="34" charset="0"/>
                          <a:cs typeface="Times New Roman" panose="02020603050405020304" pitchFamily="18" charset="0"/>
                        </a:rPr>
                        <a:t>0</a:t>
                      </a:r>
                    </a:p>
                  </a:txBody>
                  <a:tcPr marL="63981" marR="63981" marT="0" marB="0"/>
                </a:tc>
                <a:tc>
                  <a:txBody>
                    <a:bodyPr/>
                    <a:lstStyle/>
                    <a:p>
                      <a:pPr algn="ctr">
                        <a:lnSpc>
                          <a:spcPct val="107000"/>
                        </a:lnSpc>
                        <a:spcAft>
                          <a:spcPts val="0"/>
                        </a:spcAft>
                      </a:pPr>
                      <a:r>
                        <a:rPr lang="pt-PT" sz="1200" dirty="0">
                          <a:effectLst/>
                        </a:rPr>
                        <a:t> </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noFill/>
                  </a:tcPr>
                </a:tc>
                <a:tc>
                  <a:txBody>
                    <a:bodyPr/>
                    <a:lstStyle/>
                    <a:p>
                      <a:pPr algn="ctr">
                        <a:lnSpc>
                          <a:spcPct val="107000"/>
                        </a:lnSpc>
                        <a:spcAft>
                          <a:spcPts val="0"/>
                        </a:spcAft>
                      </a:pPr>
                      <a:r>
                        <a:rPr lang="pt-PT" sz="1200" dirty="0">
                          <a:solidFill>
                            <a:schemeClr val="bg1"/>
                          </a:solidFill>
                          <a:effectLst/>
                        </a:rPr>
                        <a:t>Mogege</a:t>
                      </a:r>
                      <a:endParaRPr lang="pt-PT"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solidFill>
                      <a:srgbClr val="0070C0"/>
                    </a:solidFill>
                  </a:tcPr>
                </a:tc>
                <a:tc>
                  <a:txBody>
                    <a:bodyPr/>
                    <a:lstStyle/>
                    <a:p>
                      <a:pPr algn="ctr">
                        <a:lnSpc>
                          <a:spcPct val="107000"/>
                        </a:lnSpc>
                        <a:spcAft>
                          <a:spcPts val="0"/>
                        </a:spcAft>
                      </a:pPr>
                      <a:r>
                        <a:rPr lang="pt-PT" sz="1200" dirty="0">
                          <a:effectLst/>
                          <a:latin typeface="+mn-lt"/>
                          <a:ea typeface="+mn-ea"/>
                          <a:cs typeface="+mn-cs"/>
                        </a:rPr>
                        <a:t>3</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extLst>
                  <a:ext uri="{0D108BD9-81ED-4DB2-BD59-A6C34878D82A}">
                    <a16:rowId xmlns:a16="http://schemas.microsoft.com/office/drawing/2014/main" val="1266581369"/>
                  </a:ext>
                </a:extLst>
              </a:tr>
              <a:tr h="219369">
                <a:tc>
                  <a:txBody>
                    <a:bodyPr/>
                    <a:lstStyle/>
                    <a:p>
                      <a:pPr algn="ctr">
                        <a:lnSpc>
                          <a:spcPct val="107000"/>
                        </a:lnSpc>
                        <a:spcAft>
                          <a:spcPts val="0"/>
                        </a:spcAft>
                      </a:pPr>
                      <a:r>
                        <a:rPr lang="pt-PT" sz="1200">
                          <a:effectLst/>
                        </a:rPr>
                        <a:t>Avidos</a:t>
                      </a:r>
                      <a:endParaRPr lang="pt-PT" sz="120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tc>
                  <a:txBody>
                    <a:bodyPr/>
                    <a:lstStyle/>
                    <a:p>
                      <a:pPr algn="ctr">
                        <a:lnSpc>
                          <a:spcPct val="107000"/>
                        </a:lnSpc>
                        <a:spcAft>
                          <a:spcPts val="0"/>
                        </a:spcAft>
                      </a:pPr>
                      <a:r>
                        <a:rPr lang="pt-PT" sz="1200" dirty="0">
                          <a:effectLst/>
                          <a:latin typeface="Calibri" panose="020F0502020204030204" pitchFamily="34" charset="0"/>
                          <a:ea typeface="Calibri" panose="020F0502020204030204" pitchFamily="34" charset="0"/>
                          <a:cs typeface="Times New Roman" panose="02020603050405020304" pitchFamily="18" charset="0"/>
                        </a:rPr>
                        <a:t>4</a:t>
                      </a:r>
                    </a:p>
                  </a:txBody>
                  <a:tcPr marL="63981" marR="63981" marT="0" marB="0"/>
                </a:tc>
                <a:tc>
                  <a:txBody>
                    <a:bodyPr/>
                    <a:lstStyle/>
                    <a:p>
                      <a:pPr algn="ctr">
                        <a:lnSpc>
                          <a:spcPct val="107000"/>
                        </a:lnSpc>
                        <a:spcAft>
                          <a:spcPts val="0"/>
                        </a:spcAft>
                      </a:pPr>
                      <a:r>
                        <a:rPr lang="pt-PT" sz="1200" dirty="0">
                          <a:effectLst/>
                        </a:rPr>
                        <a:t> </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noFill/>
                  </a:tcPr>
                </a:tc>
                <a:tc>
                  <a:txBody>
                    <a:bodyPr/>
                    <a:lstStyle/>
                    <a:p>
                      <a:pPr algn="ctr">
                        <a:lnSpc>
                          <a:spcPct val="107000"/>
                        </a:lnSpc>
                        <a:spcAft>
                          <a:spcPts val="0"/>
                        </a:spcAft>
                      </a:pPr>
                      <a:r>
                        <a:rPr lang="pt-PT" sz="1200" dirty="0">
                          <a:solidFill>
                            <a:schemeClr val="bg1"/>
                          </a:solidFill>
                          <a:effectLst/>
                        </a:rPr>
                        <a:t>Mouquim</a:t>
                      </a:r>
                      <a:endParaRPr lang="pt-PT"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solidFill>
                      <a:srgbClr val="0070C0"/>
                    </a:solidFill>
                  </a:tcPr>
                </a:tc>
                <a:tc>
                  <a:txBody>
                    <a:bodyPr/>
                    <a:lstStyle/>
                    <a:p>
                      <a:pPr algn="ctr">
                        <a:lnSpc>
                          <a:spcPct val="107000"/>
                        </a:lnSpc>
                        <a:spcAft>
                          <a:spcPts val="0"/>
                        </a:spcAft>
                      </a:pPr>
                      <a:r>
                        <a:rPr lang="pt-PT" sz="1200" dirty="0">
                          <a:effectLst/>
                          <a:latin typeface="+mn-lt"/>
                          <a:ea typeface="+mn-ea"/>
                          <a:cs typeface="+mn-cs"/>
                        </a:rPr>
                        <a:t>3</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extLst>
                  <a:ext uri="{0D108BD9-81ED-4DB2-BD59-A6C34878D82A}">
                    <a16:rowId xmlns:a16="http://schemas.microsoft.com/office/drawing/2014/main" val="3401071572"/>
                  </a:ext>
                </a:extLst>
              </a:tr>
              <a:tr h="219369">
                <a:tc>
                  <a:txBody>
                    <a:bodyPr/>
                    <a:lstStyle/>
                    <a:p>
                      <a:pPr algn="ctr">
                        <a:lnSpc>
                          <a:spcPct val="107000"/>
                        </a:lnSpc>
                        <a:spcAft>
                          <a:spcPts val="0"/>
                        </a:spcAft>
                      </a:pPr>
                      <a:r>
                        <a:rPr lang="pt-PT" sz="1200">
                          <a:effectLst/>
                        </a:rPr>
                        <a:t>Bairro</a:t>
                      </a:r>
                      <a:endParaRPr lang="pt-PT" sz="120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tc>
                  <a:txBody>
                    <a:bodyPr/>
                    <a:lstStyle/>
                    <a:p>
                      <a:pPr algn="ctr">
                        <a:lnSpc>
                          <a:spcPct val="107000"/>
                        </a:lnSpc>
                        <a:spcAft>
                          <a:spcPts val="0"/>
                        </a:spcAft>
                      </a:pPr>
                      <a:r>
                        <a:rPr lang="pt-PT" sz="1200" dirty="0">
                          <a:effectLst/>
                          <a:latin typeface="Calibri" panose="020F0502020204030204" pitchFamily="34" charset="0"/>
                          <a:ea typeface="Calibri" panose="020F0502020204030204" pitchFamily="34" charset="0"/>
                          <a:cs typeface="Times New Roman" panose="02020603050405020304" pitchFamily="18" charset="0"/>
                        </a:rPr>
                        <a:t>0</a:t>
                      </a:r>
                    </a:p>
                  </a:txBody>
                  <a:tcPr marL="63981" marR="63981" marT="0" marB="0"/>
                </a:tc>
                <a:tc>
                  <a:txBody>
                    <a:bodyPr/>
                    <a:lstStyle/>
                    <a:p>
                      <a:pPr algn="ctr">
                        <a:lnSpc>
                          <a:spcPct val="107000"/>
                        </a:lnSpc>
                        <a:spcAft>
                          <a:spcPts val="0"/>
                        </a:spcAft>
                      </a:pPr>
                      <a:r>
                        <a:rPr lang="pt-PT" sz="1200" dirty="0">
                          <a:effectLst/>
                        </a:rPr>
                        <a:t> </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noFill/>
                  </a:tcPr>
                </a:tc>
                <a:tc>
                  <a:txBody>
                    <a:bodyPr/>
                    <a:lstStyle/>
                    <a:p>
                      <a:pPr algn="ctr">
                        <a:lnSpc>
                          <a:spcPct val="107000"/>
                        </a:lnSpc>
                        <a:spcAft>
                          <a:spcPts val="0"/>
                        </a:spcAft>
                      </a:pPr>
                      <a:r>
                        <a:rPr lang="pt-PT" sz="1200" dirty="0">
                          <a:solidFill>
                            <a:schemeClr val="bg1"/>
                          </a:solidFill>
                          <a:effectLst/>
                        </a:rPr>
                        <a:t>Nine</a:t>
                      </a:r>
                      <a:endParaRPr lang="pt-PT"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solidFill>
                      <a:srgbClr val="0070C0"/>
                    </a:solidFill>
                  </a:tcPr>
                </a:tc>
                <a:tc>
                  <a:txBody>
                    <a:bodyPr/>
                    <a:lstStyle/>
                    <a:p>
                      <a:pPr algn="ctr">
                        <a:lnSpc>
                          <a:spcPct val="107000"/>
                        </a:lnSpc>
                        <a:spcAft>
                          <a:spcPts val="0"/>
                        </a:spcAft>
                      </a:pPr>
                      <a:r>
                        <a:rPr lang="pt-PT" sz="1200" dirty="0">
                          <a:effectLst/>
                          <a:latin typeface="+mn-lt"/>
                          <a:ea typeface="+mn-ea"/>
                          <a:cs typeface="+mn-cs"/>
                        </a:rPr>
                        <a:t>16</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extLst>
                  <a:ext uri="{0D108BD9-81ED-4DB2-BD59-A6C34878D82A}">
                    <a16:rowId xmlns:a16="http://schemas.microsoft.com/office/drawing/2014/main" val="593823579"/>
                  </a:ext>
                </a:extLst>
              </a:tr>
              <a:tr h="219369">
                <a:tc>
                  <a:txBody>
                    <a:bodyPr/>
                    <a:lstStyle/>
                    <a:p>
                      <a:pPr algn="ctr">
                        <a:lnSpc>
                          <a:spcPct val="107000"/>
                        </a:lnSpc>
                        <a:spcAft>
                          <a:spcPts val="0"/>
                        </a:spcAft>
                      </a:pPr>
                      <a:r>
                        <a:rPr lang="pt-PT" sz="1200">
                          <a:effectLst/>
                        </a:rPr>
                        <a:t>Bente</a:t>
                      </a:r>
                      <a:endParaRPr lang="pt-PT" sz="120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tc>
                  <a:txBody>
                    <a:bodyPr/>
                    <a:lstStyle/>
                    <a:p>
                      <a:pPr algn="ctr">
                        <a:lnSpc>
                          <a:spcPct val="107000"/>
                        </a:lnSpc>
                        <a:spcAft>
                          <a:spcPts val="0"/>
                        </a:spcAft>
                      </a:pPr>
                      <a:r>
                        <a:rPr lang="pt-PT" sz="1200" dirty="0">
                          <a:effectLst/>
                          <a:latin typeface="+mn-lt"/>
                          <a:ea typeface="+mn-ea"/>
                          <a:cs typeface="+mn-cs"/>
                        </a:rPr>
                        <a:t>0</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tc>
                  <a:txBody>
                    <a:bodyPr/>
                    <a:lstStyle/>
                    <a:p>
                      <a:pPr algn="ctr">
                        <a:lnSpc>
                          <a:spcPct val="107000"/>
                        </a:lnSpc>
                        <a:spcAft>
                          <a:spcPts val="0"/>
                        </a:spcAft>
                      </a:pPr>
                      <a:r>
                        <a:rPr lang="pt-PT" sz="1200" dirty="0">
                          <a:effectLst/>
                        </a:rPr>
                        <a:t> </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noFill/>
                  </a:tcPr>
                </a:tc>
                <a:tc>
                  <a:txBody>
                    <a:bodyPr/>
                    <a:lstStyle/>
                    <a:p>
                      <a:pPr algn="ctr">
                        <a:lnSpc>
                          <a:spcPct val="107000"/>
                        </a:lnSpc>
                        <a:spcAft>
                          <a:spcPts val="0"/>
                        </a:spcAft>
                      </a:pPr>
                      <a:r>
                        <a:rPr lang="pt-PT" sz="1200" dirty="0">
                          <a:solidFill>
                            <a:schemeClr val="bg1"/>
                          </a:solidFill>
                          <a:effectLst/>
                        </a:rPr>
                        <a:t>Novais</a:t>
                      </a:r>
                      <a:endParaRPr lang="pt-PT"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solidFill>
                      <a:srgbClr val="0070C0"/>
                    </a:solidFill>
                  </a:tcPr>
                </a:tc>
                <a:tc>
                  <a:txBody>
                    <a:bodyPr/>
                    <a:lstStyle/>
                    <a:p>
                      <a:pPr algn="ctr">
                        <a:lnSpc>
                          <a:spcPct val="107000"/>
                        </a:lnSpc>
                        <a:spcAft>
                          <a:spcPts val="0"/>
                        </a:spcAft>
                      </a:pPr>
                      <a:r>
                        <a:rPr lang="pt-PT" sz="1200" dirty="0">
                          <a:effectLst/>
                        </a:rPr>
                        <a:t>1</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extLst>
                  <a:ext uri="{0D108BD9-81ED-4DB2-BD59-A6C34878D82A}">
                    <a16:rowId xmlns:a16="http://schemas.microsoft.com/office/drawing/2014/main" val="1111546063"/>
                  </a:ext>
                </a:extLst>
              </a:tr>
              <a:tr h="219369">
                <a:tc>
                  <a:txBody>
                    <a:bodyPr/>
                    <a:lstStyle/>
                    <a:p>
                      <a:pPr algn="ctr">
                        <a:lnSpc>
                          <a:spcPct val="107000"/>
                        </a:lnSpc>
                        <a:spcAft>
                          <a:spcPts val="0"/>
                        </a:spcAft>
                      </a:pPr>
                      <a:r>
                        <a:rPr lang="pt-PT" sz="1200">
                          <a:effectLst/>
                        </a:rPr>
                        <a:t>Brufe</a:t>
                      </a:r>
                      <a:endParaRPr lang="pt-PT" sz="120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tc>
                  <a:txBody>
                    <a:bodyPr/>
                    <a:lstStyle/>
                    <a:p>
                      <a:pPr algn="ctr">
                        <a:lnSpc>
                          <a:spcPct val="107000"/>
                        </a:lnSpc>
                        <a:spcAft>
                          <a:spcPts val="0"/>
                        </a:spcAft>
                      </a:pPr>
                      <a:r>
                        <a:rPr lang="pt-PT" sz="1200" dirty="0">
                          <a:effectLst/>
                        </a:rPr>
                        <a:t>1</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tc>
                  <a:txBody>
                    <a:bodyPr/>
                    <a:lstStyle/>
                    <a:p>
                      <a:pPr algn="ctr">
                        <a:lnSpc>
                          <a:spcPct val="107000"/>
                        </a:lnSpc>
                        <a:spcAft>
                          <a:spcPts val="0"/>
                        </a:spcAft>
                      </a:pPr>
                      <a:r>
                        <a:rPr lang="pt-PT" sz="1200" dirty="0">
                          <a:effectLst/>
                        </a:rPr>
                        <a:t> </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noFill/>
                  </a:tcPr>
                </a:tc>
                <a:tc>
                  <a:txBody>
                    <a:bodyPr/>
                    <a:lstStyle/>
                    <a:p>
                      <a:pPr algn="ctr">
                        <a:lnSpc>
                          <a:spcPct val="107000"/>
                        </a:lnSpc>
                        <a:spcAft>
                          <a:spcPts val="0"/>
                        </a:spcAft>
                      </a:pPr>
                      <a:r>
                        <a:rPr lang="pt-PT" sz="1200" dirty="0">
                          <a:solidFill>
                            <a:schemeClr val="bg1"/>
                          </a:solidFill>
                          <a:effectLst/>
                        </a:rPr>
                        <a:t>Oliveira</a:t>
                      </a:r>
                      <a:endParaRPr lang="pt-PT"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solidFill>
                      <a:srgbClr val="0070C0"/>
                    </a:solidFill>
                  </a:tcPr>
                </a:tc>
                <a:tc>
                  <a:txBody>
                    <a:bodyPr/>
                    <a:lstStyle/>
                    <a:p>
                      <a:pPr algn="ctr">
                        <a:lnSpc>
                          <a:spcPct val="107000"/>
                        </a:lnSpc>
                        <a:spcAft>
                          <a:spcPts val="0"/>
                        </a:spcAft>
                      </a:pPr>
                      <a:r>
                        <a:rPr lang="pt-PT" sz="1200" dirty="0">
                          <a:effectLst/>
                          <a:latin typeface="+mn-lt"/>
                          <a:ea typeface="+mn-ea"/>
                          <a:cs typeface="+mn-cs"/>
                        </a:rPr>
                        <a:t>6</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extLst>
                  <a:ext uri="{0D108BD9-81ED-4DB2-BD59-A6C34878D82A}">
                    <a16:rowId xmlns:a16="http://schemas.microsoft.com/office/drawing/2014/main" val="2192628381"/>
                  </a:ext>
                </a:extLst>
              </a:tr>
              <a:tr h="219369">
                <a:tc>
                  <a:txBody>
                    <a:bodyPr/>
                    <a:lstStyle/>
                    <a:p>
                      <a:pPr algn="ctr">
                        <a:lnSpc>
                          <a:spcPct val="107000"/>
                        </a:lnSpc>
                        <a:spcAft>
                          <a:spcPts val="0"/>
                        </a:spcAft>
                      </a:pPr>
                      <a:r>
                        <a:rPr lang="pt-PT" sz="1200">
                          <a:effectLst/>
                        </a:rPr>
                        <a:t>Cabeçudos</a:t>
                      </a:r>
                      <a:endParaRPr lang="pt-PT" sz="120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tc>
                  <a:txBody>
                    <a:bodyPr/>
                    <a:lstStyle/>
                    <a:p>
                      <a:pPr algn="ctr">
                        <a:lnSpc>
                          <a:spcPct val="107000"/>
                        </a:lnSpc>
                        <a:spcAft>
                          <a:spcPts val="0"/>
                        </a:spcAft>
                      </a:pPr>
                      <a:r>
                        <a:rPr lang="pt-PT" sz="1200" dirty="0">
                          <a:effectLst/>
                          <a:latin typeface="+mn-lt"/>
                          <a:ea typeface="+mn-ea"/>
                          <a:cs typeface="+mn-cs"/>
                        </a:rPr>
                        <a:t>1</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tc>
                  <a:txBody>
                    <a:bodyPr/>
                    <a:lstStyle/>
                    <a:p>
                      <a:pPr algn="ctr">
                        <a:lnSpc>
                          <a:spcPct val="107000"/>
                        </a:lnSpc>
                        <a:spcAft>
                          <a:spcPts val="0"/>
                        </a:spcAft>
                      </a:pPr>
                      <a:r>
                        <a:rPr lang="pt-PT" sz="1200" dirty="0">
                          <a:effectLst/>
                        </a:rPr>
                        <a:t> </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noFill/>
                  </a:tcPr>
                </a:tc>
                <a:tc>
                  <a:txBody>
                    <a:bodyPr/>
                    <a:lstStyle/>
                    <a:p>
                      <a:pPr algn="ctr">
                        <a:lnSpc>
                          <a:spcPct val="107000"/>
                        </a:lnSpc>
                        <a:spcAft>
                          <a:spcPts val="0"/>
                        </a:spcAft>
                      </a:pPr>
                      <a:r>
                        <a:rPr lang="pt-PT" sz="1200" dirty="0">
                          <a:solidFill>
                            <a:schemeClr val="bg1"/>
                          </a:solidFill>
                          <a:effectLst/>
                        </a:rPr>
                        <a:t>Outiz</a:t>
                      </a:r>
                      <a:endParaRPr lang="pt-PT"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solidFill>
                      <a:srgbClr val="0070C0"/>
                    </a:solidFill>
                  </a:tcPr>
                </a:tc>
                <a:tc>
                  <a:txBody>
                    <a:bodyPr/>
                    <a:lstStyle/>
                    <a:p>
                      <a:pPr algn="ctr">
                        <a:lnSpc>
                          <a:spcPct val="107000"/>
                        </a:lnSpc>
                        <a:spcAft>
                          <a:spcPts val="0"/>
                        </a:spcAft>
                      </a:pPr>
                      <a:r>
                        <a:rPr lang="pt-PT" sz="1200" dirty="0">
                          <a:effectLst/>
                          <a:latin typeface="+mn-lt"/>
                          <a:ea typeface="+mn-ea"/>
                          <a:cs typeface="+mn-cs"/>
                        </a:rPr>
                        <a:t>1</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extLst>
                  <a:ext uri="{0D108BD9-81ED-4DB2-BD59-A6C34878D82A}">
                    <a16:rowId xmlns:a16="http://schemas.microsoft.com/office/drawing/2014/main" val="1006525068"/>
                  </a:ext>
                </a:extLst>
              </a:tr>
              <a:tr h="219369">
                <a:tc>
                  <a:txBody>
                    <a:bodyPr/>
                    <a:lstStyle/>
                    <a:p>
                      <a:pPr algn="ctr">
                        <a:lnSpc>
                          <a:spcPct val="107000"/>
                        </a:lnSpc>
                        <a:spcAft>
                          <a:spcPts val="0"/>
                        </a:spcAft>
                      </a:pPr>
                      <a:r>
                        <a:rPr lang="pt-PT" sz="1200">
                          <a:effectLst/>
                        </a:rPr>
                        <a:t>Calendário</a:t>
                      </a:r>
                      <a:endParaRPr lang="pt-PT" sz="120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tc>
                  <a:txBody>
                    <a:bodyPr/>
                    <a:lstStyle/>
                    <a:p>
                      <a:pPr algn="ctr">
                        <a:lnSpc>
                          <a:spcPct val="107000"/>
                        </a:lnSpc>
                        <a:spcAft>
                          <a:spcPts val="0"/>
                        </a:spcAft>
                      </a:pPr>
                      <a:r>
                        <a:rPr lang="pt-PT" sz="1200" dirty="0">
                          <a:effectLst/>
                          <a:latin typeface="Calibri" panose="020F0502020204030204" pitchFamily="34" charset="0"/>
                          <a:ea typeface="Calibri" panose="020F0502020204030204" pitchFamily="34" charset="0"/>
                          <a:cs typeface="Times New Roman" panose="02020603050405020304" pitchFamily="18" charset="0"/>
                        </a:rPr>
                        <a:t>31</a:t>
                      </a:r>
                    </a:p>
                  </a:txBody>
                  <a:tcPr marL="63981" marR="63981" marT="0" marB="0"/>
                </a:tc>
                <a:tc>
                  <a:txBody>
                    <a:bodyPr/>
                    <a:lstStyle/>
                    <a:p>
                      <a:pPr algn="ctr">
                        <a:lnSpc>
                          <a:spcPct val="107000"/>
                        </a:lnSpc>
                        <a:spcAft>
                          <a:spcPts val="0"/>
                        </a:spcAft>
                      </a:pPr>
                      <a:r>
                        <a:rPr lang="pt-PT" sz="1200" dirty="0">
                          <a:effectLst/>
                        </a:rPr>
                        <a:t> </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noFill/>
                  </a:tcPr>
                </a:tc>
                <a:tc>
                  <a:txBody>
                    <a:bodyPr/>
                    <a:lstStyle/>
                    <a:p>
                      <a:pPr algn="ctr">
                        <a:lnSpc>
                          <a:spcPct val="107000"/>
                        </a:lnSpc>
                        <a:spcAft>
                          <a:spcPts val="0"/>
                        </a:spcAft>
                      </a:pPr>
                      <a:r>
                        <a:rPr lang="pt-PT" sz="1200" dirty="0">
                          <a:solidFill>
                            <a:schemeClr val="bg1"/>
                          </a:solidFill>
                          <a:effectLst/>
                        </a:rPr>
                        <a:t>Pedome</a:t>
                      </a:r>
                      <a:endParaRPr lang="pt-PT"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solidFill>
                      <a:srgbClr val="0070C0"/>
                    </a:solidFill>
                  </a:tcPr>
                </a:tc>
                <a:tc>
                  <a:txBody>
                    <a:bodyPr/>
                    <a:lstStyle/>
                    <a:p>
                      <a:pPr algn="ctr">
                        <a:lnSpc>
                          <a:spcPct val="107000"/>
                        </a:lnSpc>
                        <a:spcAft>
                          <a:spcPts val="0"/>
                        </a:spcAft>
                      </a:pPr>
                      <a:r>
                        <a:rPr lang="pt-PT" sz="1200" dirty="0">
                          <a:effectLst/>
                          <a:latin typeface="+mn-lt"/>
                          <a:ea typeface="+mn-ea"/>
                          <a:cs typeface="+mn-cs"/>
                        </a:rPr>
                        <a:t>0</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extLst>
                  <a:ext uri="{0D108BD9-81ED-4DB2-BD59-A6C34878D82A}">
                    <a16:rowId xmlns:a16="http://schemas.microsoft.com/office/drawing/2014/main" val="711026351"/>
                  </a:ext>
                </a:extLst>
              </a:tr>
              <a:tr h="219369">
                <a:tc>
                  <a:txBody>
                    <a:bodyPr/>
                    <a:lstStyle/>
                    <a:p>
                      <a:pPr algn="ctr">
                        <a:lnSpc>
                          <a:spcPct val="107000"/>
                        </a:lnSpc>
                        <a:spcAft>
                          <a:spcPts val="0"/>
                        </a:spcAft>
                      </a:pPr>
                      <a:r>
                        <a:rPr lang="pt-PT" sz="1200">
                          <a:effectLst/>
                        </a:rPr>
                        <a:t>Carreira</a:t>
                      </a:r>
                      <a:endParaRPr lang="pt-PT" sz="120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tc>
                  <a:txBody>
                    <a:bodyPr/>
                    <a:lstStyle/>
                    <a:p>
                      <a:pPr algn="ctr">
                        <a:lnSpc>
                          <a:spcPct val="107000"/>
                        </a:lnSpc>
                        <a:spcAft>
                          <a:spcPts val="0"/>
                        </a:spcAft>
                      </a:pPr>
                      <a:r>
                        <a:rPr lang="pt-PT" sz="1200" dirty="0">
                          <a:effectLst/>
                          <a:latin typeface="+mn-lt"/>
                          <a:ea typeface="+mn-ea"/>
                          <a:cs typeface="+mn-cs"/>
                        </a:rPr>
                        <a:t>6</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tc>
                  <a:txBody>
                    <a:bodyPr/>
                    <a:lstStyle/>
                    <a:p>
                      <a:pPr algn="ctr">
                        <a:lnSpc>
                          <a:spcPct val="107000"/>
                        </a:lnSpc>
                        <a:spcAft>
                          <a:spcPts val="0"/>
                        </a:spcAft>
                      </a:pPr>
                      <a:r>
                        <a:rPr lang="pt-PT" sz="1200" dirty="0">
                          <a:effectLst/>
                        </a:rPr>
                        <a:t> </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noFill/>
                  </a:tcPr>
                </a:tc>
                <a:tc>
                  <a:txBody>
                    <a:bodyPr/>
                    <a:lstStyle/>
                    <a:p>
                      <a:pPr algn="ctr">
                        <a:lnSpc>
                          <a:spcPct val="107000"/>
                        </a:lnSpc>
                        <a:spcAft>
                          <a:spcPts val="0"/>
                        </a:spcAft>
                      </a:pPr>
                      <a:r>
                        <a:rPr lang="pt-PT" sz="1200" dirty="0">
                          <a:solidFill>
                            <a:schemeClr val="bg1"/>
                          </a:solidFill>
                          <a:effectLst/>
                        </a:rPr>
                        <a:t>Portela</a:t>
                      </a:r>
                      <a:endParaRPr lang="pt-PT"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solidFill>
                      <a:srgbClr val="0070C0"/>
                    </a:solidFill>
                  </a:tcPr>
                </a:tc>
                <a:tc>
                  <a:txBody>
                    <a:bodyPr/>
                    <a:lstStyle/>
                    <a:p>
                      <a:pPr algn="ctr">
                        <a:lnSpc>
                          <a:spcPct val="107000"/>
                        </a:lnSpc>
                        <a:spcAft>
                          <a:spcPts val="0"/>
                        </a:spcAft>
                      </a:pPr>
                      <a:r>
                        <a:rPr lang="pt-PT" sz="1200" dirty="0">
                          <a:effectLst/>
                          <a:latin typeface="+mn-lt"/>
                          <a:ea typeface="+mn-ea"/>
                          <a:cs typeface="+mn-cs"/>
                        </a:rPr>
                        <a:t>1</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extLst>
                  <a:ext uri="{0D108BD9-81ED-4DB2-BD59-A6C34878D82A}">
                    <a16:rowId xmlns:a16="http://schemas.microsoft.com/office/drawing/2014/main" val="1079782122"/>
                  </a:ext>
                </a:extLst>
              </a:tr>
              <a:tr h="219369">
                <a:tc>
                  <a:txBody>
                    <a:bodyPr/>
                    <a:lstStyle/>
                    <a:p>
                      <a:pPr algn="ctr">
                        <a:lnSpc>
                          <a:spcPct val="107000"/>
                        </a:lnSpc>
                        <a:spcAft>
                          <a:spcPts val="0"/>
                        </a:spcAft>
                      </a:pPr>
                      <a:r>
                        <a:rPr lang="pt-PT" sz="1200">
                          <a:effectLst/>
                        </a:rPr>
                        <a:t>Castelões</a:t>
                      </a:r>
                      <a:endParaRPr lang="pt-PT" sz="120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tc>
                  <a:txBody>
                    <a:bodyPr/>
                    <a:lstStyle/>
                    <a:p>
                      <a:pPr algn="ctr">
                        <a:lnSpc>
                          <a:spcPct val="107000"/>
                        </a:lnSpc>
                        <a:spcAft>
                          <a:spcPts val="0"/>
                        </a:spcAft>
                      </a:pPr>
                      <a:r>
                        <a:rPr lang="pt-PT" sz="1200" dirty="0">
                          <a:effectLst/>
                        </a:rPr>
                        <a:t>3</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tc>
                  <a:txBody>
                    <a:bodyPr/>
                    <a:lstStyle/>
                    <a:p>
                      <a:pPr algn="ctr">
                        <a:lnSpc>
                          <a:spcPct val="107000"/>
                        </a:lnSpc>
                        <a:spcAft>
                          <a:spcPts val="0"/>
                        </a:spcAft>
                      </a:pPr>
                      <a:r>
                        <a:rPr lang="pt-PT" sz="1200" dirty="0">
                          <a:effectLst/>
                        </a:rPr>
                        <a:t> </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noFill/>
                  </a:tcPr>
                </a:tc>
                <a:tc>
                  <a:txBody>
                    <a:bodyPr/>
                    <a:lstStyle/>
                    <a:p>
                      <a:pPr algn="ctr">
                        <a:lnSpc>
                          <a:spcPct val="107000"/>
                        </a:lnSpc>
                        <a:spcAft>
                          <a:spcPts val="0"/>
                        </a:spcAft>
                      </a:pPr>
                      <a:r>
                        <a:rPr lang="pt-PT" sz="1200" dirty="0">
                          <a:solidFill>
                            <a:schemeClr val="bg1"/>
                          </a:solidFill>
                          <a:effectLst/>
                        </a:rPr>
                        <a:t>Requião</a:t>
                      </a:r>
                      <a:endParaRPr lang="pt-PT"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solidFill>
                      <a:srgbClr val="0070C0"/>
                    </a:solidFill>
                  </a:tcPr>
                </a:tc>
                <a:tc>
                  <a:txBody>
                    <a:bodyPr/>
                    <a:lstStyle/>
                    <a:p>
                      <a:pPr algn="ctr">
                        <a:lnSpc>
                          <a:spcPct val="107000"/>
                        </a:lnSpc>
                        <a:spcAft>
                          <a:spcPts val="0"/>
                        </a:spcAft>
                      </a:pPr>
                      <a:r>
                        <a:rPr lang="pt-PT" sz="1200" dirty="0">
                          <a:effectLst/>
                          <a:latin typeface="+mn-lt"/>
                          <a:ea typeface="+mn-ea"/>
                          <a:cs typeface="+mn-cs"/>
                        </a:rPr>
                        <a:t>6</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extLst>
                  <a:ext uri="{0D108BD9-81ED-4DB2-BD59-A6C34878D82A}">
                    <a16:rowId xmlns:a16="http://schemas.microsoft.com/office/drawing/2014/main" val="3515469787"/>
                  </a:ext>
                </a:extLst>
              </a:tr>
              <a:tr h="219369">
                <a:tc>
                  <a:txBody>
                    <a:bodyPr/>
                    <a:lstStyle/>
                    <a:p>
                      <a:pPr algn="ctr">
                        <a:lnSpc>
                          <a:spcPct val="107000"/>
                        </a:lnSpc>
                        <a:spcAft>
                          <a:spcPts val="0"/>
                        </a:spcAft>
                      </a:pPr>
                      <a:r>
                        <a:rPr lang="pt-PT" sz="1200">
                          <a:effectLst/>
                        </a:rPr>
                        <a:t>Cavalões</a:t>
                      </a:r>
                      <a:endParaRPr lang="pt-PT" sz="120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tc>
                  <a:txBody>
                    <a:bodyPr/>
                    <a:lstStyle/>
                    <a:p>
                      <a:pPr algn="ctr">
                        <a:lnSpc>
                          <a:spcPct val="107000"/>
                        </a:lnSpc>
                        <a:spcAft>
                          <a:spcPts val="0"/>
                        </a:spcAft>
                      </a:pPr>
                      <a:r>
                        <a:rPr lang="pt-PT" sz="1200" dirty="0">
                          <a:effectLst/>
                          <a:latin typeface="Calibri" panose="020F0502020204030204" pitchFamily="34" charset="0"/>
                          <a:ea typeface="Calibri" panose="020F0502020204030204" pitchFamily="34" charset="0"/>
                          <a:cs typeface="Times New Roman" panose="02020603050405020304" pitchFamily="18" charset="0"/>
                        </a:rPr>
                        <a:t>18</a:t>
                      </a:r>
                    </a:p>
                  </a:txBody>
                  <a:tcPr marL="63981" marR="63981" marT="0" marB="0"/>
                </a:tc>
                <a:tc>
                  <a:txBody>
                    <a:bodyPr/>
                    <a:lstStyle/>
                    <a:p>
                      <a:pPr algn="ctr">
                        <a:lnSpc>
                          <a:spcPct val="107000"/>
                        </a:lnSpc>
                        <a:spcAft>
                          <a:spcPts val="0"/>
                        </a:spcAft>
                      </a:pPr>
                      <a:r>
                        <a:rPr lang="pt-PT" sz="1200" dirty="0">
                          <a:effectLst/>
                        </a:rPr>
                        <a:t> </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noFill/>
                  </a:tcPr>
                </a:tc>
                <a:tc>
                  <a:txBody>
                    <a:bodyPr/>
                    <a:lstStyle/>
                    <a:p>
                      <a:pPr algn="ctr">
                        <a:lnSpc>
                          <a:spcPct val="107000"/>
                        </a:lnSpc>
                        <a:spcAft>
                          <a:spcPts val="0"/>
                        </a:spcAft>
                      </a:pPr>
                      <a:r>
                        <a:rPr lang="pt-PT" sz="1200" dirty="0">
                          <a:solidFill>
                            <a:schemeClr val="bg1"/>
                          </a:solidFill>
                          <a:effectLst/>
                        </a:rPr>
                        <a:t>Riba d’ Ave</a:t>
                      </a:r>
                      <a:endParaRPr lang="pt-PT"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solidFill>
                      <a:srgbClr val="0070C0"/>
                    </a:solidFill>
                  </a:tcPr>
                </a:tc>
                <a:tc>
                  <a:txBody>
                    <a:bodyPr/>
                    <a:lstStyle/>
                    <a:p>
                      <a:pPr algn="ctr">
                        <a:lnSpc>
                          <a:spcPct val="107000"/>
                        </a:lnSpc>
                        <a:spcAft>
                          <a:spcPts val="0"/>
                        </a:spcAft>
                      </a:pPr>
                      <a:r>
                        <a:rPr lang="pt-PT" sz="1200" dirty="0">
                          <a:effectLst/>
                          <a:latin typeface="+mn-lt"/>
                          <a:ea typeface="+mn-ea"/>
                          <a:cs typeface="+mn-cs"/>
                        </a:rPr>
                        <a:t>1</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extLst>
                  <a:ext uri="{0D108BD9-81ED-4DB2-BD59-A6C34878D82A}">
                    <a16:rowId xmlns:a16="http://schemas.microsoft.com/office/drawing/2014/main" val="1064287433"/>
                  </a:ext>
                </a:extLst>
              </a:tr>
              <a:tr h="219369">
                <a:tc>
                  <a:txBody>
                    <a:bodyPr/>
                    <a:lstStyle/>
                    <a:p>
                      <a:pPr algn="ctr">
                        <a:lnSpc>
                          <a:spcPct val="107000"/>
                        </a:lnSpc>
                        <a:spcAft>
                          <a:spcPts val="0"/>
                        </a:spcAft>
                      </a:pPr>
                      <a:r>
                        <a:rPr lang="pt-PT" sz="1200">
                          <a:effectLst/>
                        </a:rPr>
                        <a:t>Ceide</a:t>
                      </a:r>
                      <a:endParaRPr lang="pt-PT" sz="120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tc>
                  <a:txBody>
                    <a:bodyPr/>
                    <a:lstStyle/>
                    <a:p>
                      <a:pPr algn="ctr">
                        <a:lnSpc>
                          <a:spcPct val="107000"/>
                        </a:lnSpc>
                        <a:spcAft>
                          <a:spcPts val="0"/>
                        </a:spcAft>
                      </a:pPr>
                      <a:r>
                        <a:rPr lang="pt-PT" sz="1200" dirty="0">
                          <a:effectLst/>
                          <a:latin typeface="+mn-lt"/>
                          <a:ea typeface="+mn-ea"/>
                          <a:cs typeface="+mn-cs"/>
                        </a:rPr>
                        <a:t>9</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tc>
                  <a:txBody>
                    <a:bodyPr/>
                    <a:lstStyle/>
                    <a:p>
                      <a:pPr algn="ctr">
                        <a:lnSpc>
                          <a:spcPct val="107000"/>
                        </a:lnSpc>
                        <a:spcAft>
                          <a:spcPts val="0"/>
                        </a:spcAft>
                      </a:pPr>
                      <a:r>
                        <a:rPr lang="pt-PT" sz="1200" dirty="0">
                          <a:effectLst/>
                        </a:rPr>
                        <a:t> </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noFill/>
                  </a:tcPr>
                </a:tc>
                <a:tc>
                  <a:txBody>
                    <a:bodyPr/>
                    <a:lstStyle/>
                    <a:p>
                      <a:pPr algn="ctr">
                        <a:lnSpc>
                          <a:spcPct val="107000"/>
                        </a:lnSpc>
                        <a:spcAft>
                          <a:spcPts val="0"/>
                        </a:spcAft>
                      </a:pPr>
                      <a:r>
                        <a:rPr lang="pt-PT" sz="1200" dirty="0">
                          <a:solidFill>
                            <a:schemeClr val="bg1"/>
                          </a:solidFill>
                          <a:effectLst/>
                        </a:rPr>
                        <a:t>Ribeirão</a:t>
                      </a:r>
                      <a:endParaRPr lang="pt-PT"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solidFill>
                      <a:srgbClr val="0070C0"/>
                    </a:solidFill>
                  </a:tcPr>
                </a:tc>
                <a:tc>
                  <a:txBody>
                    <a:bodyPr/>
                    <a:lstStyle/>
                    <a:p>
                      <a:pPr algn="ctr">
                        <a:lnSpc>
                          <a:spcPct val="107000"/>
                        </a:lnSpc>
                        <a:spcAft>
                          <a:spcPts val="0"/>
                        </a:spcAft>
                      </a:pPr>
                      <a:r>
                        <a:rPr lang="pt-PT" sz="1200" dirty="0">
                          <a:effectLst/>
                          <a:latin typeface="+mn-lt"/>
                          <a:ea typeface="+mn-ea"/>
                          <a:cs typeface="+mn-cs"/>
                        </a:rPr>
                        <a:t>1</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extLst>
                  <a:ext uri="{0D108BD9-81ED-4DB2-BD59-A6C34878D82A}">
                    <a16:rowId xmlns:a16="http://schemas.microsoft.com/office/drawing/2014/main" val="1475069424"/>
                  </a:ext>
                </a:extLst>
              </a:tr>
              <a:tr h="219369">
                <a:tc>
                  <a:txBody>
                    <a:bodyPr/>
                    <a:lstStyle/>
                    <a:p>
                      <a:pPr algn="ctr">
                        <a:lnSpc>
                          <a:spcPct val="107000"/>
                        </a:lnSpc>
                        <a:spcAft>
                          <a:spcPts val="0"/>
                        </a:spcAft>
                      </a:pPr>
                      <a:r>
                        <a:rPr lang="pt-PT" sz="1200">
                          <a:effectLst/>
                        </a:rPr>
                        <a:t>Cruz S. Tiago</a:t>
                      </a:r>
                      <a:endParaRPr lang="pt-PT" sz="120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tc>
                  <a:txBody>
                    <a:bodyPr/>
                    <a:lstStyle/>
                    <a:p>
                      <a:pPr algn="ctr">
                        <a:lnSpc>
                          <a:spcPct val="107000"/>
                        </a:lnSpc>
                        <a:spcAft>
                          <a:spcPts val="0"/>
                        </a:spcAft>
                      </a:pPr>
                      <a:r>
                        <a:rPr lang="pt-PT" sz="1200" dirty="0">
                          <a:effectLst/>
                          <a:latin typeface="Calibri" panose="020F0502020204030204" pitchFamily="34" charset="0"/>
                          <a:ea typeface="Calibri" panose="020F0502020204030204" pitchFamily="34" charset="0"/>
                          <a:cs typeface="Times New Roman" panose="02020603050405020304" pitchFamily="18" charset="0"/>
                        </a:rPr>
                        <a:t>3</a:t>
                      </a:r>
                    </a:p>
                  </a:txBody>
                  <a:tcPr marL="63981" marR="63981" marT="0" marB="0"/>
                </a:tc>
                <a:tc>
                  <a:txBody>
                    <a:bodyPr/>
                    <a:lstStyle/>
                    <a:p>
                      <a:pPr algn="ctr">
                        <a:lnSpc>
                          <a:spcPct val="107000"/>
                        </a:lnSpc>
                        <a:spcAft>
                          <a:spcPts val="0"/>
                        </a:spcAft>
                      </a:pPr>
                      <a:r>
                        <a:rPr lang="pt-PT" sz="1200" dirty="0">
                          <a:effectLst/>
                        </a:rPr>
                        <a:t> </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noFill/>
                  </a:tcPr>
                </a:tc>
                <a:tc>
                  <a:txBody>
                    <a:bodyPr/>
                    <a:lstStyle/>
                    <a:p>
                      <a:pPr algn="ctr">
                        <a:lnSpc>
                          <a:spcPct val="107000"/>
                        </a:lnSpc>
                        <a:spcAft>
                          <a:spcPts val="0"/>
                        </a:spcAft>
                      </a:pPr>
                      <a:r>
                        <a:rPr lang="pt-PT" sz="1200" dirty="0">
                          <a:solidFill>
                            <a:schemeClr val="bg1"/>
                          </a:solidFill>
                          <a:effectLst/>
                        </a:rPr>
                        <a:t>Ruivães</a:t>
                      </a:r>
                      <a:endParaRPr lang="pt-PT"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solidFill>
                      <a:srgbClr val="0070C0"/>
                    </a:solidFill>
                  </a:tcPr>
                </a:tc>
                <a:tc>
                  <a:txBody>
                    <a:bodyPr/>
                    <a:lstStyle/>
                    <a:p>
                      <a:pPr algn="ctr">
                        <a:lnSpc>
                          <a:spcPct val="107000"/>
                        </a:lnSpc>
                        <a:spcAft>
                          <a:spcPts val="0"/>
                        </a:spcAft>
                      </a:pPr>
                      <a:r>
                        <a:rPr lang="pt-PT" sz="1200" dirty="0">
                          <a:effectLst/>
                          <a:latin typeface="+mn-lt"/>
                          <a:ea typeface="+mn-ea"/>
                          <a:cs typeface="+mn-cs"/>
                        </a:rPr>
                        <a:t>5</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extLst>
                  <a:ext uri="{0D108BD9-81ED-4DB2-BD59-A6C34878D82A}">
                    <a16:rowId xmlns:a16="http://schemas.microsoft.com/office/drawing/2014/main" val="490990626"/>
                  </a:ext>
                </a:extLst>
              </a:tr>
              <a:tr h="219369">
                <a:tc>
                  <a:txBody>
                    <a:bodyPr/>
                    <a:lstStyle/>
                    <a:p>
                      <a:pPr algn="ctr">
                        <a:lnSpc>
                          <a:spcPct val="107000"/>
                        </a:lnSpc>
                        <a:spcAft>
                          <a:spcPts val="0"/>
                        </a:spcAft>
                      </a:pPr>
                      <a:r>
                        <a:rPr lang="pt-PT" sz="1200">
                          <a:effectLst/>
                        </a:rPr>
                        <a:t>Delães</a:t>
                      </a:r>
                      <a:endParaRPr lang="pt-PT" sz="120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tc>
                  <a:txBody>
                    <a:bodyPr/>
                    <a:lstStyle/>
                    <a:p>
                      <a:pPr algn="ctr">
                        <a:lnSpc>
                          <a:spcPct val="107000"/>
                        </a:lnSpc>
                        <a:spcAft>
                          <a:spcPts val="0"/>
                        </a:spcAft>
                      </a:pPr>
                      <a:r>
                        <a:rPr lang="pt-PT" sz="1200" dirty="0">
                          <a:effectLst/>
                          <a:latin typeface="+mn-lt"/>
                          <a:ea typeface="+mn-ea"/>
                          <a:cs typeface="+mn-cs"/>
                        </a:rPr>
                        <a:t>0</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tc>
                  <a:txBody>
                    <a:bodyPr/>
                    <a:lstStyle/>
                    <a:p>
                      <a:pPr algn="ctr">
                        <a:lnSpc>
                          <a:spcPct val="107000"/>
                        </a:lnSpc>
                        <a:spcAft>
                          <a:spcPts val="0"/>
                        </a:spcAft>
                      </a:pPr>
                      <a:r>
                        <a:rPr lang="pt-PT" sz="1200" dirty="0">
                          <a:effectLst/>
                        </a:rPr>
                        <a:t> </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noFill/>
                  </a:tcPr>
                </a:tc>
                <a:tc>
                  <a:txBody>
                    <a:bodyPr/>
                    <a:lstStyle/>
                    <a:p>
                      <a:pPr algn="ctr">
                        <a:lnSpc>
                          <a:spcPct val="107000"/>
                        </a:lnSpc>
                        <a:spcAft>
                          <a:spcPts val="0"/>
                        </a:spcAft>
                      </a:pPr>
                      <a:r>
                        <a:rPr lang="pt-PT" sz="1200" dirty="0">
                          <a:solidFill>
                            <a:schemeClr val="bg1"/>
                          </a:solidFill>
                          <a:effectLst/>
                        </a:rPr>
                        <a:t>Sezures</a:t>
                      </a:r>
                      <a:endParaRPr lang="pt-PT"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solidFill>
                      <a:srgbClr val="0070C0"/>
                    </a:solidFill>
                  </a:tcPr>
                </a:tc>
                <a:tc>
                  <a:txBody>
                    <a:bodyPr/>
                    <a:lstStyle/>
                    <a:p>
                      <a:pPr algn="ctr">
                        <a:lnSpc>
                          <a:spcPct val="107000"/>
                        </a:lnSpc>
                        <a:spcAft>
                          <a:spcPts val="0"/>
                        </a:spcAft>
                      </a:pPr>
                      <a:r>
                        <a:rPr lang="pt-PT" sz="1200" dirty="0">
                          <a:effectLst/>
                          <a:latin typeface="+mn-lt"/>
                          <a:ea typeface="+mn-ea"/>
                          <a:cs typeface="+mn-cs"/>
                        </a:rPr>
                        <a:t>1</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extLst>
                  <a:ext uri="{0D108BD9-81ED-4DB2-BD59-A6C34878D82A}">
                    <a16:rowId xmlns:a16="http://schemas.microsoft.com/office/drawing/2014/main" val="522553850"/>
                  </a:ext>
                </a:extLst>
              </a:tr>
              <a:tr h="219369">
                <a:tc>
                  <a:txBody>
                    <a:bodyPr/>
                    <a:lstStyle/>
                    <a:p>
                      <a:pPr algn="ctr">
                        <a:lnSpc>
                          <a:spcPct val="107000"/>
                        </a:lnSpc>
                        <a:spcAft>
                          <a:spcPts val="0"/>
                        </a:spcAft>
                      </a:pPr>
                      <a:r>
                        <a:rPr lang="pt-PT" sz="1200">
                          <a:effectLst/>
                        </a:rPr>
                        <a:t>Esmeriz</a:t>
                      </a:r>
                      <a:endParaRPr lang="pt-PT" sz="120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tc>
                  <a:txBody>
                    <a:bodyPr/>
                    <a:lstStyle/>
                    <a:p>
                      <a:pPr algn="ctr">
                        <a:lnSpc>
                          <a:spcPct val="107000"/>
                        </a:lnSpc>
                        <a:spcAft>
                          <a:spcPts val="0"/>
                        </a:spcAft>
                      </a:pPr>
                      <a:r>
                        <a:rPr lang="pt-PT" sz="1200" dirty="0">
                          <a:effectLst/>
                        </a:rPr>
                        <a:t>7</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tc>
                  <a:txBody>
                    <a:bodyPr/>
                    <a:lstStyle/>
                    <a:p>
                      <a:pPr algn="ctr">
                        <a:lnSpc>
                          <a:spcPct val="107000"/>
                        </a:lnSpc>
                        <a:spcAft>
                          <a:spcPts val="0"/>
                        </a:spcAft>
                      </a:pPr>
                      <a:r>
                        <a:rPr lang="pt-PT" sz="1200" dirty="0">
                          <a:effectLst/>
                        </a:rPr>
                        <a:t> </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noFill/>
                  </a:tcPr>
                </a:tc>
                <a:tc>
                  <a:txBody>
                    <a:bodyPr/>
                    <a:lstStyle/>
                    <a:p>
                      <a:pPr algn="ctr">
                        <a:lnSpc>
                          <a:spcPct val="107000"/>
                        </a:lnSpc>
                        <a:spcAft>
                          <a:spcPts val="0"/>
                        </a:spcAft>
                      </a:pPr>
                      <a:r>
                        <a:rPr lang="pt-PT" sz="1200" dirty="0">
                          <a:solidFill>
                            <a:schemeClr val="bg1"/>
                          </a:solidFill>
                          <a:effectLst/>
                        </a:rPr>
                        <a:t>Telhado</a:t>
                      </a:r>
                      <a:endParaRPr lang="pt-PT"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solidFill>
                      <a:srgbClr val="0070C0"/>
                    </a:solidFill>
                  </a:tcPr>
                </a:tc>
                <a:tc>
                  <a:txBody>
                    <a:bodyPr/>
                    <a:lstStyle/>
                    <a:p>
                      <a:pPr algn="ctr">
                        <a:lnSpc>
                          <a:spcPct val="107000"/>
                        </a:lnSpc>
                        <a:spcAft>
                          <a:spcPts val="0"/>
                        </a:spcAft>
                      </a:pPr>
                      <a:r>
                        <a:rPr lang="pt-PT" sz="1200" dirty="0">
                          <a:effectLst/>
                          <a:latin typeface="+mn-lt"/>
                          <a:ea typeface="+mn-ea"/>
                          <a:cs typeface="+mn-cs"/>
                        </a:rPr>
                        <a:t>6</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extLst>
                  <a:ext uri="{0D108BD9-81ED-4DB2-BD59-A6C34878D82A}">
                    <a16:rowId xmlns:a16="http://schemas.microsoft.com/office/drawing/2014/main" val="3004124141"/>
                  </a:ext>
                </a:extLst>
              </a:tr>
              <a:tr h="298753">
                <a:tc>
                  <a:txBody>
                    <a:bodyPr/>
                    <a:lstStyle/>
                    <a:p>
                      <a:pPr algn="ctr">
                        <a:lnSpc>
                          <a:spcPct val="107000"/>
                        </a:lnSpc>
                        <a:spcAft>
                          <a:spcPts val="0"/>
                        </a:spcAft>
                      </a:pPr>
                      <a:r>
                        <a:rPr lang="pt-PT" sz="1200" dirty="0">
                          <a:effectLst/>
                        </a:rPr>
                        <a:t>Fradelos</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tc>
                  <a:txBody>
                    <a:bodyPr/>
                    <a:lstStyle/>
                    <a:p>
                      <a:pPr algn="ctr">
                        <a:lnSpc>
                          <a:spcPct val="107000"/>
                        </a:lnSpc>
                        <a:spcAft>
                          <a:spcPts val="0"/>
                        </a:spcAft>
                      </a:pPr>
                      <a:r>
                        <a:rPr lang="pt-PT" sz="1200" dirty="0">
                          <a:effectLst/>
                          <a:latin typeface="Calibri" panose="020F0502020204030204" pitchFamily="34" charset="0"/>
                          <a:ea typeface="Calibri" panose="020F0502020204030204" pitchFamily="34" charset="0"/>
                          <a:cs typeface="Times New Roman" panose="02020603050405020304" pitchFamily="18" charset="0"/>
                        </a:rPr>
                        <a:t>0</a:t>
                      </a:r>
                    </a:p>
                  </a:txBody>
                  <a:tcPr marL="63981" marR="63981" marT="0" marB="0"/>
                </a:tc>
                <a:tc>
                  <a:txBody>
                    <a:bodyPr/>
                    <a:lstStyle/>
                    <a:p>
                      <a:pPr algn="ctr">
                        <a:lnSpc>
                          <a:spcPct val="107000"/>
                        </a:lnSpc>
                        <a:spcAft>
                          <a:spcPts val="0"/>
                        </a:spcAft>
                      </a:pPr>
                      <a:r>
                        <a:rPr lang="pt-PT" sz="1200" dirty="0">
                          <a:effectLst/>
                        </a:rPr>
                        <a:t> </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noFill/>
                  </a:tcPr>
                </a:tc>
                <a:tc>
                  <a:txBody>
                    <a:bodyPr/>
                    <a:lstStyle/>
                    <a:p>
                      <a:pPr algn="ctr">
                        <a:lnSpc>
                          <a:spcPct val="107000"/>
                        </a:lnSpc>
                        <a:spcAft>
                          <a:spcPts val="0"/>
                        </a:spcAft>
                      </a:pPr>
                      <a:r>
                        <a:rPr lang="pt-PT" sz="1200" dirty="0">
                          <a:solidFill>
                            <a:schemeClr val="bg1"/>
                          </a:solidFill>
                          <a:effectLst/>
                        </a:rPr>
                        <a:t>V. N. de Famalicão</a:t>
                      </a:r>
                      <a:endParaRPr lang="pt-PT"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solidFill>
                      <a:srgbClr val="0070C0"/>
                    </a:solidFill>
                  </a:tcPr>
                </a:tc>
                <a:tc>
                  <a:txBody>
                    <a:bodyPr/>
                    <a:lstStyle/>
                    <a:p>
                      <a:pPr algn="ctr">
                        <a:lnSpc>
                          <a:spcPct val="107000"/>
                        </a:lnSpc>
                        <a:spcAft>
                          <a:spcPts val="0"/>
                        </a:spcAft>
                      </a:pPr>
                      <a:r>
                        <a:rPr lang="pt-PT" sz="1200" dirty="0">
                          <a:effectLst/>
                          <a:latin typeface="+mn-lt"/>
                          <a:ea typeface="+mn-ea"/>
                          <a:cs typeface="+mn-cs"/>
                        </a:rPr>
                        <a:t>16</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extLst>
                  <a:ext uri="{0D108BD9-81ED-4DB2-BD59-A6C34878D82A}">
                    <a16:rowId xmlns:a16="http://schemas.microsoft.com/office/drawing/2014/main" val="277275954"/>
                  </a:ext>
                </a:extLst>
              </a:tr>
              <a:tr h="298753">
                <a:tc>
                  <a:txBody>
                    <a:bodyPr/>
                    <a:lstStyle/>
                    <a:p>
                      <a:pPr algn="ctr">
                        <a:lnSpc>
                          <a:spcPct val="107000"/>
                        </a:lnSpc>
                        <a:spcAft>
                          <a:spcPts val="0"/>
                        </a:spcAft>
                      </a:pPr>
                      <a:r>
                        <a:rPr lang="pt-PT" sz="1200" dirty="0">
                          <a:effectLst/>
                          <a:latin typeface="Calibri" panose="020F0502020204030204" pitchFamily="34" charset="0"/>
                          <a:ea typeface="Calibri" panose="020F0502020204030204" pitchFamily="34" charset="0"/>
                          <a:cs typeface="Times New Roman" panose="02020603050405020304" pitchFamily="18" charset="0"/>
                        </a:rPr>
                        <a:t>Gavião</a:t>
                      </a:r>
                    </a:p>
                  </a:txBody>
                  <a:tcPr marL="63981" marR="63981" marT="0" marB="0"/>
                </a:tc>
                <a:tc>
                  <a:txBody>
                    <a:bodyPr/>
                    <a:lstStyle/>
                    <a:p>
                      <a:pPr algn="ctr">
                        <a:lnSpc>
                          <a:spcPct val="107000"/>
                        </a:lnSpc>
                        <a:spcAft>
                          <a:spcPts val="0"/>
                        </a:spcAft>
                      </a:pPr>
                      <a:r>
                        <a:rPr lang="pt-PT" sz="1200" dirty="0">
                          <a:effectLst/>
                          <a:latin typeface="Calibri" panose="020F0502020204030204" pitchFamily="34" charset="0"/>
                          <a:ea typeface="Calibri" panose="020F0502020204030204" pitchFamily="34" charset="0"/>
                          <a:cs typeface="Times New Roman" panose="02020603050405020304" pitchFamily="18" charset="0"/>
                        </a:rPr>
                        <a:t>6</a:t>
                      </a:r>
                    </a:p>
                  </a:txBody>
                  <a:tcPr marL="63981" marR="63981" marT="0" marB="0"/>
                </a:tc>
                <a:tc>
                  <a:txBody>
                    <a:bodyPr/>
                    <a:lstStyle/>
                    <a:p>
                      <a:pPr algn="ctr">
                        <a:lnSpc>
                          <a:spcPct val="107000"/>
                        </a:lnSpc>
                        <a:spcAft>
                          <a:spcPts val="0"/>
                        </a:spcAft>
                      </a:pP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noFill/>
                  </a:tcPr>
                </a:tc>
                <a:tc>
                  <a:txBody>
                    <a:bodyPr/>
                    <a:lstStyle/>
                    <a:p>
                      <a:pPr algn="ctr">
                        <a:lnSpc>
                          <a:spcPct val="107000"/>
                        </a:lnSpc>
                        <a:spcAft>
                          <a:spcPts val="0"/>
                        </a:spcAft>
                      </a:pPr>
                      <a:r>
                        <a:rPr lang="pt-PT"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Vale S. Cosme </a:t>
                      </a:r>
                    </a:p>
                  </a:txBody>
                  <a:tcPr marL="63981" marR="63981" marT="0" marB="0">
                    <a:solidFill>
                      <a:srgbClr val="0070C0"/>
                    </a:solidFill>
                  </a:tcPr>
                </a:tc>
                <a:tc>
                  <a:txBody>
                    <a:bodyPr/>
                    <a:lstStyle/>
                    <a:p>
                      <a:pPr algn="ctr">
                        <a:lnSpc>
                          <a:spcPct val="107000"/>
                        </a:lnSpc>
                        <a:spcAft>
                          <a:spcPts val="0"/>
                        </a:spcAft>
                      </a:pPr>
                      <a:r>
                        <a:rPr lang="pt-PT" sz="1200" dirty="0">
                          <a:effectLst/>
                          <a:latin typeface="Calibri" panose="020F0502020204030204" pitchFamily="34" charset="0"/>
                          <a:ea typeface="Calibri" panose="020F0502020204030204" pitchFamily="34" charset="0"/>
                          <a:cs typeface="Times New Roman" panose="02020603050405020304" pitchFamily="18" charset="0"/>
                        </a:rPr>
                        <a:t>5</a:t>
                      </a:r>
                    </a:p>
                  </a:txBody>
                  <a:tcPr marL="63981" marR="63981" marT="0" marB="0"/>
                </a:tc>
                <a:extLst>
                  <a:ext uri="{0D108BD9-81ED-4DB2-BD59-A6C34878D82A}">
                    <a16:rowId xmlns:a16="http://schemas.microsoft.com/office/drawing/2014/main" val="3270295517"/>
                  </a:ext>
                </a:extLst>
              </a:tr>
              <a:tr h="219369">
                <a:tc>
                  <a:txBody>
                    <a:bodyPr/>
                    <a:lstStyle/>
                    <a:p>
                      <a:pPr algn="ctr">
                        <a:lnSpc>
                          <a:spcPct val="107000"/>
                        </a:lnSpc>
                        <a:spcAft>
                          <a:spcPts val="0"/>
                        </a:spcAft>
                      </a:pPr>
                      <a:r>
                        <a:rPr lang="pt-PT" sz="1200">
                          <a:effectLst/>
                        </a:rPr>
                        <a:t>Gondifelos</a:t>
                      </a:r>
                      <a:endParaRPr lang="pt-PT" sz="120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tc>
                  <a:txBody>
                    <a:bodyPr/>
                    <a:lstStyle/>
                    <a:p>
                      <a:pPr algn="ctr">
                        <a:lnSpc>
                          <a:spcPct val="107000"/>
                        </a:lnSpc>
                        <a:spcAft>
                          <a:spcPts val="0"/>
                        </a:spcAft>
                      </a:pPr>
                      <a:r>
                        <a:rPr lang="pt-PT" sz="1200" dirty="0">
                          <a:effectLst/>
                          <a:latin typeface="Calibri" panose="020F0502020204030204" pitchFamily="34" charset="0"/>
                          <a:ea typeface="Calibri" panose="020F0502020204030204" pitchFamily="34" charset="0"/>
                          <a:cs typeface="Times New Roman" panose="02020603050405020304" pitchFamily="18" charset="0"/>
                        </a:rPr>
                        <a:t>1</a:t>
                      </a:r>
                    </a:p>
                  </a:txBody>
                  <a:tcPr marL="63981" marR="63981" marT="0" marB="0"/>
                </a:tc>
                <a:tc>
                  <a:txBody>
                    <a:bodyPr/>
                    <a:lstStyle/>
                    <a:p>
                      <a:pPr algn="ctr">
                        <a:lnSpc>
                          <a:spcPct val="107000"/>
                        </a:lnSpc>
                        <a:spcAft>
                          <a:spcPts val="0"/>
                        </a:spcAft>
                      </a:pPr>
                      <a:r>
                        <a:rPr lang="pt-PT" sz="1200" dirty="0">
                          <a:effectLst/>
                        </a:rPr>
                        <a:t> </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noFill/>
                  </a:tcPr>
                </a:tc>
                <a:tc>
                  <a:txBody>
                    <a:bodyPr/>
                    <a:lstStyle/>
                    <a:p>
                      <a:pPr algn="ctr">
                        <a:lnSpc>
                          <a:spcPct val="107000"/>
                        </a:lnSpc>
                        <a:spcAft>
                          <a:spcPts val="0"/>
                        </a:spcAft>
                      </a:pPr>
                      <a:r>
                        <a:rPr lang="pt-PT" sz="1200" dirty="0">
                          <a:solidFill>
                            <a:schemeClr val="bg1"/>
                          </a:solidFill>
                          <a:effectLst/>
                        </a:rPr>
                        <a:t>Vale S. Martinho</a:t>
                      </a:r>
                      <a:endParaRPr lang="pt-PT"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solidFill>
                      <a:srgbClr val="0070C0"/>
                    </a:solidFill>
                  </a:tcPr>
                </a:tc>
                <a:tc>
                  <a:txBody>
                    <a:bodyPr/>
                    <a:lstStyle/>
                    <a:p>
                      <a:pPr algn="ctr">
                        <a:lnSpc>
                          <a:spcPct val="107000"/>
                        </a:lnSpc>
                        <a:spcAft>
                          <a:spcPts val="0"/>
                        </a:spcAft>
                      </a:pPr>
                      <a:r>
                        <a:rPr lang="pt-PT" sz="1200" dirty="0">
                          <a:effectLst/>
                          <a:latin typeface="Calibri" panose="020F0502020204030204" pitchFamily="34" charset="0"/>
                          <a:ea typeface="Calibri" panose="020F0502020204030204" pitchFamily="34" charset="0"/>
                          <a:cs typeface="Times New Roman" panose="02020603050405020304" pitchFamily="18" charset="0"/>
                        </a:rPr>
                        <a:t>3</a:t>
                      </a:r>
                    </a:p>
                  </a:txBody>
                  <a:tcPr marL="63981" marR="63981" marT="0" marB="0"/>
                </a:tc>
                <a:extLst>
                  <a:ext uri="{0D108BD9-81ED-4DB2-BD59-A6C34878D82A}">
                    <a16:rowId xmlns:a16="http://schemas.microsoft.com/office/drawing/2014/main" val="3909809766"/>
                  </a:ext>
                </a:extLst>
              </a:tr>
              <a:tr h="219369">
                <a:tc>
                  <a:txBody>
                    <a:bodyPr/>
                    <a:lstStyle/>
                    <a:p>
                      <a:pPr algn="ctr">
                        <a:lnSpc>
                          <a:spcPct val="107000"/>
                        </a:lnSpc>
                        <a:spcAft>
                          <a:spcPts val="0"/>
                        </a:spcAft>
                      </a:pPr>
                      <a:r>
                        <a:rPr lang="pt-PT" sz="1200">
                          <a:effectLst/>
                        </a:rPr>
                        <a:t>Jesufrei</a:t>
                      </a:r>
                      <a:endParaRPr lang="pt-PT" sz="120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tc>
                  <a:txBody>
                    <a:bodyPr/>
                    <a:lstStyle/>
                    <a:p>
                      <a:pPr algn="ctr">
                        <a:lnSpc>
                          <a:spcPct val="107000"/>
                        </a:lnSpc>
                        <a:spcAft>
                          <a:spcPts val="0"/>
                        </a:spcAft>
                      </a:pPr>
                      <a:r>
                        <a:rPr lang="pt-PT" sz="1200" dirty="0">
                          <a:effectLst/>
                        </a:rPr>
                        <a:t>1</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tc>
                  <a:txBody>
                    <a:bodyPr/>
                    <a:lstStyle/>
                    <a:p>
                      <a:pPr algn="ctr">
                        <a:lnSpc>
                          <a:spcPct val="107000"/>
                        </a:lnSpc>
                        <a:spcAft>
                          <a:spcPts val="0"/>
                        </a:spcAft>
                      </a:pPr>
                      <a:r>
                        <a:rPr lang="pt-PT" sz="1200" dirty="0">
                          <a:effectLst/>
                        </a:rPr>
                        <a:t> </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noFill/>
                  </a:tcPr>
                </a:tc>
                <a:tc>
                  <a:txBody>
                    <a:bodyPr/>
                    <a:lstStyle/>
                    <a:p>
                      <a:pPr algn="ctr">
                        <a:lnSpc>
                          <a:spcPct val="107000"/>
                        </a:lnSpc>
                        <a:spcAft>
                          <a:spcPts val="0"/>
                        </a:spcAft>
                      </a:pPr>
                      <a:r>
                        <a:rPr lang="pt-PT" sz="1200" dirty="0">
                          <a:solidFill>
                            <a:schemeClr val="bg1"/>
                          </a:solidFill>
                          <a:effectLst/>
                        </a:rPr>
                        <a:t>Vermoim</a:t>
                      </a:r>
                      <a:endParaRPr lang="pt-PT"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solidFill>
                      <a:srgbClr val="0070C0"/>
                    </a:solidFill>
                  </a:tcPr>
                </a:tc>
                <a:tc>
                  <a:txBody>
                    <a:bodyPr/>
                    <a:lstStyle/>
                    <a:p>
                      <a:pPr algn="ctr">
                        <a:lnSpc>
                          <a:spcPct val="107000"/>
                        </a:lnSpc>
                        <a:spcAft>
                          <a:spcPts val="0"/>
                        </a:spcAft>
                      </a:pPr>
                      <a:r>
                        <a:rPr lang="pt-PT" sz="1200" dirty="0">
                          <a:effectLst/>
                          <a:latin typeface="+mn-lt"/>
                          <a:ea typeface="+mn-ea"/>
                          <a:cs typeface="+mn-cs"/>
                        </a:rPr>
                        <a:t>6</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extLst>
                  <a:ext uri="{0D108BD9-81ED-4DB2-BD59-A6C34878D82A}">
                    <a16:rowId xmlns:a16="http://schemas.microsoft.com/office/drawing/2014/main" val="1236071563"/>
                  </a:ext>
                </a:extLst>
              </a:tr>
              <a:tr h="164462">
                <a:tc>
                  <a:txBody>
                    <a:bodyPr/>
                    <a:lstStyle/>
                    <a:p>
                      <a:pPr algn="ctr">
                        <a:lnSpc>
                          <a:spcPct val="107000"/>
                        </a:lnSpc>
                        <a:spcAft>
                          <a:spcPts val="0"/>
                        </a:spcAft>
                      </a:pPr>
                      <a:r>
                        <a:rPr lang="pt-PT" sz="1200">
                          <a:effectLst/>
                        </a:rPr>
                        <a:t>Joane</a:t>
                      </a:r>
                      <a:endParaRPr lang="pt-PT" sz="120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tc>
                  <a:txBody>
                    <a:bodyPr/>
                    <a:lstStyle/>
                    <a:p>
                      <a:pPr algn="ctr">
                        <a:lnSpc>
                          <a:spcPct val="107000"/>
                        </a:lnSpc>
                        <a:spcAft>
                          <a:spcPts val="0"/>
                        </a:spcAft>
                      </a:pPr>
                      <a:r>
                        <a:rPr lang="pt-PT" sz="1200" dirty="0">
                          <a:effectLst/>
                          <a:latin typeface="+mn-lt"/>
                          <a:ea typeface="+mn-ea"/>
                          <a:cs typeface="+mn-cs"/>
                        </a:rPr>
                        <a:t>0</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tc>
                  <a:txBody>
                    <a:bodyPr/>
                    <a:lstStyle/>
                    <a:p>
                      <a:pPr algn="ctr">
                        <a:lnSpc>
                          <a:spcPct val="107000"/>
                        </a:lnSpc>
                        <a:spcAft>
                          <a:spcPts val="0"/>
                        </a:spcAft>
                      </a:pPr>
                      <a:r>
                        <a:rPr lang="pt-PT" sz="1200" dirty="0">
                          <a:effectLst/>
                        </a:rPr>
                        <a:t> </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noFill/>
                  </a:tcPr>
                </a:tc>
                <a:tc>
                  <a:txBody>
                    <a:bodyPr/>
                    <a:lstStyle/>
                    <a:p>
                      <a:pPr algn="ctr">
                        <a:lnSpc>
                          <a:spcPct val="107000"/>
                        </a:lnSpc>
                        <a:spcAft>
                          <a:spcPts val="0"/>
                        </a:spcAft>
                      </a:pPr>
                      <a:r>
                        <a:rPr lang="pt-PT" sz="1200" dirty="0">
                          <a:solidFill>
                            <a:schemeClr val="bg1"/>
                          </a:solidFill>
                          <a:effectLst/>
                        </a:rPr>
                        <a:t>Vilarinho</a:t>
                      </a:r>
                      <a:endParaRPr lang="pt-PT"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solidFill>
                      <a:srgbClr val="0070C0"/>
                    </a:solidFill>
                  </a:tcPr>
                </a:tc>
                <a:tc>
                  <a:txBody>
                    <a:bodyPr/>
                    <a:lstStyle/>
                    <a:p>
                      <a:pPr algn="ctr">
                        <a:lnSpc>
                          <a:spcPct val="107000"/>
                        </a:lnSpc>
                        <a:spcAft>
                          <a:spcPts val="0"/>
                        </a:spcAft>
                      </a:pPr>
                      <a:r>
                        <a:rPr lang="pt-PT" sz="1200" dirty="0">
                          <a:effectLst/>
                          <a:latin typeface="+mn-lt"/>
                          <a:ea typeface="+mn-ea"/>
                          <a:cs typeface="+mn-cs"/>
                        </a:rPr>
                        <a:t>2</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extLst>
                  <a:ext uri="{0D108BD9-81ED-4DB2-BD59-A6C34878D82A}">
                    <a16:rowId xmlns:a16="http://schemas.microsoft.com/office/drawing/2014/main" val="199665017"/>
                  </a:ext>
                </a:extLst>
              </a:tr>
              <a:tr h="201753">
                <a:tc>
                  <a:txBody>
                    <a:bodyPr/>
                    <a:lstStyle/>
                    <a:p>
                      <a:pPr algn="ctr">
                        <a:lnSpc>
                          <a:spcPct val="107000"/>
                        </a:lnSpc>
                        <a:spcAft>
                          <a:spcPts val="0"/>
                        </a:spcAft>
                      </a:pPr>
                      <a:r>
                        <a:rPr lang="pt-PT" sz="1200">
                          <a:effectLst/>
                        </a:rPr>
                        <a:t>Lagoa</a:t>
                      </a:r>
                      <a:endParaRPr lang="pt-PT" sz="120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tc>
                  <a:txBody>
                    <a:bodyPr/>
                    <a:lstStyle/>
                    <a:p>
                      <a:pPr algn="ctr">
                        <a:lnSpc>
                          <a:spcPct val="107000"/>
                        </a:lnSpc>
                        <a:spcAft>
                          <a:spcPts val="0"/>
                        </a:spcAft>
                      </a:pPr>
                      <a:r>
                        <a:rPr lang="pt-PT" sz="1200" dirty="0">
                          <a:effectLst/>
                          <a:latin typeface="Calibri" panose="020F0502020204030204" pitchFamily="34" charset="0"/>
                          <a:ea typeface="Calibri" panose="020F0502020204030204" pitchFamily="34" charset="0"/>
                          <a:cs typeface="Times New Roman" panose="02020603050405020304" pitchFamily="18" charset="0"/>
                        </a:rPr>
                        <a:t>4</a:t>
                      </a:r>
                    </a:p>
                  </a:txBody>
                  <a:tcPr marL="63981" marR="63981" marT="0" marB="0"/>
                </a:tc>
                <a:tc>
                  <a:txBody>
                    <a:bodyPr/>
                    <a:lstStyle/>
                    <a:p>
                      <a:pPr algn="ctr">
                        <a:lnSpc>
                          <a:spcPct val="107000"/>
                        </a:lnSpc>
                        <a:spcAft>
                          <a:spcPts val="0"/>
                        </a:spcAft>
                      </a:pPr>
                      <a:r>
                        <a:rPr lang="pt-PT" sz="1200" dirty="0">
                          <a:effectLst/>
                        </a:rPr>
                        <a:t> </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noFill/>
                  </a:tcPr>
                </a:tc>
                <a:tc>
                  <a:txBody>
                    <a:bodyPr/>
                    <a:lstStyle/>
                    <a:p>
                      <a:pPr algn="ctr">
                        <a:lnSpc>
                          <a:spcPct val="107000"/>
                        </a:lnSpc>
                        <a:spcAft>
                          <a:spcPts val="0"/>
                        </a:spcAft>
                      </a:pPr>
                      <a:r>
                        <a:rPr lang="pt-PT"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TOTAL</a:t>
                      </a:r>
                    </a:p>
                  </a:txBody>
                  <a:tcPr marL="63981" marR="63981" marT="0" marB="0">
                    <a:noFill/>
                  </a:tcPr>
                </a:tc>
                <a:tc>
                  <a:txBody>
                    <a:bodyPr/>
                    <a:lstStyle/>
                    <a:p>
                      <a:pPr algn="ctr">
                        <a:lnSpc>
                          <a:spcPct val="107000"/>
                        </a:lnSpc>
                        <a:spcAft>
                          <a:spcPts val="0"/>
                        </a:spcAft>
                      </a:pPr>
                      <a:r>
                        <a:rPr lang="pt-PT" sz="1200" dirty="0">
                          <a:effectLst/>
                          <a:latin typeface="Calibri" panose="020F0502020204030204" pitchFamily="34" charset="0"/>
                          <a:ea typeface="Calibri" panose="020F0502020204030204" pitchFamily="34" charset="0"/>
                          <a:cs typeface="Times New Roman" panose="02020603050405020304" pitchFamily="18" charset="0"/>
                        </a:rPr>
                        <a:t>242</a:t>
                      </a:r>
                    </a:p>
                  </a:txBody>
                  <a:tcPr marL="63981" marR="63981" marT="0" marB="0"/>
                </a:tc>
                <a:extLst>
                  <a:ext uri="{0D108BD9-81ED-4DB2-BD59-A6C34878D82A}">
                    <a16:rowId xmlns:a16="http://schemas.microsoft.com/office/drawing/2014/main" val="993239082"/>
                  </a:ext>
                </a:extLst>
              </a:tr>
              <a:tr h="219369">
                <a:tc>
                  <a:txBody>
                    <a:bodyPr/>
                    <a:lstStyle/>
                    <a:p>
                      <a:pPr algn="ctr">
                        <a:lnSpc>
                          <a:spcPct val="107000"/>
                        </a:lnSpc>
                        <a:spcAft>
                          <a:spcPts val="0"/>
                        </a:spcAft>
                      </a:pPr>
                      <a:r>
                        <a:rPr lang="pt-PT" sz="1200">
                          <a:effectLst/>
                        </a:rPr>
                        <a:t>Landim</a:t>
                      </a:r>
                      <a:endParaRPr lang="pt-PT" sz="120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tc>
                <a:tc>
                  <a:txBody>
                    <a:bodyPr/>
                    <a:lstStyle/>
                    <a:p>
                      <a:pPr algn="ctr">
                        <a:lnSpc>
                          <a:spcPct val="107000"/>
                        </a:lnSpc>
                        <a:spcAft>
                          <a:spcPts val="0"/>
                        </a:spcAft>
                      </a:pPr>
                      <a:r>
                        <a:rPr lang="pt-PT" sz="1200" dirty="0">
                          <a:effectLst/>
                          <a:latin typeface="Calibri" panose="020F0502020204030204" pitchFamily="34" charset="0"/>
                          <a:ea typeface="Calibri" panose="020F0502020204030204" pitchFamily="34" charset="0"/>
                          <a:cs typeface="Times New Roman" panose="02020603050405020304" pitchFamily="18" charset="0"/>
                        </a:rPr>
                        <a:t>15</a:t>
                      </a:r>
                    </a:p>
                  </a:txBody>
                  <a:tcPr marL="63981" marR="63981" marT="0" marB="0"/>
                </a:tc>
                <a:tc>
                  <a:txBody>
                    <a:bodyPr/>
                    <a:lstStyle/>
                    <a:p>
                      <a:pPr algn="ctr">
                        <a:lnSpc>
                          <a:spcPct val="107000"/>
                        </a:lnSpc>
                        <a:spcAft>
                          <a:spcPts val="0"/>
                        </a:spcAft>
                      </a:pPr>
                      <a:r>
                        <a:rPr lang="pt-PT" sz="1200" dirty="0">
                          <a:effectLst/>
                        </a:rPr>
                        <a:t> </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noFill/>
                  </a:tcPr>
                </a:tc>
                <a:tc>
                  <a:txBody>
                    <a:bodyPr/>
                    <a:lstStyle/>
                    <a:p>
                      <a:pPr algn="ctr">
                        <a:lnSpc>
                          <a:spcPct val="107000"/>
                        </a:lnSpc>
                        <a:spcAft>
                          <a:spcPts val="0"/>
                        </a:spcAft>
                      </a:pPr>
                      <a:r>
                        <a:rPr lang="pt-PT" sz="1200" dirty="0">
                          <a:solidFill>
                            <a:schemeClr val="bg1"/>
                          </a:solidFill>
                          <a:effectLst/>
                        </a:rPr>
                        <a:t> </a:t>
                      </a:r>
                      <a:endParaRPr lang="pt-PT"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noFill/>
                  </a:tcPr>
                </a:tc>
                <a:tc>
                  <a:txBody>
                    <a:bodyPr/>
                    <a:lstStyle/>
                    <a:p>
                      <a:pPr algn="ctr">
                        <a:lnSpc>
                          <a:spcPct val="107000"/>
                        </a:lnSpc>
                        <a:spcAft>
                          <a:spcPts val="0"/>
                        </a:spcAft>
                      </a:pPr>
                      <a:r>
                        <a:rPr lang="pt-PT" sz="1200" dirty="0">
                          <a:effectLst/>
                        </a:rPr>
                        <a:t> </a:t>
                      </a:r>
                      <a:endParaRPr lang="pt-P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981" marR="63981" marT="0" marB="0">
                    <a:noFill/>
                  </a:tcPr>
                </a:tc>
                <a:extLst>
                  <a:ext uri="{0D108BD9-81ED-4DB2-BD59-A6C34878D82A}">
                    <a16:rowId xmlns:a16="http://schemas.microsoft.com/office/drawing/2014/main" val="1436418898"/>
                  </a:ext>
                </a:extLst>
              </a:tr>
            </a:tbl>
          </a:graphicData>
        </a:graphic>
      </p:graphicFrame>
      <p:sp>
        <p:nvSpPr>
          <p:cNvPr id="3" name="CaixaDeTexto 2"/>
          <p:cNvSpPr txBox="1"/>
          <p:nvPr/>
        </p:nvSpPr>
        <p:spPr>
          <a:xfrm>
            <a:off x="296705" y="6223482"/>
            <a:ext cx="10087429" cy="738664"/>
          </a:xfrm>
          <a:prstGeom prst="rect">
            <a:avLst/>
          </a:prstGeom>
          <a:noFill/>
        </p:spPr>
        <p:txBody>
          <a:bodyPr wrap="square" rtlCol="0">
            <a:spAutoFit/>
          </a:bodyPr>
          <a:lstStyle/>
          <a:p>
            <a:r>
              <a:rPr lang="pt-PT" sz="1050" dirty="0"/>
              <a:t>Fonte: Livro de Registo de Pedidos de Passaportes do concelho de Vila Nova de Famalicão. Lages, José Manuel (1998). Os</a:t>
            </a:r>
            <a:r>
              <a:rPr lang="pt-PT" sz="1050" baseline="0" dirty="0"/>
              <a:t> Emigrante de V. N. de Famalicão – o seu papel na Confraria de Nossa Senhora do Carmo. </a:t>
            </a:r>
            <a:r>
              <a:rPr lang="pt-PT" sz="1050" dirty="0"/>
              <a:t> in</a:t>
            </a:r>
            <a:r>
              <a:rPr lang="pt-PT" sz="1050" baseline="0" dirty="0"/>
              <a:t> “Os Brasileiros” da Emigração, </a:t>
            </a:r>
            <a:r>
              <a:rPr lang="pt-PT" sz="1050" baseline="0" dirty="0" err="1"/>
              <a:t>coord</a:t>
            </a:r>
            <a:r>
              <a:rPr lang="pt-PT" sz="1050" baseline="0" dirty="0"/>
              <a:t>. Alves, Jorge Fernandes. Coleção Cadernos Museu Bernardino Machado. Edição: Câmara Municipal de Vila Nova de Famalicão, pp.46 -79.</a:t>
            </a:r>
            <a:endParaRPr lang="pt-PT" sz="1050" dirty="0"/>
          </a:p>
          <a:p>
            <a:endParaRPr lang="pt-PT" sz="1050" dirty="0"/>
          </a:p>
        </p:txBody>
      </p:sp>
      <p:sp>
        <p:nvSpPr>
          <p:cNvPr id="4" name="CaixaDeTexto 3"/>
          <p:cNvSpPr txBox="1"/>
          <p:nvPr/>
        </p:nvSpPr>
        <p:spPr>
          <a:xfrm>
            <a:off x="6893169" y="3207220"/>
            <a:ext cx="4861017" cy="2585323"/>
          </a:xfrm>
          <a:prstGeom prst="rect">
            <a:avLst/>
          </a:prstGeom>
          <a:solidFill>
            <a:schemeClr val="accent1">
              <a:lumMod val="20000"/>
              <a:lumOff val="80000"/>
            </a:schemeClr>
          </a:solidFill>
          <a:ln>
            <a:noFill/>
          </a:ln>
        </p:spPr>
        <p:txBody>
          <a:bodyPr wrap="square" rtlCol="0">
            <a:spAutoFit/>
          </a:bodyPr>
          <a:lstStyle/>
          <a:p>
            <a:r>
              <a:rPr lang="pt-PT" dirty="0"/>
              <a:t>Questões orientadoras:</a:t>
            </a:r>
          </a:p>
          <a:p>
            <a:pPr marL="285750" indent="-285750">
              <a:buFontTx/>
              <a:buChar char="-"/>
            </a:pPr>
            <a:r>
              <a:rPr lang="pt-PT" dirty="0"/>
              <a:t>Quais </a:t>
            </a:r>
            <a:r>
              <a:rPr lang="pt-PT" dirty="0" smtClean="0"/>
              <a:t>as freguesias do </a:t>
            </a:r>
            <a:r>
              <a:rPr lang="pt-PT" dirty="0"/>
              <a:t>concelho com maior emigração? </a:t>
            </a:r>
            <a:endParaRPr lang="pt-PT" dirty="0" smtClean="0"/>
          </a:p>
          <a:p>
            <a:pPr marL="285750" indent="-285750">
              <a:buFontTx/>
              <a:buChar char="-"/>
            </a:pPr>
            <a:r>
              <a:rPr lang="pt-PT" dirty="0" smtClean="0"/>
              <a:t>Indica as freguesias com </a:t>
            </a:r>
            <a:r>
              <a:rPr lang="pt-PT" dirty="0"/>
              <a:t>menos emigrantes. Quais os motivos que justificam esses números? </a:t>
            </a:r>
          </a:p>
          <a:p>
            <a:pPr marL="285750" indent="-285750">
              <a:buFontTx/>
              <a:buChar char="-"/>
            </a:pPr>
            <a:r>
              <a:rPr lang="pt-PT" dirty="0"/>
              <a:t>Relaciona o elevado número de emigrantes  com o contexto económico e social nacional deste período. </a:t>
            </a:r>
          </a:p>
        </p:txBody>
      </p:sp>
      <p:pic>
        <p:nvPicPr>
          <p:cNvPr id="5" name="Imagem 4"/>
          <p:cNvPicPr>
            <a:picLocks noChangeAspect="1"/>
          </p:cNvPicPr>
          <p:nvPr/>
        </p:nvPicPr>
        <p:blipFill>
          <a:blip r:embed="rId2"/>
          <a:stretch>
            <a:fillRect/>
          </a:stretch>
        </p:blipFill>
        <p:spPr>
          <a:xfrm>
            <a:off x="11294601" y="4332514"/>
            <a:ext cx="919170" cy="2525486"/>
          </a:xfrm>
          <a:prstGeom prst="rect">
            <a:avLst/>
          </a:prstGeom>
        </p:spPr>
      </p:pic>
    </p:spTree>
    <p:extLst>
      <p:ext uri="{BB962C8B-B14F-4D97-AF65-F5344CB8AC3E}">
        <p14:creationId xmlns:p14="http://schemas.microsoft.com/office/powerpoint/2010/main" val="4264968099"/>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3254</TotalTime>
  <Words>2795</Words>
  <Application>Microsoft Office PowerPoint</Application>
  <PresentationFormat>Ecrã Panorâmico</PresentationFormat>
  <Paragraphs>522</Paragraphs>
  <Slides>20</Slides>
  <Notes>0</Notes>
  <HiddenSlides>0</HiddenSlides>
  <MMClips>0</MMClips>
  <ScaleCrop>false</ScaleCrop>
  <HeadingPairs>
    <vt:vector size="6" baseType="variant">
      <vt:variant>
        <vt:lpstr>Tipos de letra usados</vt:lpstr>
      </vt:variant>
      <vt:variant>
        <vt:i4>7</vt:i4>
      </vt:variant>
      <vt:variant>
        <vt:lpstr>Tema</vt:lpstr>
      </vt:variant>
      <vt:variant>
        <vt:i4>1</vt:i4>
      </vt:variant>
      <vt:variant>
        <vt:lpstr>Títulos dos diapositivos</vt:lpstr>
      </vt:variant>
      <vt:variant>
        <vt:i4>20</vt:i4>
      </vt:variant>
    </vt:vector>
  </HeadingPairs>
  <TitlesOfParts>
    <vt:vector size="28" baseType="lpstr">
      <vt:lpstr>Arial</vt:lpstr>
      <vt:lpstr>Calibri</vt:lpstr>
      <vt:lpstr>Calibri Light</vt:lpstr>
      <vt:lpstr>HurmeGeometricSans4 Black</vt:lpstr>
      <vt:lpstr>HurmeGeometricSans4 Light</vt:lpstr>
      <vt:lpstr>Times New Roman</vt:lpstr>
      <vt:lpstr>Wingdings</vt: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Arminda Ferreira</dc:creator>
  <cp:lastModifiedBy>Arminda Ferreira</cp:lastModifiedBy>
  <cp:revision>138</cp:revision>
  <dcterms:created xsi:type="dcterms:W3CDTF">2021-01-25T11:43:35Z</dcterms:created>
  <dcterms:modified xsi:type="dcterms:W3CDTF">2021-01-28T20:35:30Z</dcterms:modified>
</cp:coreProperties>
</file>