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64" r:id="rId5"/>
    <p:sldId id="265" r:id="rId6"/>
    <p:sldId id="268" r:id="rId7"/>
    <p:sldId id="267" r:id="rId8"/>
    <p:sldId id="266" r:id="rId9"/>
    <p:sldId id="272" r:id="rId10"/>
    <p:sldId id="271" r:id="rId11"/>
    <p:sldId id="270" r:id="rId12"/>
    <p:sldId id="274" r:id="rId13"/>
    <p:sldId id="269" r:id="rId14"/>
    <p:sldId id="273" r:id="rId15"/>
    <p:sldId id="275" r:id="rId16"/>
    <p:sldId id="276" r:id="rId17"/>
    <p:sldId id="278" r:id="rId1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CD0C"/>
    <a:srgbClr val="ECC81E"/>
    <a:srgbClr val="EDCD08"/>
    <a:srgbClr val="E8C811"/>
    <a:srgbClr val="FADC0A"/>
    <a:srgbClr val="90522B"/>
    <a:srgbClr val="FBE11D"/>
    <a:srgbClr val="E9C90E"/>
    <a:srgbClr val="FFE010"/>
    <a:srgbClr val="FDC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FE42-B987-490E-9CA7-B20E04AAC0E3}" type="datetimeFigureOut">
              <a:rPr lang="pt-PT" smtClean="0"/>
              <a:t>25/03/2021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366C-F77E-4E50-BE31-5B0568C5651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119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FE42-B987-490E-9CA7-B20E04AAC0E3}" type="datetimeFigureOut">
              <a:rPr lang="pt-PT" smtClean="0"/>
              <a:t>25/03/2021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366C-F77E-4E50-BE31-5B0568C5651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665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FE42-B987-490E-9CA7-B20E04AAC0E3}" type="datetimeFigureOut">
              <a:rPr lang="pt-PT" smtClean="0"/>
              <a:t>25/03/2021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366C-F77E-4E50-BE31-5B0568C5651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951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FE42-B987-490E-9CA7-B20E04AAC0E3}" type="datetimeFigureOut">
              <a:rPr lang="pt-PT" smtClean="0"/>
              <a:t>25/03/2021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366C-F77E-4E50-BE31-5B0568C5651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333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FE42-B987-490E-9CA7-B20E04AAC0E3}" type="datetimeFigureOut">
              <a:rPr lang="pt-PT" smtClean="0"/>
              <a:t>25/03/2021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366C-F77E-4E50-BE31-5B0568C5651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32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FE42-B987-490E-9CA7-B20E04AAC0E3}" type="datetimeFigureOut">
              <a:rPr lang="pt-PT" smtClean="0"/>
              <a:t>25/03/2021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366C-F77E-4E50-BE31-5B0568C5651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943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FE42-B987-490E-9CA7-B20E04AAC0E3}" type="datetimeFigureOut">
              <a:rPr lang="pt-PT" smtClean="0"/>
              <a:t>25/03/2021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366C-F77E-4E50-BE31-5B0568C5651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2864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FE42-B987-490E-9CA7-B20E04AAC0E3}" type="datetimeFigureOut">
              <a:rPr lang="pt-PT" smtClean="0"/>
              <a:t>25/03/2021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366C-F77E-4E50-BE31-5B0568C5651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2078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FE42-B987-490E-9CA7-B20E04AAC0E3}" type="datetimeFigureOut">
              <a:rPr lang="pt-PT" smtClean="0"/>
              <a:t>25/03/2021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366C-F77E-4E50-BE31-5B0568C5651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3950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FE42-B987-490E-9CA7-B20E04AAC0E3}" type="datetimeFigureOut">
              <a:rPr lang="pt-PT" smtClean="0"/>
              <a:t>25/03/2021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366C-F77E-4E50-BE31-5B0568C5651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8018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FE42-B987-490E-9CA7-B20E04AAC0E3}" type="datetimeFigureOut">
              <a:rPr lang="pt-PT" smtClean="0"/>
              <a:t>25/03/2021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366C-F77E-4E50-BE31-5B0568C5651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652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CFE42-B987-490E-9CA7-B20E04AAC0E3}" type="datetimeFigureOut">
              <a:rPr lang="pt-PT" smtClean="0"/>
              <a:t>25/03/2021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366C-F77E-4E50-BE31-5B0568C5651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480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aletaspedagogicas@famalicao.pt" TargetMode="External"/><Relationship Id="rId7" Type="http://schemas.openxmlformats.org/officeDocument/2006/relationships/image" Target="../media/image32.png"/><Relationship Id="rId2" Type="http://schemas.openxmlformats.org/officeDocument/2006/relationships/hyperlink" Target="mailto:maletaspedagogocas@famalicao.p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malicaoeducativo.pt/_viagens_pelo_patrimonio_cultural_a_descoberta" TargetMode="External"/><Relationship Id="rId5" Type="http://schemas.openxmlformats.org/officeDocument/2006/relationships/hyperlink" Target="http://www.famalicaoeducativo.pt/" TargetMode="External"/><Relationship Id="rId4" Type="http://schemas.openxmlformats.org/officeDocument/2006/relationships/hyperlink" Target="http://www.famalicao.p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99BA6BB7-0D63-4397-A1AF-66DEEFC5B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983345"/>
            <a:ext cx="12191999" cy="387465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405744" y="4583937"/>
            <a:ext cx="556952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chemeClr val="bg1"/>
                </a:solidFill>
                <a:latin typeface="HurmeGeometricSans4 Black" panose="020B0A00020000000000" pitchFamily="34" charset="0"/>
                <a:cs typeface="Times New Roman" panose="02020603050405020304" pitchFamily="18" charset="0"/>
              </a:rPr>
              <a:t>MUSEU DA INDÚSTRIA TEXTIL </a:t>
            </a:r>
          </a:p>
          <a:p>
            <a:r>
              <a:rPr lang="pt-PT" sz="2400" dirty="0">
                <a:solidFill>
                  <a:schemeClr val="bg1"/>
                </a:solidFill>
                <a:latin typeface="HurmeGeometricSans4 Regular" panose="020B0500020000000000" pitchFamily="34" charset="0"/>
                <a:cs typeface="Times New Roman" panose="02020603050405020304" pitchFamily="18" charset="0"/>
              </a:rPr>
              <a:t>DA BACIA DO AVE</a:t>
            </a:r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0F5E0823-3110-4D20-A677-092A3008D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2580" y="236634"/>
            <a:ext cx="6132945" cy="3615492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C9FC596E-AA7E-4A4C-9553-E19036524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8320" y="3169920"/>
            <a:ext cx="2548520" cy="3428917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B0202C3-4919-438B-9552-4D82C1ED96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98253" y="6202781"/>
            <a:ext cx="2871408" cy="39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A50B"/>
            </a:gs>
            <a:gs pos="100000">
              <a:srgbClr val="FFE010"/>
            </a:gs>
            <a:gs pos="61000">
              <a:srgbClr val="FDC21C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0D43E1F-D499-44AA-914B-C028B27D9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r="1425"/>
          <a:stretch/>
        </p:blipFill>
        <p:spPr>
          <a:xfrm>
            <a:off x="1957136" y="525842"/>
            <a:ext cx="8429767" cy="6107568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992C5CA4-BF6C-48A6-ABF2-890206B15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-5108"/>
          <a:stretch/>
        </p:blipFill>
        <p:spPr>
          <a:xfrm>
            <a:off x="0" y="-833812"/>
            <a:ext cx="12814852" cy="7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52296B3-CD57-42D7-A818-8B2154AAB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" y="408432"/>
            <a:ext cx="11598511" cy="6290268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86C0DEFD-48EF-4E62-85E7-CEEC6307E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307194"/>
            <a:ext cx="12192000" cy="716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9B19690-EAC0-4DCE-ACEB-7B4C86CAE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0" y="303924"/>
            <a:ext cx="11547004" cy="626233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74D6986-91A7-4463-8B2E-3460F6547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307193"/>
            <a:ext cx="12192000" cy="716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28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39486" y="345989"/>
            <a:ext cx="11734800" cy="6243949"/>
            <a:chOff x="501272" y="1081087"/>
            <a:chExt cx="11544300" cy="6257925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272" y="1081087"/>
              <a:ext cx="11544300" cy="6257925"/>
            </a:xfrm>
            <a:prstGeom prst="rect">
              <a:avLst/>
            </a:prstGeom>
          </p:spPr>
        </p:pic>
        <p:sp>
          <p:nvSpPr>
            <p:cNvPr id="2" name="CaixaDeTexto 1"/>
            <p:cNvSpPr txBox="1"/>
            <p:nvPr/>
          </p:nvSpPr>
          <p:spPr>
            <a:xfrm>
              <a:off x="6457950" y="1224284"/>
              <a:ext cx="438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 smtClean="0">
                  <a:solidFill>
                    <a:srgbClr val="90522B"/>
                  </a:solidFill>
                </a:rPr>
                <a:t>u</a:t>
              </a:r>
              <a:endParaRPr lang="pt-PT" sz="1400" b="1" dirty="0">
                <a:solidFill>
                  <a:srgbClr val="90522B"/>
                </a:solidFill>
              </a:endParaRPr>
            </a:p>
          </p:txBody>
        </p:sp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2B1D6238-A6E8-468A-90EB-A93B82824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"/>
            <a:ext cx="1218491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1CC8AC6-683F-49A4-A01F-1639FF119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0" y="408431"/>
            <a:ext cx="11530948" cy="625362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CDFFA1E0-A89F-4199-B3F2-02987D308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833812"/>
            <a:ext cx="12192000" cy="7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4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D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C4D1AC1-EC2C-41B6-9D4C-6CCF2804D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861"/>
          <a:stretch/>
        </p:blipFill>
        <p:spPr>
          <a:xfrm>
            <a:off x="2053389" y="498885"/>
            <a:ext cx="8140935" cy="5967259"/>
          </a:xfrm>
          <a:prstGeom prst="rect">
            <a:avLst/>
          </a:prstGeom>
          <a:solidFill>
            <a:srgbClr val="EECD0C"/>
          </a:solidFill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7DB7270C-C93C-4558-9BE1-BDE80A161B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90" r="-890"/>
          <a:stretch/>
        </p:blipFill>
        <p:spPr>
          <a:xfrm>
            <a:off x="-96252" y="-889576"/>
            <a:ext cx="12192000" cy="77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45511208-EBEB-40D3-B376-1B47F4714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611195"/>
            <a:ext cx="12192000" cy="853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124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0" y="0"/>
            <a:ext cx="12192000" cy="6858000"/>
            <a:chOff x="-1" y="0"/>
            <a:chExt cx="12192000" cy="6858000"/>
          </a:xfrm>
        </p:grpSpPr>
        <p:sp>
          <p:nvSpPr>
            <p:cNvPr id="4" name="Retângulo 3"/>
            <p:cNvSpPr/>
            <p:nvPr/>
          </p:nvSpPr>
          <p:spPr>
            <a:xfrm>
              <a:off x="-1" y="0"/>
              <a:ext cx="12192000" cy="6858000"/>
            </a:xfrm>
            <a:prstGeom prst="rect">
              <a:avLst/>
            </a:prstGeom>
            <a:solidFill>
              <a:srgbClr val="E87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3205315" y="3061600"/>
              <a:ext cx="5781368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000" b="1" dirty="0">
                  <a:solidFill>
                    <a:schemeClr val="bg1"/>
                  </a:solidFill>
                  <a:latin typeface="HurmeGeometricSans4 Light" panose="020B0400020000000000" pitchFamily="34" charset="0"/>
                </a:rPr>
                <a:t>Município de Vila Nova de Famalicão</a:t>
              </a:r>
            </a:p>
            <a:p>
              <a:pPr algn="ctr"/>
              <a:r>
                <a:rPr lang="pt-PT" sz="1000" dirty="0">
                  <a:solidFill>
                    <a:schemeClr val="bg1"/>
                  </a:solidFill>
                  <a:latin typeface="HurmeGeometricSans4 Light" panose="020B0400020000000000" pitchFamily="34" charset="0"/>
                </a:rPr>
                <a:t>Praça Álvaro Marques</a:t>
              </a:r>
            </a:p>
            <a:p>
              <a:pPr algn="ctr"/>
              <a:r>
                <a:rPr lang="pt-PT" sz="1000" dirty="0">
                  <a:solidFill>
                    <a:schemeClr val="bg1"/>
                  </a:solidFill>
                  <a:latin typeface="HurmeGeometricSans4 Light" panose="020B0400020000000000" pitchFamily="34" charset="0"/>
                </a:rPr>
                <a:t>4760-502 Vila Nova de Famalicão</a:t>
              </a:r>
            </a:p>
            <a:p>
              <a:pPr algn="ctr"/>
              <a:r>
                <a:rPr lang="pt-PT" sz="1000" dirty="0" err="1">
                  <a:solidFill>
                    <a:schemeClr val="bg1"/>
                  </a:solidFill>
                  <a:latin typeface="HurmeGeometricSans4 Light" panose="020B0400020000000000" pitchFamily="34" charset="0"/>
                </a:rPr>
                <a:t>Tel</a:t>
              </a:r>
              <a:r>
                <a:rPr lang="pt-PT" sz="1000" dirty="0">
                  <a:solidFill>
                    <a:schemeClr val="bg1"/>
                  </a:solidFill>
                  <a:latin typeface="HurmeGeometricSans4 Light" panose="020B0400020000000000" pitchFamily="34" charset="0"/>
                </a:rPr>
                <a:t>: 252 320 900</a:t>
              </a:r>
            </a:p>
            <a:p>
              <a:pPr algn="ctr"/>
              <a:endParaRPr lang="pt-PT" sz="1000" dirty="0">
                <a:latin typeface="HurmeGeometricSans4 Light" panose="020B0400020000000000" pitchFamily="34" charset="0"/>
                <a:hlinkClick r:id="rId2"/>
              </a:endParaRPr>
            </a:p>
            <a:p>
              <a:pPr algn="ctr">
                <a:lnSpc>
                  <a:spcPct val="150000"/>
                </a:lnSpc>
              </a:pPr>
              <a:r>
                <a:rPr lang="pt-PT" sz="1000" u="sng" dirty="0">
                  <a:latin typeface="HurmeGeometricSans4 Light" panose="020B0400020000000000" pitchFamily="34" charset="0"/>
                  <a:hlinkClick r:id="rId3"/>
                </a:rPr>
                <a:t>maletaspedagogicas@famalicao.pt</a:t>
              </a:r>
              <a:endParaRPr lang="pt-PT" sz="1000" u="sng" dirty="0">
                <a:latin typeface="HurmeGeometricSans4 Light" panose="020B0400020000000000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pt-PT" sz="1000" b="1" dirty="0">
                  <a:solidFill>
                    <a:schemeClr val="bg1"/>
                  </a:solidFill>
                  <a:latin typeface="HurmeGeometricSans4 Light" panose="020B0400020000000000" pitchFamily="34" charset="0"/>
                  <a:hlinkClick r:id="rId4"/>
                </a:rPr>
                <a:t>www.famalicao.pt</a:t>
              </a:r>
              <a:endParaRPr lang="pt-PT" sz="1000" b="1" dirty="0">
                <a:solidFill>
                  <a:schemeClr val="bg1"/>
                </a:solidFill>
                <a:latin typeface="HurmeGeometricSans4 Light" panose="020B0400020000000000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pt-PT" sz="1000" b="1" dirty="0">
                  <a:solidFill>
                    <a:schemeClr val="bg1"/>
                  </a:solidFill>
                  <a:latin typeface="HurmeGeometricSans4 Light" panose="020B0400020000000000" pitchFamily="34" charset="0"/>
                  <a:hlinkClick r:id="rId5"/>
                </a:rPr>
                <a:t>www.famalicaoeducativo.pt</a:t>
              </a:r>
              <a:endParaRPr lang="pt-PT" sz="1000" b="1" dirty="0">
                <a:solidFill>
                  <a:schemeClr val="bg1"/>
                </a:solidFill>
                <a:latin typeface="HurmeGeometricSans4 Light" panose="020B0400020000000000" pitchFamily="34" charset="0"/>
              </a:endParaRPr>
            </a:p>
            <a:p>
              <a:pPr algn="ctr"/>
              <a:endParaRPr lang="pt-PT" sz="1000" b="1" dirty="0">
                <a:solidFill>
                  <a:schemeClr val="bg1"/>
                </a:solidFill>
                <a:latin typeface="HurmeGeometricSans4 Light" panose="020B0400020000000000" pitchFamily="34" charset="0"/>
              </a:endParaRPr>
            </a:p>
            <a:p>
              <a:pPr algn="ctr"/>
              <a:endParaRPr lang="pt-PT" sz="1000" dirty="0">
                <a:solidFill>
                  <a:schemeClr val="bg1"/>
                </a:solidFill>
                <a:latin typeface="HurmeGeometricSans4 Light" panose="020B0400020000000000" pitchFamily="34" charset="0"/>
              </a:endParaRPr>
            </a:p>
            <a:p>
              <a:pPr algn="ctr"/>
              <a:r>
                <a:rPr lang="pt-PT" sz="1000" dirty="0">
                  <a:solidFill>
                    <a:schemeClr val="bg1"/>
                  </a:solidFill>
                  <a:latin typeface="HurmeGeometricSans4 Light" panose="020B0400020000000000" pitchFamily="34" charset="0"/>
                  <a:hlinkClick r:id="rId6"/>
                </a:rPr>
                <a:t>http://www.famalicaoeducativo.pt/_viagens_pelo_patrimonio_cultural_a_descoberta</a:t>
              </a:r>
              <a:endParaRPr lang="pt-PT" sz="1000" dirty="0">
                <a:solidFill>
                  <a:schemeClr val="bg1"/>
                </a:solidFill>
                <a:latin typeface="HurmeGeometricSans4 Light" panose="020B0400020000000000" pitchFamily="34" charset="0"/>
              </a:endParaRPr>
            </a:p>
            <a:p>
              <a:pPr algn="ctr"/>
              <a:endParaRPr lang="pt-PT" sz="1000" dirty="0">
                <a:solidFill>
                  <a:schemeClr val="bg1"/>
                </a:solidFill>
                <a:latin typeface="HurmeGeometricSans4 Light" panose="020B0400020000000000" pitchFamily="34" charset="0"/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87407"/>
                </a:clrFrom>
                <a:clrTo>
                  <a:srgbClr val="E8740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98766" y="5067381"/>
              <a:ext cx="3394465" cy="1623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140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483F1DB-4A68-4917-A1BA-9F2FBC536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48" y="347469"/>
            <a:ext cx="11563677" cy="6271376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640AA55-7FBB-41AB-91B3-FC81D2CCE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456" cy="685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F7F43DD-2AB5-4ED5-A5C3-597C8565B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366521"/>
            <a:ext cx="11600838" cy="6253353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9285EFC-D6A6-4A05-9D62-661D816B0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7399" y="-335050"/>
            <a:ext cx="12239399" cy="719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282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139016-9606-46C7-A4AF-C4A8A4E84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7" y="404622"/>
            <a:ext cx="11539728" cy="6258388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6ACB501-0E36-4D80-A48F-E37FAC8E8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307193"/>
            <a:ext cx="12192000" cy="716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7A408E8-24A9-44B7-BAA7-1E3C62341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6" y="297223"/>
            <a:ext cx="11549253" cy="626355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81CD3F0C-D028-4084-A532-00AECCDA4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749" y="-835546"/>
            <a:ext cx="12194749" cy="76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557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925D5C1-5C9A-4970-9992-81475E8E0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2" y="376046"/>
            <a:ext cx="11530444" cy="6253353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6AA2A4C-B25B-4DDF-8172-C7B0A4F66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833812"/>
            <a:ext cx="12192000" cy="7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1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F41A76-87C1-4B65-BFC1-E056B9386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7" y="347471"/>
            <a:ext cx="11530444" cy="625335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C616AF43-0414-4416-B337-A4286209E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843337"/>
            <a:ext cx="12192000" cy="7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08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E61729A-9D8F-4BF6-AE43-658C89A92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6" y="404621"/>
            <a:ext cx="11583135" cy="628192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7C7855E-3ECD-4E9B-A11F-671049EAF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301162"/>
            <a:ext cx="12202462" cy="717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9A95274-B921-4390-84AC-4EAEEA023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7" y="414147"/>
            <a:ext cx="11539728" cy="6258388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885327A4-7FA7-4FEE-9689-1B2AA1D13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833812"/>
            <a:ext cx="12192000" cy="7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19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36</Words>
  <Application>Microsoft Office PowerPoint</Application>
  <PresentationFormat>Ecrã Panorâmico</PresentationFormat>
  <Paragraphs>14</Paragraphs>
  <Slides>17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HurmeGeometricSans4 Black</vt:lpstr>
      <vt:lpstr>HurmeGeometricSans4 Light</vt:lpstr>
      <vt:lpstr>HurmeGeometricSans4 Regular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Arminda Ferreira</dc:creator>
  <cp:lastModifiedBy>Arminda Ferreira</cp:lastModifiedBy>
  <cp:revision>59</cp:revision>
  <dcterms:created xsi:type="dcterms:W3CDTF">2020-01-13T20:21:35Z</dcterms:created>
  <dcterms:modified xsi:type="dcterms:W3CDTF">2021-03-25T12:06:01Z</dcterms:modified>
</cp:coreProperties>
</file>