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58" r:id="rId4"/>
    <p:sldId id="302" r:id="rId5"/>
    <p:sldId id="284" r:id="rId6"/>
    <p:sldId id="259" r:id="rId7"/>
    <p:sldId id="260" r:id="rId8"/>
    <p:sldId id="261" r:id="rId9"/>
    <p:sldId id="283" r:id="rId10"/>
    <p:sldId id="262" r:id="rId11"/>
    <p:sldId id="263" r:id="rId12"/>
    <p:sldId id="264" r:id="rId13"/>
    <p:sldId id="265" r:id="rId14"/>
    <p:sldId id="266" r:id="rId15"/>
    <p:sldId id="285" r:id="rId16"/>
    <p:sldId id="267" r:id="rId17"/>
    <p:sldId id="286" r:id="rId18"/>
    <p:sldId id="287" r:id="rId19"/>
    <p:sldId id="270" r:id="rId20"/>
    <p:sldId id="301" r:id="rId21"/>
    <p:sldId id="290" r:id="rId22"/>
    <p:sldId id="291" r:id="rId23"/>
    <p:sldId id="292" r:id="rId24"/>
    <p:sldId id="293" r:id="rId25"/>
    <p:sldId id="294" r:id="rId26"/>
    <p:sldId id="297" r:id="rId27"/>
    <p:sldId id="296" r:id="rId28"/>
    <p:sldId id="295" r:id="rId29"/>
    <p:sldId id="298" r:id="rId30"/>
    <p:sldId id="299" r:id="rId31"/>
    <p:sldId id="300" r:id="rId32"/>
    <p:sldId id="271" r:id="rId33"/>
    <p:sldId id="303" r:id="rId34"/>
    <p:sldId id="304" r:id="rId35"/>
    <p:sldId id="313" r:id="rId36"/>
    <p:sldId id="310" r:id="rId37"/>
    <p:sldId id="306" r:id="rId38"/>
    <p:sldId id="314" r:id="rId39"/>
    <p:sldId id="309" r:id="rId40"/>
    <p:sldId id="307" r:id="rId41"/>
    <p:sldId id="311" r:id="rId42"/>
    <p:sldId id="305" r:id="rId43"/>
    <p:sldId id="308" r:id="rId44"/>
    <p:sldId id="312" r:id="rId45"/>
    <p:sldId id="288" r:id="rId46"/>
    <p:sldId id="315" r:id="rId47"/>
    <p:sldId id="281" r:id="rId48"/>
    <p:sldId id="282" r:id="rId4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ii5yxQVA2SX5ymwH5nBN9uQLsN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D6B7"/>
    <a:srgbClr val="DFBC89"/>
    <a:srgbClr val="D19E53"/>
    <a:srgbClr val="FFD9FF"/>
    <a:srgbClr val="CCEC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60"/>
  </p:normalViewPr>
  <p:slideViewPr>
    <p:cSldViewPr snapToGrid="0">
      <p:cViewPr varScale="1">
        <p:scale>
          <a:sx n="70" d="100"/>
          <a:sy n="70" d="100"/>
        </p:scale>
        <p:origin x="24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652822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12224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54825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6158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89235c389b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g89235c389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26409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76501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80029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64225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0" name="Google Shape;1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5674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0" name="Google Shape;1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13327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7" name="Google Shape;18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56013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1173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66093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11366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02559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15162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94952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246880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25192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1527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14598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87219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0016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47894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04386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8904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35986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063153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14704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42403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82863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297931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3430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4169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6019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3353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5480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9814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46153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cção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Duplo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e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https://www.igeoe.pt/index.php?id=29" TargetMode="Externa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13" Type="http://schemas.openxmlformats.org/officeDocument/2006/relationships/image" Target="../media/image32.JPG"/><Relationship Id="rId3" Type="http://schemas.openxmlformats.org/officeDocument/2006/relationships/image" Target="../media/image3.png"/><Relationship Id="rId7" Type="http://schemas.openxmlformats.org/officeDocument/2006/relationships/image" Target="../media/image26.tif"/><Relationship Id="rId12" Type="http://schemas.openxmlformats.org/officeDocument/2006/relationships/image" Target="../media/image31.JP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11" Type="http://schemas.openxmlformats.org/officeDocument/2006/relationships/image" Target="../media/image30.jpg"/><Relationship Id="rId5" Type="http://schemas.openxmlformats.org/officeDocument/2006/relationships/image" Target="../media/image24.jpg"/><Relationship Id="rId15" Type="http://schemas.openxmlformats.org/officeDocument/2006/relationships/image" Target="../media/image34.JPG"/><Relationship Id="rId10" Type="http://schemas.openxmlformats.org/officeDocument/2006/relationships/image" Target="../media/image29.JPG"/><Relationship Id="rId4" Type="http://schemas.openxmlformats.org/officeDocument/2006/relationships/image" Target="../media/image23.JPG"/><Relationship Id="rId9" Type="http://schemas.openxmlformats.org/officeDocument/2006/relationships/image" Target="../media/image28.JPG"/><Relationship Id="rId14" Type="http://schemas.openxmlformats.org/officeDocument/2006/relationships/image" Target="../media/image3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1.JPG"/><Relationship Id="rId7" Type="http://schemas.openxmlformats.org/officeDocument/2006/relationships/image" Target="../media/image34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9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tif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://famalicaoid.org/inweb/multimediaNET/premium/web/9609.jpg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famalicaoid.org/inweb/ficha.aspx?ns=501000&amp;id=202" TargetMode="Externa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ge.mec.pt/aprendizagens-essenciais-0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hyperlink" Target="http://www.famalicao.pt/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g"/><Relationship Id="rId5" Type="http://schemas.openxmlformats.org/officeDocument/2006/relationships/hyperlink" Target="http://www.famalicaoeducativo.pt/_de_famalicao_para_o_mundo_contributos_da_historia_local" TargetMode="External"/><Relationship Id="rId4" Type="http://schemas.openxmlformats.org/officeDocument/2006/relationships/hyperlink" Target="http://www.famalicaoeducativo.pt/" TargetMode="Externa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t.wikipedia.org/wiki/Feira_franc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hyperlink" Target="about:blank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3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225160" y="607332"/>
            <a:ext cx="12028973" cy="6201924"/>
            <a:chOff x="225160" y="607332"/>
            <a:chExt cx="12028973" cy="6201924"/>
          </a:xfrm>
        </p:grpSpPr>
        <p:sp>
          <p:nvSpPr>
            <p:cNvPr id="84" name="Google Shape;84;p1"/>
            <p:cNvSpPr txBox="1"/>
            <p:nvPr/>
          </p:nvSpPr>
          <p:spPr>
            <a:xfrm>
              <a:off x="561474" y="2107332"/>
              <a:ext cx="6368715" cy="10771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3200" b="1" i="0" u="none" strike="noStrike" cap="none" dirty="0">
                  <a:solidFill>
                    <a:srgbClr val="005C6C"/>
                  </a:solidFill>
                  <a:latin typeface="Geo"/>
                  <a:ea typeface="Geo"/>
                  <a:cs typeface="Geo"/>
                  <a:sym typeface="Geo"/>
                </a:rPr>
                <a:t>EVOLUÇÃO </a:t>
              </a:r>
              <a:r>
                <a:rPr lang="pt-PT" sz="3200" b="1" i="0" u="none" strike="noStrike" cap="none" dirty="0" smtClean="0">
                  <a:solidFill>
                    <a:srgbClr val="005C6C"/>
                  </a:solidFill>
                  <a:latin typeface="Geo"/>
                  <a:ea typeface="Geo"/>
                  <a:cs typeface="Geo"/>
                  <a:sym typeface="Geo"/>
                </a:rPr>
                <a:t>CENTRO URBANO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3200" b="1" dirty="0" smtClean="0">
                  <a:solidFill>
                    <a:srgbClr val="005C6C"/>
                  </a:solidFill>
                  <a:latin typeface="Geo"/>
                  <a:ea typeface="Geo"/>
                  <a:cs typeface="Geo"/>
                  <a:sym typeface="Geo"/>
                </a:rPr>
                <a:t>VILA NOVA DE FAMALICÃO</a:t>
              </a:r>
              <a:endParaRPr sz="3200" b="1" dirty="0">
                <a:solidFill>
                  <a:srgbClr val="005C6C"/>
                </a:solidFill>
                <a:latin typeface="Geo"/>
                <a:ea typeface="Geo"/>
                <a:cs typeface="Geo"/>
                <a:sym typeface="Geo"/>
              </a:endParaRPr>
            </a:p>
          </p:txBody>
        </p:sp>
        <p:sp>
          <p:nvSpPr>
            <p:cNvPr id="85" name="Google Shape;85;p1"/>
            <p:cNvSpPr txBox="1"/>
            <p:nvPr/>
          </p:nvSpPr>
          <p:spPr>
            <a:xfrm>
              <a:off x="225160" y="4887871"/>
              <a:ext cx="11741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2000" dirty="0">
                  <a:solidFill>
                    <a:srgbClr val="A6C24D"/>
                  </a:solidFill>
                  <a:latin typeface="Geo"/>
                  <a:ea typeface="Geo"/>
                  <a:cs typeface="Geo"/>
                  <a:sym typeface="Geo"/>
                </a:rPr>
                <a:t>“</a:t>
              </a:r>
              <a:r>
                <a:rPr lang="pt-PT" sz="2000" b="1" dirty="0">
                  <a:solidFill>
                    <a:srgbClr val="005C6C"/>
                  </a:solidFill>
                  <a:latin typeface="Geo"/>
                  <a:ea typeface="Geo"/>
                  <a:cs typeface="Geo"/>
                  <a:sym typeface="Geo"/>
                </a:rPr>
                <a:t>De</a:t>
              </a:r>
              <a:r>
                <a:rPr lang="pt-PT" sz="2400" b="1" dirty="0">
                  <a:solidFill>
                    <a:srgbClr val="A6C24D"/>
                  </a:solidFill>
                  <a:latin typeface="Geo"/>
                  <a:ea typeface="Geo"/>
                  <a:cs typeface="Geo"/>
                  <a:sym typeface="Geo"/>
                </a:rPr>
                <a:t> </a:t>
              </a:r>
              <a:r>
                <a:rPr lang="pt-PT" sz="2800" b="1" dirty="0">
                  <a:solidFill>
                    <a:srgbClr val="0092A0"/>
                  </a:solidFill>
                  <a:latin typeface="Geo"/>
                  <a:ea typeface="Geo"/>
                  <a:cs typeface="Geo"/>
                  <a:sym typeface="Geo"/>
                </a:rPr>
                <a:t>FAMALICÃO </a:t>
              </a:r>
              <a:r>
                <a:rPr lang="pt-PT" sz="2000" b="1" dirty="0">
                  <a:solidFill>
                    <a:srgbClr val="7F7F7F"/>
                  </a:solidFill>
                  <a:latin typeface="Geo"/>
                  <a:ea typeface="Geo"/>
                  <a:cs typeface="Geo"/>
                  <a:sym typeface="Geo"/>
                </a:rPr>
                <a:t>para </a:t>
              </a:r>
              <a:r>
                <a:rPr lang="pt-PT" sz="2400" b="1" dirty="0">
                  <a:solidFill>
                    <a:srgbClr val="A6C24D"/>
                  </a:solidFill>
                  <a:latin typeface="Geo"/>
                  <a:ea typeface="Geo"/>
                  <a:cs typeface="Geo"/>
                  <a:sym typeface="Geo"/>
                </a:rPr>
                <a:t>o</a:t>
              </a:r>
              <a:r>
                <a:rPr lang="pt-PT" sz="2400" b="1" dirty="0">
                  <a:solidFill>
                    <a:schemeClr val="dk1"/>
                  </a:solidFill>
                  <a:latin typeface="Geo"/>
                  <a:ea typeface="Geo"/>
                  <a:cs typeface="Geo"/>
                  <a:sym typeface="Geo"/>
                </a:rPr>
                <a:t> </a:t>
              </a:r>
              <a:r>
                <a:rPr lang="pt-PT" sz="2800" b="1" dirty="0">
                  <a:solidFill>
                    <a:srgbClr val="A6C24D"/>
                  </a:solidFill>
                  <a:latin typeface="Geo"/>
                  <a:ea typeface="Geo"/>
                  <a:cs typeface="Geo"/>
                  <a:sym typeface="Geo"/>
                </a:rPr>
                <a:t>Mundo</a:t>
              </a:r>
              <a:r>
                <a:rPr lang="pt-PT" sz="2400" b="1" dirty="0">
                  <a:solidFill>
                    <a:srgbClr val="005C6D"/>
                  </a:solidFill>
                  <a:latin typeface="Geo"/>
                  <a:ea typeface="Geo"/>
                  <a:cs typeface="Geo"/>
                  <a:sym typeface="Geo"/>
                </a:rPr>
                <a:t>…</a:t>
              </a:r>
              <a:r>
                <a:rPr lang="pt-PT" sz="2000" b="1" dirty="0">
                  <a:solidFill>
                    <a:srgbClr val="005C6D"/>
                  </a:solidFill>
                  <a:latin typeface="Geo"/>
                  <a:ea typeface="Geo"/>
                  <a:cs typeface="Geo"/>
                  <a:sym typeface="Geo"/>
                </a:rPr>
                <a:t>”</a:t>
              </a:r>
              <a:endParaRPr sz="2000" dirty="0">
                <a:solidFill>
                  <a:srgbClr val="005C6D"/>
                </a:solidFill>
                <a:latin typeface="Geo"/>
                <a:ea typeface="Geo"/>
                <a:cs typeface="Geo"/>
                <a:sym typeface="Geo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rgbClr val="A6C24D"/>
                </a:solidFill>
                <a:latin typeface="Geo"/>
                <a:ea typeface="Geo"/>
                <a:cs typeface="Geo"/>
                <a:sym typeface="Geo"/>
              </a:endParaRPr>
            </a:p>
          </p:txBody>
        </p:sp>
        <p:pic>
          <p:nvPicPr>
            <p:cNvPr id="86" name="Google Shape;86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698746" y="6337364"/>
              <a:ext cx="4794508" cy="3315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" name="Google Shape;87;p1"/>
            <p:cNvSpPr txBox="1"/>
            <p:nvPr/>
          </p:nvSpPr>
          <p:spPr>
            <a:xfrm>
              <a:off x="5964072" y="5610823"/>
              <a:ext cx="5365751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/>
              <a:r>
                <a:rPr lang="pt-PT" sz="18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Autor: Clara Lemos; Vitor Moreira e Arminda Ferreira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8" name="Google Shape;88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154779" y="607332"/>
              <a:ext cx="4175044" cy="45696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26;p6"/>
            <p:cNvPicPr preferRelativeResize="0"/>
            <p:nvPr/>
          </p:nvPicPr>
          <p:blipFill rotWithShape="1">
            <a:blip r:embed="rId5">
              <a:alphaModFix/>
            </a:blip>
            <a:srcRect t="63935"/>
            <a:stretch/>
          </p:blipFill>
          <p:spPr>
            <a:xfrm>
              <a:off x="10998248" y="5564777"/>
              <a:ext cx="1255885" cy="124447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84600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upo 1"/>
          <p:cNvGrpSpPr/>
          <p:nvPr/>
        </p:nvGrpSpPr>
        <p:grpSpPr>
          <a:xfrm>
            <a:off x="6575196" y="1059255"/>
            <a:ext cx="4478177" cy="5501321"/>
            <a:chOff x="6575196" y="1059255"/>
            <a:chExt cx="4478177" cy="5501321"/>
          </a:xfrm>
        </p:grpSpPr>
        <p:pic>
          <p:nvPicPr>
            <p:cNvPr id="8" name="Google Shape;258;p22"/>
            <p:cNvPicPr preferRelativeResize="0"/>
            <p:nvPr/>
          </p:nvPicPr>
          <p:blipFill rotWithShape="1">
            <a:blip r:embed="rId4">
              <a:alphaModFix/>
            </a:blip>
            <a:srcRect l="15192" t="-921" r="13514" b="32821"/>
            <a:stretch/>
          </p:blipFill>
          <p:spPr>
            <a:xfrm>
              <a:off x="6575196" y="1059255"/>
              <a:ext cx="4478177" cy="55013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" name="Google Shape;135;p7"/>
            <p:cNvSpPr/>
            <p:nvPr/>
          </p:nvSpPr>
          <p:spPr>
            <a:xfrm>
              <a:off x="8569800" y="2842250"/>
              <a:ext cx="583200" cy="836100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7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2 - Cartografia do centro urbano de Vila Nova de Famalicão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5469" y="1361489"/>
            <a:ext cx="2604480" cy="3994264"/>
          </a:xfrm>
          <a:prstGeom prst="rect">
            <a:avLst/>
          </a:prstGeom>
          <a:ln w="47625">
            <a:solidFill>
              <a:srgbClr val="FF0000"/>
            </a:solidFill>
          </a:ln>
        </p:spPr>
      </p:pic>
      <p:sp>
        <p:nvSpPr>
          <p:cNvPr id="7" name="Google Shape;125;p6"/>
          <p:cNvSpPr/>
          <p:nvPr/>
        </p:nvSpPr>
        <p:spPr>
          <a:xfrm>
            <a:off x="10744200" y="153123"/>
            <a:ext cx="1228505" cy="64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pt-PT" sz="36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1854</a:t>
            </a:r>
            <a:endParaRPr sz="14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89;p13"/>
          <p:cNvSpPr/>
          <p:nvPr/>
        </p:nvSpPr>
        <p:spPr>
          <a:xfrm>
            <a:off x="10146505" y="6186144"/>
            <a:ext cx="1131095" cy="399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lang="pt-PT" sz="1100" dirty="0" smtClean="0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Planta 2003</a:t>
            </a:r>
            <a:endParaRPr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98248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025" y="828350"/>
            <a:ext cx="7575226" cy="5769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" name="Google Shape;143;p9"/>
          <p:cNvGrpSpPr/>
          <p:nvPr/>
        </p:nvGrpSpPr>
        <p:grpSpPr>
          <a:xfrm>
            <a:off x="32065" y="623502"/>
            <a:ext cx="8490612" cy="6050147"/>
            <a:chOff x="1333500" y="-242164"/>
            <a:chExt cx="9177056" cy="6945411"/>
          </a:xfrm>
        </p:grpSpPr>
        <p:sp>
          <p:nvSpPr>
            <p:cNvPr id="144" name="Google Shape;144;p9"/>
            <p:cNvSpPr txBox="1"/>
            <p:nvPr/>
          </p:nvSpPr>
          <p:spPr>
            <a:xfrm>
              <a:off x="9084864" y="1170775"/>
              <a:ext cx="1425692" cy="58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1600" cap="small" dirty="0">
                  <a:solidFill>
                    <a:schemeClr val="dk1"/>
                  </a:solidFill>
                  <a:latin typeface="Geo"/>
                  <a:ea typeface="Geo"/>
                  <a:cs typeface="Geo"/>
                  <a:sym typeface="Geo"/>
                </a:rPr>
                <a:t>Guimarães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1600" cap="small" dirty="0">
                  <a:solidFill>
                    <a:schemeClr val="dk1"/>
                  </a:solidFill>
                  <a:latin typeface="Geo"/>
                  <a:ea typeface="Geo"/>
                  <a:cs typeface="Geo"/>
                  <a:sym typeface="Geo"/>
                </a:rPr>
                <a:t>  E.R. 206</a:t>
              </a:r>
              <a:endParaRPr dirty="0"/>
            </a:p>
          </p:txBody>
        </p:sp>
        <p:sp>
          <p:nvSpPr>
            <p:cNvPr id="145" name="Google Shape;145;p9"/>
            <p:cNvSpPr txBox="1"/>
            <p:nvPr/>
          </p:nvSpPr>
          <p:spPr>
            <a:xfrm>
              <a:off x="2938839" y="6118547"/>
              <a:ext cx="1214400" cy="58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1600" cap="small">
                  <a:solidFill>
                    <a:schemeClr val="dk1"/>
                  </a:solidFill>
                  <a:latin typeface="Geo"/>
                  <a:ea typeface="Geo"/>
                  <a:cs typeface="Geo"/>
                  <a:sym typeface="Geo"/>
                </a:rPr>
                <a:t> Trofa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1600" cap="small">
                  <a:solidFill>
                    <a:schemeClr val="dk1"/>
                  </a:solidFill>
                  <a:latin typeface="Geo"/>
                  <a:ea typeface="Geo"/>
                  <a:cs typeface="Geo"/>
                  <a:sym typeface="Geo"/>
                </a:rPr>
                <a:t>E.N. 14</a:t>
              </a:r>
              <a:endParaRPr/>
            </a:p>
          </p:txBody>
        </p:sp>
        <p:sp>
          <p:nvSpPr>
            <p:cNvPr id="146" name="Google Shape;146;p9"/>
            <p:cNvSpPr txBox="1"/>
            <p:nvPr/>
          </p:nvSpPr>
          <p:spPr>
            <a:xfrm>
              <a:off x="5860782" y="-242146"/>
              <a:ext cx="1189800" cy="58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1600" cap="small">
                  <a:solidFill>
                    <a:schemeClr val="dk1"/>
                  </a:solidFill>
                  <a:latin typeface="Geo"/>
                  <a:ea typeface="Geo"/>
                  <a:cs typeface="Geo"/>
                  <a:sym typeface="Geo"/>
                </a:rPr>
                <a:t> Braga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1600" cap="small">
                  <a:solidFill>
                    <a:schemeClr val="dk1"/>
                  </a:solidFill>
                  <a:latin typeface="Geo"/>
                  <a:ea typeface="Geo"/>
                  <a:cs typeface="Geo"/>
                  <a:sym typeface="Geo"/>
                </a:rPr>
                <a:t>E.N. 14  </a:t>
              </a:r>
              <a:endParaRPr/>
            </a:p>
          </p:txBody>
        </p:sp>
        <p:sp>
          <p:nvSpPr>
            <p:cNvPr id="147" name="Google Shape;147;p9"/>
            <p:cNvSpPr txBox="1"/>
            <p:nvPr/>
          </p:nvSpPr>
          <p:spPr>
            <a:xfrm>
              <a:off x="1333500" y="4823527"/>
              <a:ext cx="17556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1600" cap="small">
                  <a:solidFill>
                    <a:schemeClr val="dk1"/>
                  </a:solidFill>
                  <a:latin typeface="Geo"/>
                  <a:ea typeface="Geo"/>
                  <a:cs typeface="Geo"/>
                  <a:sym typeface="Geo"/>
                </a:rPr>
                <a:t>Vila do Conde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1600" cap="small">
                  <a:solidFill>
                    <a:schemeClr val="dk1"/>
                  </a:solidFill>
                  <a:latin typeface="Geo"/>
                  <a:ea typeface="Geo"/>
                  <a:cs typeface="Geo"/>
                  <a:sym typeface="Geo"/>
                </a:rPr>
                <a:t>    E.N. 309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cap="small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endParaRPr>
            </a:p>
          </p:txBody>
        </p:sp>
        <p:sp>
          <p:nvSpPr>
            <p:cNvPr id="148" name="Google Shape;148;p9"/>
            <p:cNvSpPr txBox="1"/>
            <p:nvPr/>
          </p:nvSpPr>
          <p:spPr>
            <a:xfrm>
              <a:off x="2668109" y="-242164"/>
              <a:ext cx="17559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1600" cap="small">
                  <a:solidFill>
                    <a:schemeClr val="dk1"/>
                  </a:solidFill>
                  <a:latin typeface="Geo"/>
                  <a:ea typeface="Geo"/>
                  <a:cs typeface="Geo"/>
                  <a:sym typeface="Geo"/>
                </a:rPr>
                <a:t>Barcelos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1600" cap="small">
                  <a:solidFill>
                    <a:schemeClr val="dk1"/>
                  </a:solidFill>
                  <a:latin typeface="Geo"/>
                  <a:ea typeface="Geo"/>
                  <a:cs typeface="Geo"/>
                  <a:sym typeface="Geo"/>
                </a:rPr>
                <a:t>  E.N. 204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cap="small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endParaRPr>
            </a:p>
          </p:txBody>
        </p:sp>
        <p:sp>
          <p:nvSpPr>
            <p:cNvPr id="149" name="Google Shape;149;p9"/>
            <p:cNvSpPr txBox="1"/>
            <p:nvPr/>
          </p:nvSpPr>
          <p:spPr>
            <a:xfrm>
              <a:off x="7867650" y="6118547"/>
              <a:ext cx="1554600" cy="58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1600" cap="small">
                  <a:solidFill>
                    <a:schemeClr val="dk1"/>
                  </a:solidFill>
                  <a:latin typeface="Geo"/>
                  <a:ea typeface="Geo"/>
                  <a:cs typeface="Geo"/>
                  <a:sym typeface="Geo"/>
                </a:rPr>
                <a:t> Santo Tirso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1600" cap="small">
                  <a:solidFill>
                    <a:schemeClr val="dk1"/>
                  </a:solidFill>
                  <a:latin typeface="Geo"/>
                  <a:ea typeface="Geo"/>
                  <a:cs typeface="Geo"/>
                  <a:sym typeface="Geo"/>
                </a:rPr>
                <a:t>    E.N. 204</a:t>
              </a:r>
              <a:endParaRPr/>
            </a:p>
          </p:txBody>
        </p:sp>
      </p:grpSp>
      <p:sp>
        <p:nvSpPr>
          <p:cNvPr id="150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2 - Cartografia do centro urbano de Vila Nova de Famalicão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27;p6"/>
          <p:cNvSpPr txBox="1"/>
          <p:nvPr/>
        </p:nvSpPr>
        <p:spPr>
          <a:xfrm>
            <a:off x="8308416" y="828350"/>
            <a:ext cx="388358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Planta </a:t>
            </a:r>
            <a:r>
              <a:rPr lang="pt-P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Vila Nova de </a:t>
            </a:r>
            <a:r>
              <a:rPr lang="pt-PT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Famalicão de 1880, com o atual perímetro urbano assinalado a amarelo</a:t>
            </a:r>
            <a:endParaRPr dirty="0"/>
          </a:p>
        </p:txBody>
      </p:sp>
      <p:sp>
        <p:nvSpPr>
          <p:cNvPr id="14" name="Google Shape;125;p6"/>
          <p:cNvSpPr/>
          <p:nvPr/>
        </p:nvSpPr>
        <p:spPr>
          <a:xfrm>
            <a:off x="10744200" y="153123"/>
            <a:ext cx="1228505" cy="64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pt-PT" sz="36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1880</a:t>
            </a:r>
            <a:endParaRPr sz="14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g89235c389b_0_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98248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upo 1"/>
          <p:cNvGrpSpPr/>
          <p:nvPr/>
        </p:nvGrpSpPr>
        <p:grpSpPr>
          <a:xfrm>
            <a:off x="6575196" y="1059255"/>
            <a:ext cx="4478177" cy="5501321"/>
            <a:chOff x="6575196" y="1059255"/>
            <a:chExt cx="4478177" cy="5501321"/>
          </a:xfrm>
        </p:grpSpPr>
        <p:pic>
          <p:nvPicPr>
            <p:cNvPr id="9" name="Google Shape;258;p22"/>
            <p:cNvPicPr preferRelativeResize="0"/>
            <p:nvPr/>
          </p:nvPicPr>
          <p:blipFill rotWithShape="1">
            <a:blip r:embed="rId4">
              <a:alphaModFix/>
            </a:blip>
            <a:srcRect l="15192" t="-921" r="13514" b="32821"/>
            <a:stretch/>
          </p:blipFill>
          <p:spPr>
            <a:xfrm>
              <a:off x="6575196" y="1059255"/>
              <a:ext cx="4478177" cy="55013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8" name="Google Shape;158;g89235c389b_0_22"/>
            <p:cNvSpPr/>
            <p:nvPr/>
          </p:nvSpPr>
          <p:spPr>
            <a:xfrm>
              <a:off x="7251826" y="1115550"/>
              <a:ext cx="3746422" cy="4615294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g89235c389b_0_22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2 - Cartografia do centro urbano de Vila Nova de Famalicão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142;p9"/>
          <p:cNvPicPr preferRelativeResize="0"/>
          <p:nvPr/>
        </p:nvPicPr>
        <p:blipFill rotWithShape="1">
          <a:blip r:embed="rId5">
            <a:alphaModFix/>
          </a:blip>
          <a:srcRect l="11233" t="8391" r="11853" b="7686"/>
          <a:stretch/>
        </p:blipFill>
        <p:spPr>
          <a:xfrm>
            <a:off x="644769" y="1277816"/>
            <a:ext cx="4729670" cy="399757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</p:pic>
      <p:sp>
        <p:nvSpPr>
          <p:cNvPr id="8" name="Google Shape;125;p6"/>
          <p:cNvSpPr/>
          <p:nvPr/>
        </p:nvSpPr>
        <p:spPr>
          <a:xfrm>
            <a:off x="10744200" y="153123"/>
            <a:ext cx="1228505" cy="64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pt-PT" sz="36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1880</a:t>
            </a:r>
            <a:endParaRPr sz="14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89;p13"/>
          <p:cNvSpPr/>
          <p:nvPr/>
        </p:nvSpPr>
        <p:spPr>
          <a:xfrm>
            <a:off x="10146505" y="6186144"/>
            <a:ext cx="1131095" cy="399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lang="pt-PT" sz="1100" dirty="0" smtClean="0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Planta 2003</a:t>
            </a:r>
            <a:endParaRPr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9102" y="2822550"/>
            <a:ext cx="5423928" cy="344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98248" y="3385917"/>
            <a:ext cx="1255885" cy="345063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8"/>
          <p:cNvSpPr/>
          <p:nvPr/>
        </p:nvSpPr>
        <p:spPr>
          <a:xfrm>
            <a:off x="5924925" y="3428998"/>
            <a:ext cx="5669100" cy="2523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t-PT" sz="1800" dirty="0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Praça Álvaro Marques </a:t>
            </a:r>
            <a:r>
              <a:rPr lang="pt-PT" sz="1800" dirty="0" smtClean="0">
                <a:solidFill>
                  <a:srgbClr val="D3D3D3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</a:p>
          <a:p>
            <a:pPr lvl="0"/>
            <a:r>
              <a:rPr lang="pt-PT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Erguido em </a:t>
            </a:r>
            <a:r>
              <a:rPr lang="pt-P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quatro anos e </a:t>
            </a:r>
            <a:r>
              <a:rPr lang="pt-PT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 </a:t>
            </a:r>
            <a:r>
              <a:rPr lang="pt-P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cerimónia de inauguração, em 19 de Junho de 1881, </a:t>
            </a:r>
            <a:r>
              <a:rPr lang="pt-PT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este edifício foi construído de raiz para funcionar </a:t>
            </a:r>
            <a:r>
              <a:rPr lang="pt-P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Paços do Concelho e Tribunal, cujo projeto de arquitetura foi da responsabilidade do arquiteto Frederico Augusto Pimentel. Este edifício viria a ser condenado 71 anos após, por um incêndio de grandes dimensões, que deflagrou na madrugada de 5 de Abril de 1952. As primeiras causas do incêndio apontavam para uma ponta de cigarro ou para a possibilidade de um curto-circuito, mas mais tarde vir-se-ia a descobrir que teria sido mão criminosa, depois de Francisco da Costa e Silva, antigo jardineiro da Câmara Municipal, ter confessado autoria de fogo-posto.</a:t>
            </a:r>
            <a:endParaRPr sz="1100" dirty="0"/>
          </a:p>
        </p:txBody>
      </p:sp>
      <p:pic>
        <p:nvPicPr>
          <p:cNvPr id="169" name="Google Shape;169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22025" y="278647"/>
            <a:ext cx="4572000" cy="295351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Imagem de </a:t>
            </a: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Vila Nova de </a:t>
            </a: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Famalicão do séc. XIX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25;p6"/>
          <p:cNvSpPr/>
          <p:nvPr/>
        </p:nvSpPr>
        <p:spPr>
          <a:xfrm>
            <a:off x="7022025" y="192153"/>
            <a:ext cx="1228505" cy="64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pt-PT" sz="36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1880</a:t>
            </a:r>
            <a:endParaRPr sz="14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11"/>
          <p:cNvPicPr preferRelativeResize="0"/>
          <p:nvPr/>
        </p:nvPicPr>
        <p:blipFill rotWithShape="1">
          <a:blip r:embed="rId3">
            <a:alphaModFix/>
          </a:blip>
          <a:srcRect l="9792" r="10000"/>
          <a:stretch/>
        </p:blipFill>
        <p:spPr>
          <a:xfrm rot="16200000">
            <a:off x="505384" y="665866"/>
            <a:ext cx="5790081" cy="6115050"/>
          </a:xfrm>
          <a:prstGeom prst="rect">
            <a:avLst/>
          </a:prstGeom>
          <a:noFill/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6" name="Google Shape;176;p11"/>
          <p:cNvPicPr preferRelativeResize="0"/>
          <p:nvPr/>
        </p:nvPicPr>
        <p:blipFill rotWithShape="1">
          <a:blip r:embed="rId4">
            <a:alphaModFix/>
          </a:blip>
          <a:srcRect l="9792" r="76041" b="87628"/>
          <a:stretch/>
        </p:blipFill>
        <p:spPr>
          <a:xfrm>
            <a:off x="8381568" y="4046818"/>
            <a:ext cx="2903827" cy="1901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998248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2 - Cartografia do centro urbano de Vila Nova de Famalicão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27;p6"/>
          <p:cNvSpPr txBox="1"/>
          <p:nvPr/>
        </p:nvSpPr>
        <p:spPr>
          <a:xfrm>
            <a:off x="7543800" y="828350"/>
            <a:ext cx="46482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Planta </a:t>
            </a:r>
            <a:r>
              <a:rPr lang="pt-P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Vila Nova de </a:t>
            </a:r>
            <a:r>
              <a:rPr lang="pt-PT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Famalicão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1920</a:t>
            </a:r>
            <a:endParaRPr dirty="0"/>
          </a:p>
        </p:txBody>
      </p:sp>
      <p:sp>
        <p:nvSpPr>
          <p:cNvPr id="9" name="Google Shape;125;p6"/>
          <p:cNvSpPr/>
          <p:nvPr/>
        </p:nvSpPr>
        <p:spPr>
          <a:xfrm>
            <a:off x="10744200" y="153123"/>
            <a:ext cx="1228505" cy="64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pt-PT" sz="36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1920</a:t>
            </a:r>
            <a:endParaRPr sz="14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27;p6"/>
          <p:cNvSpPr txBox="1"/>
          <p:nvPr/>
        </p:nvSpPr>
        <p:spPr>
          <a:xfrm>
            <a:off x="7543800" y="1937690"/>
            <a:ext cx="4434569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Nesta planta vislumbramos os principais eixos, de ligação a Braga, Porto, Guimarães, Barcelos, Vila do Conde, ao longo dos quais se desenvolveu a cidade de Vila Nova de Famalicão. 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11"/>
          <p:cNvPicPr preferRelativeResize="0"/>
          <p:nvPr/>
        </p:nvPicPr>
        <p:blipFill rotWithShape="1">
          <a:blip r:embed="rId3">
            <a:alphaModFix/>
          </a:blip>
          <a:srcRect l="9792" r="10000"/>
          <a:stretch/>
        </p:blipFill>
        <p:spPr>
          <a:xfrm rot="16200000">
            <a:off x="1897259" y="1526458"/>
            <a:ext cx="3636794" cy="3664326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7" name="Google Shape;177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98248" y="3385917"/>
            <a:ext cx="1255885" cy="345063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2 - Cartografia do centro urbano de Vila Nova de Famalicão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6575196" y="1059255"/>
            <a:ext cx="4478177" cy="5501321"/>
            <a:chOff x="6575196" y="1059255"/>
            <a:chExt cx="4478177" cy="5501321"/>
          </a:xfrm>
        </p:grpSpPr>
        <p:pic>
          <p:nvPicPr>
            <p:cNvPr id="8" name="Google Shape;258;p22"/>
            <p:cNvPicPr preferRelativeResize="0"/>
            <p:nvPr/>
          </p:nvPicPr>
          <p:blipFill rotWithShape="1">
            <a:blip r:embed="rId5">
              <a:alphaModFix/>
            </a:blip>
            <a:srcRect l="15192" t="-921" r="13514" b="32821"/>
            <a:stretch/>
          </p:blipFill>
          <p:spPr>
            <a:xfrm>
              <a:off x="6575196" y="1059255"/>
              <a:ext cx="4478177" cy="55013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135;p7"/>
            <p:cNvSpPr/>
            <p:nvPr/>
          </p:nvSpPr>
          <p:spPr>
            <a:xfrm>
              <a:off x="7785981" y="2353900"/>
              <a:ext cx="1783532" cy="1919335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Google Shape;125;p6"/>
          <p:cNvSpPr/>
          <p:nvPr/>
        </p:nvSpPr>
        <p:spPr>
          <a:xfrm>
            <a:off x="10744200" y="153123"/>
            <a:ext cx="1228505" cy="64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pt-PT" sz="36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1920</a:t>
            </a:r>
            <a:endParaRPr sz="14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89;p13"/>
          <p:cNvSpPr/>
          <p:nvPr/>
        </p:nvSpPr>
        <p:spPr>
          <a:xfrm>
            <a:off x="10146505" y="6186144"/>
            <a:ext cx="1131095" cy="399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lang="pt-PT" sz="1100" dirty="0" smtClean="0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Planta 2003</a:t>
            </a:r>
            <a:endParaRPr sz="1050" dirty="0"/>
          </a:p>
        </p:txBody>
      </p:sp>
    </p:spTree>
    <p:extLst>
      <p:ext uri="{BB962C8B-B14F-4D97-AF65-F5344CB8AC3E}">
        <p14:creationId xmlns:p14="http://schemas.microsoft.com/office/powerpoint/2010/main" val="193563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12"/>
          <p:cNvPicPr preferRelativeResize="0"/>
          <p:nvPr/>
        </p:nvPicPr>
        <p:blipFill rotWithShape="1">
          <a:blip r:embed="rId3">
            <a:alphaModFix/>
          </a:blip>
          <a:srcRect l="22291" r="21666"/>
          <a:stretch/>
        </p:blipFill>
        <p:spPr>
          <a:xfrm>
            <a:off x="266700" y="742949"/>
            <a:ext cx="4314825" cy="587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98248" y="3385917"/>
            <a:ext cx="1255885" cy="345063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2 - Cartografia do centro urbano de Vila Nova de Famalicão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27;p6"/>
          <p:cNvSpPr txBox="1"/>
          <p:nvPr/>
        </p:nvSpPr>
        <p:spPr>
          <a:xfrm>
            <a:off x="8308416" y="828350"/>
            <a:ext cx="388358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Planta </a:t>
            </a:r>
            <a:r>
              <a:rPr lang="pt-P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Vila Nova de </a:t>
            </a:r>
            <a:r>
              <a:rPr lang="pt-PT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Famalicão de 1945, </a:t>
            </a:r>
            <a:r>
              <a:rPr lang="pt-PT" sz="18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onde já se podem observar alguns apontamentos de estudos de planeamento urbanístico.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" name="Google Shape;125;p6"/>
          <p:cNvSpPr/>
          <p:nvPr/>
        </p:nvSpPr>
        <p:spPr>
          <a:xfrm>
            <a:off x="10744200" y="153123"/>
            <a:ext cx="1228505" cy="64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pt-PT" sz="36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1945</a:t>
            </a:r>
            <a:endParaRPr sz="14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12"/>
          <p:cNvPicPr preferRelativeResize="0"/>
          <p:nvPr/>
        </p:nvPicPr>
        <p:blipFill rotWithShape="1">
          <a:blip r:embed="rId3">
            <a:alphaModFix/>
          </a:blip>
          <a:srcRect l="22291" r="21666"/>
          <a:stretch/>
        </p:blipFill>
        <p:spPr>
          <a:xfrm>
            <a:off x="2009273" y="1526458"/>
            <a:ext cx="3121251" cy="4396672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</p:pic>
      <p:pic>
        <p:nvPicPr>
          <p:cNvPr id="184" name="Google Shape;184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98248" y="3385917"/>
            <a:ext cx="1255885" cy="345063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2 - Cartografia do centro urbano de Vila Nova de Famalicão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6575196" y="1059255"/>
            <a:ext cx="4478177" cy="5501321"/>
            <a:chOff x="6575196" y="1059255"/>
            <a:chExt cx="4478177" cy="5501321"/>
          </a:xfrm>
        </p:grpSpPr>
        <p:pic>
          <p:nvPicPr>
            <p:cNvPr id="9" name="Google Shape;258;p22"/>
            <p:cNvPicPr preferRelativeResize="0"/>
            <p:nvPr/>
          </p:nvPicPr>
          <p:blipFill rotWithShape="1">
            <a:blip r:embed="rId5">
              <a:alphaModFix/>
            </a:blip>
            <a:srcRect l="15192" t="-921" r="13514" b="32821"/>
            <a:stretch/>
          </p:blipFill>
          <p:spPr>
            <a:xfrm>
              <a:off x="6575196" y="1059255"/>
              <a:ext cx="4478177" cy="55013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135;p7"/>
            <p:cNvSpPr/>
            <p:nvPr/>
          </p:nvSpPr>
          <p:spPr>
            <a:xfrm>
              <a:off x="7307826" y="1611516"/>
              <a:ext cx="3257568" cy="4022367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Google Shape;189;p13"/>
          <p:cNvSpPr/>
          <p:nvPr/>
        </p:nvSpPr>
        <p:spPr>
          <a:xfrm>
            <a:off x="10146505" y="6186144"/>
            <a:ext cx="1131095" cy="399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lang="pt-PT" sz="1100" dirty="0" smtClean="0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Planta 2003</a:t>
            </a:r>
            <a:endParaRPr sz="1050" dirty="0"/>
          </a:p>
        </p:txBody>
      </p:sp>
      <p:sp>
        <p:nvSpPr>
          <p:cNvPr id="11" name="Google Shape;125;p6"/>
          <p:cNvSpPr/>
          <p:nvPr/>
        </p:nvSpPr>
        <p:spPr>
          <a:xfrm>
            <a:off x="10744200" y="153123"/>
            <a:ext cx="1228505" cy="64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pt-PT" sz="36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1945</a:t>
            </a:r>
            <a:endParaRPr sz="14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770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3"/>
          <p:cNvSpPr/>
          <p:nvPr/>
        </p:nvSpPr>
        <p:spPr>
          <a:xfrm>
            <a:off x="669130" y="6064943"/>
            <a:ext cx="5154613" cy="4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lang="pt-PT" sz="1600" dirty="0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Cartografia Militar, levantamento de 1948.</a:t>
            </a:r>
            <a:endParaRPr dirty="0"/>
          </a:p>
        </p:txBody>
      </p:sp>
      <p:grpSp>
        <p:nvGrpSpPr>
          <p:cNvPr id="190" name="Google Shape;190;p13"/>
          <p:cNvGrpSpPr/>
          <p:nvPr/>
        </p:nvGrpSpPr>
        <p:grpSpPr>
          <a:xfrm>
            <a:off x="669132" y="828350"/>
            <a:ext cx="5611352" cy="5177956"/>
            <a:chOff x="1524001" y="1079501"/>
            <a:chExt cx="5154613" cy="5154613"/>
          </a:xfrm>
        </p:grpSpPr>
        <p:pic>
          <p:nvPicPr>
            <p:cNvPr id="191" name="Google Shape;191;p13"/>
            <p:cNvPicPr preferRelativeResize="0"/>
            <p:nvPr/>
          </p:nvPicPr>
          <p:blipFill rotWithShape="1">
            <a:blip r:embed="rId3">
              <a:alphaModFix/>
            </a:blip>
            <a:srcRect l="17874" t="17874" r="17874" b="17874"/>
            <a:stretch/>
          </p:blipFill>
          <p:spPr>
            <a:xfrm>
              <a:off x="1524001" y="1079501"/>
              <a:ext cx="5154613" cy="5154613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92" name="Google Shape;192;p13"/>
            <p:cNvSpPr/>
            <p:nvPr/>
          </p:nvSpPr>
          <p:spPr>
            <a:xfrm>
              <a:off x="3503613" y="2160589"/>
              <a:ext cx="1979612" cy="2700337"/>
            </a:xfrm>
            <a:custGeom>
              <a:avLst/>
              <a:gdLst/>
              <a:ahLst/>
              <a:cxnLst/>
              <a:rect l="l" t="t" r="r" b="b"/>
              <a:pathLst>
                <a:path w="5501" h="7501" extrusionOk="0">
                  <a:moveTo>
                    <a:pt x="2000" y="0"/>
                  </a:moveTo>
                  <a:lnTo>
                    <a:pt x="4500" y="1000"/>
                  </a:lnTo>
                  <a:lnTo>
                    <a:pt x="5500" y="2500"/>
                  </a:lnTo>
                  <a:lnTo>
                    <a:pt x="5500" y="6000"/>
                  </a:lnTo>
                  <a:lnTo>
                    <a:pt x="4500" y="6000"/>
                  </a:lnTo>
                  <a:lnTo>
                    <a:pt x="4000" y="7500"/>
                  </a:lnTo>
                  <a:lnTo>
                    <a:pt x="0" y="6500"/>
                  </a:lnTo>
                  <a:lnTo>
                    <a:pt x="1000" y="1500"/>
                  </a:lnTo>
                  <a:lnTo>
                    <a:pt x="2000" y="0"/>
                  </a:lnTo>
                </a:path>
              </a:pathLst>
            </a:custGeom>
            <a:noFill/>
            <a:ln w="36000" cap="flat" cmpd="sng">
              <a:solidFill>
                <a:srgbClr val="7F7F7F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5" name="Google Shape;19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98248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2 - Cartografia do centro urbano de Vila Nova de Famalicão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27;p6"/>
          <p:cNvSpPr txBox="1"/>
          <p:nvPr/>
        </p:nvSpPr>
        <p:spPr>
          <a:xfrm>
            <a:off x="6960358" y="1482031"/>
            <a:ext cx="4494631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Cartografia militar de 1948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da área de Famalicão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PT" sz="1800" dirty="0">
              <a:solidFill>
                <a:schemeClr val="dk1"/>
              </a:solidFill>
              <a:latin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Esta </a:t>
            </a:r>
            <a:r>
              <a:rPr lang="pt-PT" sz="1800" dirty="0" smtClean="0">
                <a:solidFill>
                  <a:schemeClr val="tx1"/>
                </a:solidFill>
                <a:latin typeface="Calibri"/>
                <a:sym typeface="Calibri"/>
              </a:rPr>
              <a:t>cartografia foi realizada cobrindo todo </a:t>
            </a:r>
            <a:r>
              <a:rPr lang="pt-PT" sz="1800" dirty="0">
                <a:solidFill>
                  <a:schemeClr val="tx1"/>
                </a:solidFill>
                <a:latin typeface="Calibri"/>
                <a:sym typeface="Calibri"/>
              </a:rPr>
              <a:t>o território nacional</a:t>
            </a:r>
            <a:r>
              <a:rPr lang="pt-PT" sz="1800" dirty="0">
                <a:solidFill>
                  <a:schemeClr val="dk1"/>
                </a:solidFill>
                <a:latin typeface="Calibri"/>
                <a:sym typeface="Calibri"/>
              </a:rPr>
              <a:t>, pelo que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chemeClr val="dk1"/>
                </a:solidFill>
                <a:latin typeface="Calibri"/>
                <a:sym typeface="Calibri"/>
              </a:rPr>
              <a:t>todo o </a:t>
            </a:r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Município </a:t>
            </a:r>
            <a:r>
              <a:rPr lang="pt-PT" sz="1800" dirty="0">
                <a:solidFill>
                  <a:schemeClr val="dk1"/>
                </a:solidFill>
                <a:latin typeface="Calibri"/>
                <a:sym typeface="Calibri"/>
              </a:rPr>
              <a:t>de Vila Nova de Famalicão tem este registo de 1948.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PT" sz="1800" dirty="0">
              <a:solidFill>
                <a:schemeClr val="dk1"/>
              </a:solidFill>
              <a:latin typeface="Calibri"/>
              <a:sym typeface="Calibri"/>
            </a:endParaRPr>
          </a:p>
          <a:p>
            <a:pPr lvl="0"/>
            <a:r>
              <a:rPr lang="pt-PT" sz="1800" dirty="0">
                <a:solidFill>
                  <a:schemeClr val="dk1"/>
                </a:solidFill>
                <a:latin typeface="Calibri"/>
                <a:sym typeface="Calibri"/>
              </a:rPr>
              <a:t>A </a:t>
            </a:r>
            <a:r>
              <a:rPr lang="pt-PT" sz="1800" dirty="0">
                <a:solidFill>
                  <a:schemeClr val="tx1"/>
                </a:solidFill>
                <a:latin typeface="Calibri"/>
                <a:sym typeface="Calibri"/>
              </a:rPr>
              <a:t>primeira carta (</a:t>
            </a:r>
            <a:r>
              <a:rPr lang="pt-PT" sz="1800" dirty="0">
                <a:solidFill>
                  <a:schemeClr val="tx1"/>
                </a:solidFill>
                <a:latin typeface="Calibri"/>
              </a:rPr>
              <a:t>corográfica) a ser </a:t>
            </a:r>
            <a:r>
              <a:rPr lang="pt-PT" sz="1800" dirty="0" smtClean="0">
                <a:solidFill>
                  <a:schemeClr val="tx1"/>
                </a:solidFill>
                <a:latin typeface="Calibri"/>
              </a:rPr>
              <a:t>produzida </a:t>
            </a:r>
            <a:r>
              <a:rPr lang="pt-PT" sz="1800" dirty="0">
                <a:solidFill>
                  <a:schemeClr val="tx1"/>
                </a:solidFill>
                <a:latin typeface="Calibri"/>
              </a:rPr>
              <a:t>à escala nacional foi realizada entre 1853-1892</a:t>
            </a:r>
            <a:r>
              <a:rPr lang="pt-PT" sz="1800" dirty="0" smtClean="0">
                <a:solidFill>
                  <a:schemeClr val="tx1"/>
                </a:solidFill>
                <a:latin typeface="Calibri"/>
              </a:rPr>
              <a:t>.</a:t>
            </a:r>
          </a:p>
          <a:p>
            <a:pPr lvl="0"/>
            <a:r>
              <a:rPr lang="pt-PT" sz="1800" dirty="0" smtClean="0">
                <a:solidFill>
                  <a:schemeClr val="tx1"/>
                </a:solidFill>
                <a:latin typeface="Calibri"/>
              </a:rPr>
              <a:t>A primeira carta militar foi publicada em 1928.</a:t>
            </a:r>
          </a:p>
          <a:p>
            <a:pPr lvl="0"/>
            <a:endParaRPr lang="pt-PT" sz="1800" dirty="0">
              <a:solidFill>
                <a:schemeClr val="dk1"/>
              </a:solidFill>
              <a:latin typeface="Calibri"/>
            </a:endParaRPr>
          </a:p>
          <a:p>
            <a:pPr lvl="0"/>
            <a:endParaRPr lang="pt-PT" sz="1800" dirty="0" smtClean="0">
              <a:solidFill>
                <a:schemeClr val="dk1"/>
              </a:solidFill>
              <a:latin typeface="Calibri"/>
            </a:endParaRPr>
          </a:p>
          <a:p>
            <a:pPr lvl="0"/>
            <a:r>
              <a:rPr lang="pt-PT" sz="1800" dirty="0" smtClean="0">
                <a:solidFill>
                  <a:schemeClr val="dk1"/>
                </a:solidFill>
                <a:latin typeface="Calibri"/>
              </a:rPr>
              <a:t>Mais informação </a:t>
            </a:r>
            <a:r>
              <a:rPr lang="pt-PT" sz="1800" dirty="0" smtClean="0">
                <a:solidFill>
                  <a:schemeClr val="dk1"/>
                </a:solidFill>
                <a:latin typeface="Calibri"/>
                <a:hlinkClick r:id="rId5"/>
              </a:rPr>
              <a:t>aqui</a:t>
            </a:r>
            <a:r>
              <a:rPr lang="pt-PT" sz="1800" dirty="0" smtClean="0">
                <a:solidFill>
                  <a:schemeClr val="dk1"/>
                </a:solidFill>
                <a:latin typeface="Calibri"/>
              </a:rPr>
              <a:t>.</a:t>
            </a:r>
            <a:endParaRPr sz="1800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" name="Google Shape;125;p6"/>
          <p:cNvSpPr/>
          <p:nvPr/>
        </p:nvSpPr>
        <p:spPr>
          <a:xfrm>
            <a:off x="10744200" y="153123"/>
            <a:ext cx="1228505" cy="64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pt-PT" sz="36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1948</a:t>
            </a:r>
            <a:endParaRPr sz="14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667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98248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0;p9"/>
          <p:cNvSpPr txBox="1"/>
          <p:nvPr/>
        </p:nvSpPr>
        <p:spPr>
          <a:xfrm>
            <a:off x="814316" y="1634678"/>
            <a:ext cx="10563367" cy="4465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PT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partir desta data (1948), </a:t>
            </a:r>
            <a:r>
              <a:rPr lang="pt-PT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cartografia </a:t>
            </a:r>
            <a:r>
              <a:rPr lang="pt-PT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municipal realizada para o Município de Vila Nova de Famalicão irá cobrir todo o território </a:t>
            </a:r>
            <a:r>
              <a:rPr lang="pt-PT" sz="3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concelhio.</a:t>
            </a:r>
          </a:p>
          <a:p>
            <a:pPr lvl="0"/>
            <a:endParaRPr lang="pt-PT"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pt-PT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Apenas os estudos de planeamento </a:t>
            </a:r>
          </a:p>
          <a:p>
            <a:pPr lvl="0"/>
            <a:r>
              <a:rPr lang="pt-PT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escala da cidade são efetuados com base em levantamentos pontuais para a área pretendida.</a:t>
            </a:r>
          </a:p>
          <a:p>
            <a:pPr lvl="0"/>
            <a:endParaRPr lang="pt-PT"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/>
          <p:nvPr/>
        </p:nvSpPr>
        <p:spPr>
          <a:xfrm>
            <a:off x="84667" y="302400"/>
            <a:ext cx="12022665" cy="655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PÚBLICO-ALVO: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Geo"/>
              <a:ea typeface="Geo"/>
              <a:cs typeface="Geo"/>
              <a:sym typeface="Ge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2.º Ciclo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 dirty="0">
                <a:solidFill>
                  <a:srgbClr val="005C6C"/>
                </a:solidFill>
                <a:latin typeface="Geo"/>
                <a:ea typeface="Geo"/>
                <a:cs typeface="Geo"/>
                <a:sym typeface="Geo"/>
              </a:rPr>
              <a:t>História e Geografia de Portugal</a:t>
            </a:r>
            <a:endParaRPr sz="1200" b="1" dirty="0">
              <a:solidFill>
                <a:srgbClr val="005C6C"/>
              </a:solidFill>
              <a:latin typeface="Geo"/>
              <a:ea typeface="Geo"/>
              <a:cs typeface="Geo"/>
              <a:sym typeface="Geo"/>
            </a:endParaRPr>
          </a:p>
          <a:p>
            <a:pPr lvl="0"/>
            <a:r>
              <a:rPr lang="pt-PT" sz="1200" b="1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5.º ano - </a:t>
            </a:r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A Península Ibérica – Localização e Quadro Natural: Utilizar representações cartográficas (em suporte físico ou digital) na localização dos elementos físicos do território e na definição de itinerários; Descrever situações concretas referentes a alterações na paisagem, decorrentes da ação humana;</a:t>
            </a:r>
          </a:p>
          <a:p>
            <a:pPr lvl="0"/>
            <a:r>
              <a:rPr lang="pt-PT" sz="1200" b="1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6.º </a:t>
            </a:r>
            <a:r>
              <a:rPr lang="pt-PT" sz="1200" b="1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ano - </a:t>
            </a:r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Portugal Hoje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: A </a:t>
            </a:r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população portuguesa -  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Analisar a distribuição de diferentes fenómenos relacionados com a população e utilizando diferentes formas de representação cartográfica (em suporte físico ou digital</a:t>
            </a:r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). 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Os lugares onde </a:t>
            </a:r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vivemos: Analisar 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a distribuição de diferentes fenómenos relacionados com as áreas de fixação humana usando terminologia geográfica apropriada;</a:t>
            </a:r>
            <a:endParaRPr sz="1200" dirty="0" smtClean="0">
              <a:solidFill>
                <a:schemeClr val="dk1"/>
              </a:solidFill>
              <a:latin typeface="Geo"/>
              <a:ea typeface="Geo"/>
              <a:cs typeface="Geo"/>
              <a:sym typeface="Ge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PT" sz="1200" b="1" dirty="0" smtClean="0">
              <a:solidFill>
                <a:schemeClr val="dk1"/>
              </a:solidFill>
              <a:latin typeface="Geo"/>
              <a:ea typeface="Geo"/>
              <a:cs typeface="Geo"/>
              <a:sym typeface="Ge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3º </a:t>
            </a:r>
            <a:r>
              <a:rPr lang="pt-PT" sz="1200" b="1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Ciclo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 dirty="0">
                <a:solidFill>
                  <a:srgbClr val="005C6C"/>
                </a:solidFill>
                <a:latin typeface="Geo"/>
                <a:ea typeface="Geo"/>
                <a:cs typeface="Geo"/>
                <a:sym typeface="Geo"/>
              </a:rPr>
              <a:t>História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8.º ano 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- O mundo industrializado no século XIX: O caso português - Analisar a política económica regeneradora, nomeadamente o investimento efetuado nas infraestruturas de transporte, que moldaram o desenvolvimento da agricultura e a industrialização;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9.º ano 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- Do segundo pós-guerra aos desafios do nosso tempo - Portugal: do autoritarismo à democracia  - Distinguir períodos de estagnação e de desenvolvimento económico da II Guerra até 1974 (atraso do mundo rural e movimento migratório, medidas de fomento industrial e abertura a capitais estrangeiros); 	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 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	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 dirty="0">
                <a:solidFill>
                  <a:srgbClr val="005C6C"/>
                </a:solidFill>
                <a:latin typeface="Geo"/>
                <a:ea typeface="Geo"/>
                <a:cs typeface="Geo"/>
                <a:sym typeface="Geo"/>
              </a:rPr>
              <a:t>Geografia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8.º ano - 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População e Povoamento: Identificar padrões na distribuição da população e do povoamento, à escala nacional, europeia e mundial, enunciando fatores responsáveis por essa distribuição; Enunciar fatores responsáveis pelos padrões da organização das áreas funcionais da cidade, interpretando plantas funcionais.	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rgbClr val="005C6C"/>
              </a:solidFill>
              <a:latin typeface="Geo"/>
              <a:ea typeface="Geo"/>
              <a:cs typeface="Geo"/>
              <a:sym typeface="Ge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 dirty="0" smtClean="0">
                <a:solidFill>
                  <a:schemeClr val="tx1"/>
                </a:solidFill>
                <a:latin typeface="Geo"/>
                <a:ea typeface="Geo"/>
                <a:cs typeface="Geo"/>
                <a:sym typeface="Geo"/>
              </a:rPr>
              <a:t>Ensino Secundário</a:t>
            </a:r>
          </a:p>
          <a:p>
            <a:pPr lvl="0"/>
            <a:r>
              <a:rPr lang="pt-PT" sz="1200" b="1" dirty="0" smtClean="0">
                <a:solidFill>
                  <a:srgbClr val="005C6C"/>
                </a:solidFill>
                <a:latin typeface="Geo"/>
                <a:ea typeface="Geo"/>
                <a:cs typeface="Geo"/>
                <a:sym typeface="Geo"/>
              </a:rPr>
              <a:t>História A</a:t>
            </a:r>
            <a:endParaRPr lang="pt-PT"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 dirty="0" smtClean="0">
                <a:solidFill>
                  <a:schemeClr val="tx1"/>
                </a:solidFill>
                <a:latin typeface="Geo"/>
                <a:ea typeface="Geo"/>
                <a:cs typeface="Geo"/>
                <a:sym typeface="Geo"/>
              </a:rPr>
              <a:t>11.ºano </a:t>
            </a:r>
            <a:r>
              <a:rPr lang="pt-PT" sz="1200" b="1" dirty="0">
                <a:solidFill>
                  <a:schemeClr val="tx1"/>
                </a:solidFill>
                <a:latin typeface="Geo"/>
                <a:ea typeface="Geo"/>
                <a:cs typeface="Geo"/>
                <a:sym typeface="Geo"/>
              </a:rPr>
              <a:t>- 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A civilização industrial – economia e sociedade; nacionalismos e choques imperialistas: Portugal, uma sociedade capitalista </a:t>
            </a:r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periférica.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rgbClr val="005C6C"/>
              </a:solidFill>
              <a:latin typeface="Geo"/>
              <a:ea typeface="Geo"/>
              <a:cs typeface="Geo"/>
              <a:sym typeface="Ge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 dirty="0">
                <a:solidFill>
                  <a:srgbClr val="005C6C"/>
                </a:solidFill>
                <a:latin typeface="Geo"/>
                <a:ea typeface="Geo"/>
                <a:cs typeface="Geo"/>
                <a:sym typeface="Geo"/>
              </a:rPr>
              <a:t>Geografia A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11.º ano  - 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Os espaços organizados pela população: </a:t>
            </a:r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(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cidades de diferente dimensão e em contexto metropolitano e não metropolitano, em resultado da expansão urbana recente, sugerindo hipóteses explicativas cidades de diferente dimensão e em contexto metropolitano e não metropolitano, em resultado da expansão urbana recente, sugerindo hipóteses explicativas </a:t>
            </a:r>
            <a:r>
              <a:rPr lang="pt-PT" sz="1200" dirty="0">
                <a:solidFill>
                  <a:schemeClr val="tx1"/>
                </a:solidFill>
                <a:latin typeface="Geo"/>
                <a:ea typeface="Geo"/>
                <a:cs typeface="Geo"/>
                <a:sym typeface="Geo"/>
              </a:rPr>
              <a:t>– o caso de Famalicão</a:t>
            </a:r>
            <a:r>
              <a:rPr lang="pt-PT" sz="1200" dirty="0" smtClean="0">
                <a:solidFill>
                  <a:schemeClr val="tx1"/>
                </a:solidFill>
                <a:latin typeface="Geo"/>
                <a:ea typeface="Geo"/>
                <a:cs typeface="Geo"/>
                <a:sym typeface="Geo"/>
              </a:rPr>
              <a:t>): </a:t>
            </a:r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Caracterizar 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a hierarquização da rede urbana portuguesa, tendo em conta a diversidade e a importância das funções dos aglomerados urbanos. 	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	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Geo"/>
              <a:ea typeface="Geo"/>
              <a:cs typeface="Geo"/>
              <a:sym typeface="Ge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Geo"/>
              <a:ea typeface="Geo"/>
              <a:cs typeface="Geo"/>
              <a:sym typeface="Ge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Geo"/>
              <a:ea typeface="Geo"/>
              <a:cs typeface="Geo"/>
              <a:sym typeface="Geo"/>
            </a:endParaRPr>
          </a:p>
        </p:txBody>
      </p:sp>
      <p:pic>
        <p:nvPicPr>
          <p:cNvPr id="3" name="Google Shape;12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70953" y="3385917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70952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0;p9"/>
          <p:cNvSpPr txBox="1"/>
          <p:nvPr/>
        </p:nvSpPr>
        <p:spPr>
          <a:xfrm>
            <a:off x="873457" y="733925"/>
            <a:ext cx="10508775" cy="172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PT" sz="3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Paralelamente à produção de cartografia </a:t>
            </a:r>
            <a:r>
              <a:rPr lang="pt-PT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municipal, as Cartas </a:t>
            </a:r>
            <a:r>
              <a:rPr lang="pt-PT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pt-PT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ilitares (que cobrem o território nacional), continuam como uma excelente fonte de informação à escala 1/25.000.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2045333" y="3062001"/>
            <a:ext cx="8286039" cy="2895703"/>
            <a:chOff x="2045333" y="3062001"/>
            <a:chExt cx="8286039" cy="2895703"/>
          </a:xfrm>
        </p:grpSpPr>
        <p:pic>
          <p:nvPicPr>
            <p:cNvPr id="4" name="Google Shape;228;p18"/>
            <p:cNvPicPr preferRelativeResize="0"/>
            <p:nvPr/>
          </p:nvPicPr>
          <p:blipFill rotWithShape="1">
            <a:blip r:embed="rId4">
              <a:alphaModFix/>
            </a:blip>
            <a:srcRect l="17874" t="17874" r="17874" b="17874"/>
            <a:stretch/>
          </p:blipFill>
          <p:spPr>
            <a:xfrm>
              <a:off x="2045333" y="3062001"/>
              <a:ext cx="2428875" cy="22526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Google Shape;150;p9"/>
            <p:cNvSpPr txBox="1"/>
            <p:nvPr/>
          </p:nvSpPr>
          <p:spPr>
            <a:xfrm>
              <a:off x="2045333" y="5319715"/>
              <a:ext cx="1019175" cy="5765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pt-PT" sz="32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1972</a:t>
              </a:r>
              <a:endParaRPr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" name="Google Shape;249;p21"/>
            <p:cNvGrpSpPr/>
            <p:nvPr/>
          </p:nvGrpSpPr>
          <p:grpSpPr>
            <a:xfrm>
              <a:off x="4750877" y="3067050"/>
              <a:ext cx="2733231" cy="2829252"/>
              <a:chOff x="635001" y="190501"/>
              <a:chExt cx="6043614" cy="7277940"/>
            </a:xfrm>
          </p:grpSpPr>
          <p:sp>
            <p:nvSpPr>
              <p:cNvPr id="8" name="Google Shape;250;p21"/>
              <p:cNvSpPr/>
              <p:nvPr/>
            </p:nvSpPr>
            <p:spPr>
              <a:xfrm>
                <a:off x="635001" y="6227744"/>
                <a:ext cx="6043614" cy="12406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0000" tIns="46800" rIns="90000" bIns="46800" anchor="t" anchorCtr="0">
                <a:spAutoFit/>
              </a:bodyPr>
              <a:lstStyle/>
              <a:p>
                <a:pPr marL="0" marR="0" lvl="0" indent="0" algn="ctr" rtl="0">
                  <a:lnSpc>
                    <a:spcPct val="1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Times New Roman"/>
                  <a:buNone/>
                </a:pPr>
                <a:endParaRPr dirty="0"/>
              </a:p>
            </p:txBody>
          </p:sp>
          <p:pic>
            <p:nvPicPr>
              <p:cNvPr id="9" name="Google Shape;251;p21"/>
              <p:cNvPicPr preferRelativeResize="0"/>
              <p:nvPr/>
            </p:nvPicPr>
            <p:blipFill rotWithShape="1">
              <a:blip r:embed="rId5">
                <a:alphaModFix/>
              </a:blip>
              <a:srcRect l="17874" t="17874" r="17874" b="17874"/>
              <a:stretch/>
            </p:blipFill>
            <p:spPr>
              <a:xfrm>
                <a:off x="635001" y="190501"/>
                <a:ext cx="6043614" cy="604361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0" name="Google Shape;150;p9"/>
            <p:cNvSpPr txBox="1"/>
            <p:nvPr/>
          </p:nvSpPr>
          <p:spPr>
            <a:xfrm>
              <a:off x="4750877" y="5358992"/>
              <a:ext cx="1019175" cy="5765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pt-PT" sz="32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1996</a:t>
              </a:r>
              <a:endParaRPr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" name="Imagem 1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640" t="6079" r="17865" b="11207"/>
            <a:stretch/>
          </p:blipFill>
          <p:spPr>
            <a:xfrm>
              <a:off x="7806536" y="3062001"/>
              <a:ext cx="2524836" cy="2351987"/>
            </a:xfrm>
            <a:prstGeom prst="rect">
              <a:avLst/>
            </a:prstGeom>
          </p:spPr>
        </p:pic>
        <p:sp>
          <p:nvSpPr>
            <p:cNvPr id="11" name="Google Shape;150;p9"/>
            <p:cNvSpPr txBox="1"/>
            <p:nvPr/>
          </p:nvSpPr>
          <p:spPr>
            <a:xfrm>
              <a:off x="7571983" y="5381116"/>
              <a:ext cx="1019175" cy="5765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pt-PT" sz="32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2014</a:t>
              </a:r>
              <a:endParaRPr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243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FF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84600" y="3385917"/>
            <a:ext cx="1255885" cy="345063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6"/>
          <p:cNvSpPr txBox="1"/>
          <p:nvPr/>
        </p:nvSpPr>
        <p:spPr>
          <a:xfrm>
            <a:off x="674665" y="180430"/>
            <a:ext cx="1070748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PLANEAMENTO DO CENTRO URBANO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53164" y="2294345"/>
            <a:ext cx="11911743" cy="2567074"/>
            <a:chOff x="53164" y="2294345"/>
            <a:chExt cx="11911743" cy="2567074"/>
          </a:xfrm>
        </p:grpSpPr>
        <p:sp>
          <p:nvSpPr>
            <p:cNvPr id="15" name="Google Shape;125;p6"/>
            <p:cNvSpPr/>
            <p:nvPr/>
          </p:nvSpPr>
          <p:spPr>
            <a:xfrm>
              <a:off x="384978" y="4360724"/>
              <a:ext cx="693031" cy="500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spAutoFit/>
            </a:bodyPr>
            <a:lstStyle/>
            <a:p>
              <a:pPr marL="0" marR="0" lvl="0" indent="0" algn="l" rtl="0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imes New Roman"/>
                <a:buNone/>
              </a:pPr>
              <a:r>
                <a:rPr lang="pt-PT" sz="1400" b="1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1948</a:t>
              </a:r>
              <a:endParaRPr sz="1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25;p6"/>
            <p:cNvSpPr/>
            <p:nvPr/>
          </p:nvSpPr>
          <p:spPr>
            <a:xfrm>
              <a:off x="1602883" y="4350091"/>
              <a:ext cx="693031" cy="500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spAutoFit/>
            </a:bodyPr>
            <a:lstStyle/>
            <a:p>
              <a:pPr marL="0" marR="0" lvl="0" indent="0" algn="l" rtl="0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imes New Roman"/>
                <a:buNone/>
              </a:pPr>
              <a:r>
                <a:rPr lang="pt-PT" sz="1400" b="1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1971</a:t>
              </a:r>
              <a:endParaRPr sz="1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25;p6"/>
            <p:cNvSpPr/>
            <p:nvPr/>
          </p:nvSpPr>
          <p:spPr>
            <a:xfrm>
              <a:off x="4392334" y="4350089"/>
              <a:ext cx="693031" cy="500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spAutoFit/>
            </a:bodyPr>
            <a:lstStyle/>
            <a:p>
              <a:pPr marL="0" marR="0" lvl="0" indent="0" algn="l" rtl="0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imes New Roman"/>
                <a:buNone/>
              </a:pPr>
              <a:r>
                <a:rPr lang="pt-PT" sz="1400" b="1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1978</a:t>
              </a:r>
              <a:endParaRPr sz="1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25;p6"/>
            <p:cNvSpPr/>
            <p:nvPr/>
          </p:nvSpPr>
          <p:spPr>
            <a:xfrm>
              <a:off x="7428884" y="4339456"/>
              <a:ext cx="693031" cy="500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spAutoFit/>
            </a:bodyPr>
            <a:lstStyle/>
            <a:p>
              <a:pPr marL="0" marR="0" lvl="0" indent="0" algn="l" rtl="0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imes New Roman"/>
                <a:buNone/>
              </a:pPr>
              <a:r>
                <a:rPr lang="pt-PT" sz="1400" b="1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1979</a:t>
              </a:r>
              <a:endParaRPr sz="1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25;p6"/>
            <p:cNvSpPr/>
            <p:nvPr/>
          </p:nvSpPr>
          <p:spPr>
            <a:xfrm>
              <a:off x="11287472" y="4338013"/>
              <a:ext cx="677435" cy="4823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spAutoFit/>
            </a:bodyPr>
            <a:lstStyle/>
            <a:p>
              <a:pPr marL="0" marR="0" lvl="0" indent="0" algn="ctr" rtl="0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imes New Roman"/>
                <a:buNone/>
              </a:pPr>
              <a:r>
                <a:rPr lang="pt-PT" sz="1400" b="1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1992</a:t>
              </a:r>
              <a:endParaRPr sz="1000" b="1" dirty="0">
                <a:solidFill>
                  <a:srgbClr val="000000"/>
                </a:solidFill>
                <a:sym typeface="Arial"/>
              </a:endParaRPr>
            </a:p>
          </p:txBody>
        </p:sp>
        <p:pic>
          <p:nvPicPr>
            <p:cNvPr id="14" name="Imagem 1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8" t="1190" r="33173" b="6517"/>
            <a:stretch/>
          </p:blipFill>
          <p:spPr>
            <a:xfrm rot="5400000">
              <a:off x="913310" y="2684474"/>
              <a:ext cx="1990813" cy="1319155"/>
            </a:xfrm>
            <a:prstGeom prst="rect">
              <a:avLst/>
            </a:prstGeom>
          </p:spPr>
        </p:pic>
        <p:pic>
          <p:nvPicPr>
            <p:cNvPr id="20" name="Imagem 1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0400" y="2316746"/>
              <a:ext cx="1474417" cy="2024133"/>
            </a:xfrm>
            <a:prstGeom prst="rect">
              <a:avLst/>
            </a:prstGeom>
          </p:spPr>
        </p:pic>
        <p:sp>
          <p:nvSpPr>
            <p:cNvPr id="21" name="Google Shape;125;p6"/>
            <p:cNvSpPr/>
            <p:nvPr/>
          </p:nvSpPr>
          <p:spPr>
            <a:xfrm>
              <a:off x="3042389" y="4350089"/>
              <a:ext cx="693031" cy="500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spAutoFit/>
            </a:bodyPr>
            <a:lstStyle/>
            <a:p>
              <a:pPr marL="0" marR="0" lvl="0" indent="0" algn="l" rtl="0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imes New Roman"/>
                <a:buNone/>
              </a:pPr>
              <a:r>
                <a:rPr lang="pt-PT" sz="1400" b="1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1971</a:t>
              </a:r>
              <a:endParaRPr sz="1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125;p6"/>
            <p:cNvSpPr/>
            <p:nvPr/>
          </p:nvSpPr>
          <p:spPr>
            <a:xfrm>
              <a:off x="5912127" y="4350089"/>
              <a:ext cx="693031" cy="500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spAutoFit/>
            </a:bodyPr>
            <a:lstStyle/>
            <a:p>
              <a:pPr marL="0" marR="0" lvl="0" indent="0" algn="l" rtl="0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imes New Roman"/>
                <a:buNone/>
              </a:pPr>
              <a:r>
                <a:rPr lang="pt-PT" sz="1400" b="1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1978</a:t>
              </a:r>
              <a:endParaRPr sz="1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125;p6"/>
            <p:cNvSpPr/>
            <p:nvPr/>
          </p:nvSpPr>
          <p:spPr>
            <a:xfrm>
              <a:off x="10161551" y="4336572"/>
              <a:ext cx="677435" cy="4823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spAutoFit/>
            </a:bodyPr>
            <a:lstStyle/>
            <a:p>
              <a:pPr marL="0" marR="0" lvl="0" indent="0" algn="ctr" rtl="0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imes New Roman"/>
                <a:buNone/>
              </a:pPr>
              <a:r>
                <a:rPr lang="pt-PT" sz="1400" b="1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1990</a:t>
              </a:r>
              <a:endParaRPr sz="1000" b="1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24" name="Google Shape;125;p6"/>
            <p:cNvSpPr/>
            <p:nvPr/>
          </p:nvSpPr>
          <p:spPr>
            <a:xfrm>
              <a:off x="8792449" y="4335798"/>
              <a:ext cx="693031" cy="500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spAutoFit/>
            </a:bodyPr>
            <a:lstStyle/>
            <a:p>
              <a:pPr marL="0" marR="0" lvl="0" indent="0" algn="l" rtl="0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imes New Roman"/>
                <a:buNone/>
              </a:pPr>
              <a:r>
                <a:rPr lang="pt-PT" sz="1400" b="1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1982</a:t>
              </a:r>
              <a:endParaRPr sz="1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5" name="Imagem 2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64" y="2348645"/>
              <a:ext cx="1145314" cy="2019952"/>
            </a:xfrm>
            <a:prstGeom prst="rect">
              <a:avLst/>
            </a:prstGeom>
          </p:spPr>
        </p:pic>
        <p:pic>
          <p:nvPicPr>
            <p:cNvPr id="26" name="Imagem 2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3668" y="2306114"/>
              <a:ext cx="1375678" cy="2019952"/>
            </a:xfrm>
            <a:prstGeom prst="rect">
              <a:avLst/>
            </a:prstGeom>
          </p:spPr>
        </p:pic>
        <p:pic>
          <p:nvPicPr>
            <p:cNvPr id="27" name="Imagem 2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966143" y="2312636"/>
              <a:ext cx="1465218" cy="2024062"/>
            </a:xfrm>
            <a:prstGeom prst="rect">
              <a:avLst/>
            </a:prstGeom>
          </p:spPr>
        </p:pic>
        <p:grpSp>
          <p:nvGrpSpPr>
            <p:cNvPr id="3" name="Grupo 2"/>
            <p:cNvGrpSpPr/>
            <p:nvPr/>
          </p:nvGrpSpPr>
          <p:grpSpPr>
            <a:xfrm>
              <a:off x="8441396" y="2302003"/>
              <a:ext cx="1279632" cy="2012529"/>
              <a:chOff x="8441396" y="2302003"/>
              <a:chExt cx="1279632" cy="2012529"/>
            </a:xfrm>
          </p:grpSpPr>
          <p:pic>
            <p:nvPicPr>
              <p:cNvPr id="28" name="Imagem 27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80639" y="2302003"/>
                <a:ext cx="940389" cy="1295811"/>
              </a:xfrm>
              <a:prstGeom prst="rect">
                <a:avLst/>
              </a:prstGeom>
            </p:spPr>
          </p:pic>
          <p:pic>
            <p:nvPicPr>
              <p:cNvPr id="29" name="Imagem 28"/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605"/>
              <a:stretch/>
            </p:blipFill>
            <p:spPr>
              <a:xfrm rot="10800000">
                <a:off x="8441396" y="3143188"/>
                <a:ext cx="940389" cy="1171344"/>
              </a:xfrm>
              <a:prstGeom prst="rect">
                <a:avLst/>
              </a:prstGeom>
            </p:spPr>
          </p:pic>
        </p:grpSp>
        <p:pic>
          <p:nvPicPr>
            <p:cNvPr id="30" name="Imagem 29"/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57" t="440" r="35153" b="1685"/>
            <a:stretch/>
          </p:blipFill>
          <p:spPr>
            <a:xfrm>
              <a:off x="11325682" y="2294345"/>
              <a:ext cx="547630" cy="2021088"/>
            </a:xfrm>
            <a:prstGeom prst="rect">
              <a:avLst/>
            </a:prstGeom>
          </p:spPr>
        </p:pic>
        <p:grpSp>
          <p:nvGrpSpPr>
            <p:cNvPr id="2" name="Grupo 1"/>
            <p:cNvGrpSpPr/>
            <p:nvPr/>
          </p:nvGrpSpPr>
          <p:grpSpPr>
            <a:xfrm>
              <a:off x="2633110" y="2590728"/>
              <a:ext cx="1266486" cy="1748728"/>
              <a:chOff x="2633110" y="2590728"/>
              <a:chExt cx="1266486" cy="1748728"/>
            </a:xfrm>
          </p:grpSpPr>
          <p:pic>
            <p:nvPicPr>
              <p:cNvPr id="31" name="Imagem 30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67481" y="3469002"/>
                <a:ext cx="632115" cy="870454"/>
              </a:xfrm>
              <a:prstGeom prst="rect">
                <a:avLst/>
              </a:prstGeom>
            </p:spPr>
          </p:pic>
          <p:pic>
            <p:nvPicPr>
              <p:cNvPr id="32" name="Imagem 31"/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33110" y="3463789"/>
                <a:ext cx="635901" cy="875667"/>
              </a:xfrm>
              <a:prstGeom prst="rect">
                <a:avLst/>
              </a:prstGeom>
            </p:spPr>
          </p:pic>
          <p:pic>
            <p:nvPicPr>
              <p:cNvPr id="33" name="Imagem 32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61762" y="2590728"/>
                <a:ext cx="635901" cy="875667"/>
              </a:xfrm>
              <a:prstGeom prst="rect">
                <a:avLst/>
              </a:prstGeom>
            </p:spPr>
          </p:pic>
          <p:pic>
            <p:nvPicPr>
              <p:cNvPr id="34" name="Imagem 33"/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39509" y="2594328"/>
                <a:ext cx="631931" cy="870200"/>
              </a:xfrm>
              <a:prstGeom prst="rect">
                <a:avLst/>
              </a:prstGeom>
            </p:spPr>
          </p:pic>
        </p:grpSp>
        <p:pic>
          <p:nvPicPr>
            <p:cNvPr id="35" name="Imagem 34"/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94" r="5565"/>
            <a:stretch/>
          </p:blipFill>
          <p:spPr>
            <a:xfrm>
              <a:off x="9793329" y="2312636"/>
              <a:ext cx="1433519" cy="20134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331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– Planeamento do </a:t>
            </a: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 </a:t>
            </a: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27;p6"/>
          <p:cNvSpPr txBox="1"/>
          <p:nvPr/>
        </p:nvSpPr>
        <p:spPr>
          <a:xfrm>
            <a:off x="7178723" y="690632"/>
            <a:ext cx="468116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t-PT" sz="1800" b="1" dirty="0"/>
              <a:t>Anteplano de Urbanização para Vila Nova de </a:t>
            </a:r>
            <a:r>
              <a:rPr lang="pt-PT" sz="1800" b="1" dirty="0" smtClean="0"/>
              <a:t>Famalicão</a:t>
            </a:r>
          </a:p>
          <a:p>
            <a:pPr lvl="0"/>
            <a:endParaRPr lang="pt-PT" sz="1800" dirty="0">
              <a:solidFill>
                <a:schemeClr val="dk1"/>
              </a:solidFill>
              <a:latin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Em </a:t>
            </a:r>
            <a:r>
              <a:rPr lang="pt-PT" sz="1800" dirty="0" smtClean="0">
                <a:solidFill>
                  <a:schemeClr val="tx1"/>
                </a:solidFill>
                <a:latin typeface="Calibri"/>
                <a:sym typeface="Calibri"/>
              </a:rPr>
              <a:t>1948, o Eng.º Miguel Resende apresenta o plano para o centro urbano, o qual iria estabelecer algumas das linhas orientadoras para o de crescimento deste, e que ainda hoje são visíveis na malha urbana.</a:t>
            </a:r>
            <a:endParaRPr sz="1800" dirty="0">
              <a:solidFill>
                <a:schemeClr val="tx1"/>
              </a:solidFill>
              <a:latin typeface="Calibri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8186994" y="3150283"/>
            <a:ext cx="2714625" cy="3423942"/>
            <a:chOff x="8186994" y="3150283"/>
            <a:chExt cx="2714625" cy="3423942"/>
          </a:xfrm>
        </p:grpSpPr>
        <p:pic>
          <p:nvPicPr>
            <p:cNvPr id="7" name="Google Shape;258;p22"/>
            <p:cNvPicPr preferRelativeResize="0"/>
            <p:nvPr/>
          </p:nvPicPr>
          <p:blipFill rotWithShape="1">
            <a:blip r:embed="rId2">
              <a:alphaModFix/>
            </a:blip>
            <a:srcRect l="15192" t="-921" r="13514" b="32821"/>
            <a:stretch/>
          </p:blipFill>
          <p:spPr>
            <a:xfrm>
              <a:off x="8186994" y="3150283"/>
              <a:ext cx="2714625" cy="34239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135;p7"/>
            <p:cNvSpPr/>
            <p:nvPr/>
          </p:nvSpPr>
          <p:spPr>
            <a:xfrm>
              <a:off x="8869095" y="3204874"/>
              <a:ext cx="1628503" cy="2854862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83" y="828349"/>
            <a:ext cx="3328908" cy="5871085"/>
          </a:xfrm>
          <a:prstGeom prst="rect">
            <a:avLst/>
          </a:prstGeom>
        </p:spPr>
      </p:pic>
      <p:pic>
        <p:nvPicPr>
          <p:cNvPr id="10" name="Google Shape;12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98248" y="3385917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759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– Planeamento do </a:t>
            </a: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 </a:t>
            </a: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27;p6"/>
          <p:cNvSpPr txBox="1"/>
          <p:nvPr/>
        </p:nvSpPr>
        <p:spPr>
          <a:xfrm>
            <a:off x="8232216" y="828350"/>
            <a:ext cx="345495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t-PT" sz="1800" b="1" dirty="0"/>
              <a:t>Plano Parcial de Urbanização da Zona </a:t>
            </a:r>
            <a:r>
              <a:rPr lang="pt-PT" sz="1800" b="1" dirty="0" smtClean="0"/>
              <a:t>Oriental</a:t>
            </a:r>
          </a:p>
          <a:p>
            <a:pPr lvl="0"/>
            <a:endParaRPr lang="pt-PT" sz="1800" dirty="0">
              <a:solidFill>
                <a:schemeClr val="dk1"/>
              </a:solidFill>
              <a:latin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Em 1971, o Arq. Arménio </a:t>
            </a:r>
            <a:r>
              <a:rPr lang="pt-PT" sz="1800" dirty="0" err="1" smtClean="0">
                <a:solidFill>
                  <a:schemeClr val="dk1"/>
                </a:solidFill>
                <a:latin typeface="Calibri"/>
                <a:sym typeface="Calibri"/>
              </a:rPr>
              <a:t>Losa</a:t>
            </a:r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 desenha o plano de crescimento da zona Oriental, definindo o espaço onde hoje se encontra o edifício das Lameiras. </a:t>
            </a:r>
            <a:endParaRPr sz="1800" dirty="0">
              <a:solidFill>
                <a:schemeClr val="dk1"/>
              </a:solidFill>
              <a:latin typeface="Calibri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8305800" y="3136634"/>
            <a:ext cx="2714625" cy="3423942"/>
            <a:chOff x="8305800" y="3136634"/>
            <a:chExt cx="2714625" cy="3423942"/>
          </a:xfrm>
        </p:grpSpPr>
        <p:pic>
          <p:nvPicPr>
            <p:cNvPr id="7" name="Google Shape;258;p22"/>
            <p:cNvPicPr preferRelativeResize="0"/>
            <p:nvPr/>
          </p:nvPicPr>
          <p:blipFill rotWithShape="1">
            <a:blip r:embed="rId2">
              <a:alphaModFix/>
            </a:blip>
            <a:srcRect l="15192" t="-921" r="13514" b="32821"/>
            <a:stretch/>
          </p:blipFill>
          <p:spPr>
            <a:xfrm>
              <a:off x="8305800" y="3136634"/>
              <a:ext cx="2714625" cy="34239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135;p7"/>
            <p:cNvSpPr/>
            <p:nvPr/>
          </p:nvSpPr>
          <p:spPr>
            <a:xfrm>
              <a:off x="9843248" y="4338918"/>
              <a:ext cx="400424" cy="657411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" t="1190" r="33173" b="6517"/>
          <a:stretch/>
        </p:blipFill>
        <p:spPr>
          <a:xfrm rot="5400000">
            <a:off x="-676947" y="1795316"/>
            <a:ext cx="5732226" cy="379829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85" t="43856" r="691" b="27935"/>
          <a:stretch/>
        </p:blipFill>
        <p:spPr>
          <a:xfrm>
            <a:off x="4344988" y="4787726"/>
            <a:ext cx="2561548" cy="116092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46" t="83667" r="691" b="1036"/>
          <a:stretch/>
        </p:blipFill>
        <p:spPr>
          <a:xfrm>
            <a:off x="4344988" y="5931023"/>
            <a:ext cx="2561548" cy="629553"/>
          </a:xfrm>
          <a:prstGeom prst="rect">
            <a:avLst/>
          </a:prstGeom>
        </p:spPr>
      </p:pic>
      <p:pic>
        <p:nvPicPr>
          <p:cNvPr id="11" name="Google Shape;12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70952" y="3385917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08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– Planeamento do </a:t>
            </a: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 </a:t>
            </a: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27;p6"/>
          <p:cNvSpPr txBox="1"/>
          <p:nvPr/>
        </p:nvSpPr>
        <p:spPr>
          <a:xfrm>
            <a:off x="6967728" y="653853"/>
            <a:ext cx="4883613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PT" sz="1800" b="1" dirty="0"/>
              <a:t>Plano Parcial de Urbanização</a:t>
            </a:r>
          </a:p>
          <a:p>
            <a:r>
              <a:rPr lang="pt-PT" sz="1800" b="1" dirty="0"/>
              <a:t>da Zona Desportiva e de </a:t>
            </a:r>
            <a:r>
              <a:rPr lang="pt-PT" sz="1800" b="1" dirty="0" smtClean="0"/>
              <a:t>Ensino</a:t>
            </a:r>
          </a:p>
          <a:p>
            <a:endParaRPr lang="pt-PT" sz="1800" dirty="0">
              <a:solidFill>
                <a:schemeClr val="dk1"/>
              </a:solidFill>
              <a:latin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Também em 1971, o Arq. Arménio </a:t>
            </a:r>
            <a:r>
              <a:rPr lang="pt-PT" sz="1800" dirty="0" err="1" smtClean="0">
                <a:solidFill>
                  <a:schemeClr val="dk1"/>
                </a:solidFill>
                <a:latin typeface="Calibri"/>
                <a:sym typeface="Calibri"/>
              </a:rPr>
              <a:t>Losa</a:t>
            </a:r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 desenha a </a:t>
            </a:r>
            <a:r>
              <a:rPr lang="pt-PT" sz="1800" dirty="0" smtClean="0">
                <a:solidFill>
                  <a:schemeClr val="tx1"/>
                </a:solidFill>
                <a:latin typeface="Calibri"/>
                <a:sym typeface="Calibri"/>
              </a:rPr>
              <a:t>zona de expansão onde se irão localizar os equipamentos de ensino (Escola Secundária D. Sancho e Escola Secundária Camilo Castelo Branco) e desporto (Estádio Municipal e Piscinas Municipais).</a:t>
            </a:r>
            <a:endParaRPr sz="1800" dirty="0">
              <a:solidFill>
                <a:schemeClr val="tx1"/>
              </a:solidFill>
              <a:latin typeface="Calibri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8305800" y="3136634"/>
            <a:ext cx="2714625" cy="3423942"/>
            <a:chOff x="8305800" y="3136634"/>
            <a:chExt cx="2714625" cy="3423942"/>
          </a:xfrm>
        </p:grpSpPr>
        <p:pic>
          <p:nvPicPr>
            <p:cNvPr id="7" name="Google Shape;258;p22"/>
            <p:cNvPicPr preferRelativeResize="0"/>
            <p:nvPr/>
          </p:nvPicPr>
          <p:blipFill rotWithShape="1">
            <a:blip r:embed="rId2">
              <a:alphaModFix/>
            </a:blip>
            <a:srcRect l="15192" t="-921" r="13514" b="32821"/>
            <a:stretch/>
          </p:blipFill>
          <p:spPr>
            <a:xfrm>
              <a:off x="8305800" y="3136634"/>
              <a:ext cx="2714625" cy="34239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135;p7"/>
            <p:cNvSpPr/>
            <p:nvPr/>
          </p:nvSpPr>
          <p:spPr>
            <a:xfrm>
              <a:off x="9203765" y="4499404"/>
              <a:ext cx="627528" cy="837058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959" y="4094152"/>
            <a:ext cx="1804307" cy="248462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19" y="4075956"/>
            <a:ext cx="1815112" cy="249949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057" y="1590104"/>
            <a:ext cx="1815112" cy="249949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325" y="4075956"/>
            <a:ext cx="1804307" cy="248462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2" y="1595885"/>
            <a:ext cx="1803779" cy="2483893"/>
          </a:xfrm>
          <a:prstGeom prst="rect">
            <a:avLst/>
          </a:prstGeom>
        </p:spPr>
      </p:pic>
      <p:pic>
        <p:nvPicPr>
          <p:cNvPr id="12" name="Google Shape;126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998248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506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– Planeamento do </a:t>
            </a: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 </a:t>
            </a: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27;p6"/>
          <p:cNvSpPr txBox="1"/>
          <p:nvPr/>
        </p:nvSpPr>
        <p:spPr>
          <a:xfrm>
            <a:off x="7429500" y="828350"/>
            <a:ext cx="4415865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PT" sz="1800" b="1" dirty="0"/>
              <a:t>Plano Parcial </a:t>
            </a:r>
            <a:r>
              <a:rPr lang="pt-PT" sz="1800" b="1" dirty="0" smtClean="0"/>
              <a:t>de Urbanização </a:t>
            </a:r>
            <a:r>
              <a:rPr lang="pt-PT" sz="1800" b="1" dirty="0"/>
              <a:t>a Nascente da Zona </a:t>
            </a:r>
            <a:r>
              <a:rPr lang="pt-PT" sz="1800" b="1" dirty="0" smtClean="0"/>
              <a:t>Desportiva </a:t>
            </a:r>
            <a:r>
              <a:rPr lang="pt-PT" sz="1800" b="1" dirty="0"/>
              <a:t>e </a:t>
            </a:r>
            <a:r>
              <a:rPr lang="pt-PT" sz="1800" b="1" dirty="0" smtClean="0"/>
              <a:t>de Ensino</a:t>
            </a:r>
          </a:p>
          <a:p>
            <a:endParaRPr lang="pt-PT" sz="1800" dirty="0">
              <a:solidFill>
                <a:schemeClr val="dk1"/>
              </a:solidFill>
              <a:latin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Em 1978, e ainda com a colaboração do Arq. Arménio </a:t>
            </a:r>
            <a:r>
              <a:rPr lang="pt-PT" sz="1800" dirty="0" err="1" smtClean="0">
                <a:solidFill>
                  <a:schemeClr val="dk1"/>
                </a:solidFill>
                <a:latin typeface="Calibri"/>
                <a:sym typeface="Calibri"/>
              </a:rPr>
              <a:t>Losa</a:t>
            </a:r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 </a:t>
            </a:r>
            <a:r>
              <a:rPr lang="pt-PT" sz="1800" dirty="0" smtClean="0">
                <a:solidFill>
                  <a:schemeClr val="tx1"/>
                </a:solidFill>
                <a:latin typeface="Calibri"/>
                <a:sym typeface="Calibri"/>
              </a:rPr>
              <a:t>é pensada e desenhada </a:t>
            </a:r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a área onde se irá instalar o Parque da Juventude, assim como toda a sua envolvente próxima.</a:t>
            </a:r>
            <a:endParaRPr sz="1800" dirty="0">
              <a:solidFill>
                <a:schemeClr val="dk1"/>
              </a:solidFill>
              <a:latin typeface="Calibri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8305800" y="3136634"/>
            <a:ext cx="2714625" cy="3423942"/>
            <a:chOff x="8305800" y="3136634"/>
            <a:chExt cx="2714625" cy="3423942"/>
          </a:xfrm>
        </p:grpSpPr>
        <p:pic>
          <p:nvPicPr>
            <p:cNvPr id="7" name="Google Shape;258;p22"/>
            <p:cNvPicPr preferRelativeResize="0"/>
            <p:nvPr/>
          </p:nvPicPr>
          <p:blipFill rotWithShape="1">
            <a:blip r:embed="rId2">
              <a:alphaModFix/>
            </a:blip>
            <a:srcRect l="15192" t="-921" r="13514" b="32821"/>
            <a:stretch/>
          </p:blipFill>
          <p:spPr>
            <a:xfrm>
              <a:off x="8305800" y="3136634"/>
              <a:ext cx="2714625" cy="34239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135;p7"/>
            <p:cNvSpPr/>
            <p:nvPr/>
          </p:nvSpPr>
          <p:spPr>
            <a:xfrm>
              <a:off x="9191812" y="4607860"/>
              <a:ext cx="627528" cy="837058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18285" y="745301"/>
            <a:ext cx="4262767" cy="5888614"/>
          </a:xfrm>
          <a:prstGeom prst="rect">
            <a:avLst/>
          </a:prstGeom>
        </p:spPr>
      </p:pic>
      <p:pic>
        <p:nvPicPr>
          <p:cNvPr id="10" name="Google Shape;12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98248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931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– Planeamento do </a:t>
            </a: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 </a:t>
            </a: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27;p6"/>
          <p:cNvSpPr txBox="1"/>
          <p:nvPr/>
        </p:nvSpPr>
        <p:spPr>
          <a:xfrm>
            <a:off x="8232216" y="828350"/>
            <a:ext cx="3454959" cy="4247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PT" sz="1800" b="1" dirty="0"/>
              <a:t>Plano Geral de Urbanização de Vila Nova de </a:t>
            </a:r>
            <a:r>
              <a:rPr lang="pt-PT" sz="1800" b="1" dirty="0" smtClean="0"/>
              <a:t>Famalicão</a:t>
            </a:r>
          </a:p>
          <a:p>
            <a:endParaRPr lang="pt-PT" sz="1800" dirty="0">
              <a:solidFill>
                <a:schemeClr val="dk1"/>
              </a:solidFill>
              <a:latin typeface="Calibri"/>
              <a:sym typeface="Calibri"/>
            </a:endParaRPr>
          </a:p>
          <a:p>
            <a:r>
              <a:rPr lang="pt-PT" sz="1800" dirty="0" smtClean="0">
                <a:solidFill>
                  <a:schemeClr val="dk1"/>
                </a:solidFill>
                <a:latin typeface="Calibri"/>
              </a:rPr>
              <a:t>Mas a realização de eleições </a:t>
            </a:r>
            <a:r>
              <a:rPr lang="pt-PT" sz="1800" dirty="0">
                <a:solidFill>
                  <a:schemeClr val="dk1"/>
                </a:solidFill>
                <a:latin typeface="Calibri"/>
              </a:rPr>
              <a:t>de </a:t>
            </a:r>
            <a:r>
              <a:rPr lang="pt-PT" sz="1800" dirty="0" smtClean="0">
                <a:solidFill>
                  <a:schemeClr val="dk1"/>
                </a:solidFill>
                <a:latin typeface="Calibri"/>
              </a:rPr>
              <a:t>1976, promoveu a concretização</a:t>
            </a:r>
            <a:endParaRPr lang="pt-PT" sz="1800" dirty="0">
              <a:solidFill>
                <a:schemeClr val="dk1"/>
              </a:solidFill>
              <a:latin typeface="Calibri"/>
            </a:endParaRPr>
          </a:p>
          <a:p>
            <a:r>
              <a:rPr lang="pt-PT" sz="1800" dirty="0">
                <a:solidFill>
                  <a:schemeClr val="dk1"/>
                </a:solidFill>
                <a:latin typeface="Calibri"/>
              </a:rPr>
              <a:t>de Planos de Urbanização para os aglomerados urbanos </a:t>
            </a:r>
            <a:r>
              <a:rPr lang="pt-PT" sz="1800" dirty="0" smtClean="0">
                <a:solidFill>
                  <a:schemeClr val="dk1"/>
                </a:solidFill>
                <a:latin typeface="Calibri"/>
              </a:rPr>
              <a:t>a nível nacional, e </a:t>
            </a:r>
            <a:r>
              <a:rPr lang="pt-PT" sz="1800" dirty="0">
                <a:solidFill>
                  <a:schemeClr val="dk1"/>
                </a:solidFill>
                <a:latin typeface="Calibri"/>
              </a:rPr>
              <a:t>Vila Nova de Famalicão entrega esta tarefa ao </a:t>
            </a:r>
            <a:r>
              <a:rPr lang="pt-PT" sz="1800" dirty="0" err="1">
                <a:solidFill>
                  <a:schemeClr val="dk1"/>
                </a:solidFill>
                <a:latin typeface="Calibri"/>
              </a:rPr>
              <a:t>arq.</a:t>
            </a:r>
            <a:r>
              <a:rPr lang="pt-PT" sz="1800" dirty="0">
                <a:solidFill>
                  <a:schemeClr val="dk1"/>
                </a:solidFill>
                <a:latin typeface="Calibri"/>
              </a:rPr>
              <a:t>º Lúcio </a:t>
            </a:r>
            <a:r>
              <a:rPr lang="pt-PT" sz="1800" dirty="0" smtClean="0">
                <a:solidFill>
                  <a:schemeClr val="dk1"/>
                </a:solidFill>
                <a:latin typeface="Calibri"/>
              </a:rPr>
              <a:t>Miranda, que o apresenta em 1978. </a:t>
            </a:r>
          </a:p>
          <a:p>
            <a:r>
              <a:rPr lang="pt-PT" sz="1800" dirty="0" smtClean="0">
                <a:solidFill>
                  <a:schemeClr val="dk1"/>
                </a:solidFill>
                <a:latin typeface="Calibri"/>
              </a:rPr>
              <a:t>Este plano irá servir de base para muitos outros </a:t>
            </a:r>
            <a:r>
              <a:rPr lang="pt-PT" sz="1800" dirty="0" smtClean="0">
                <a:solidFill>
                  <a:schemeClr val="tx1"/>
                </a:solidFill>
                <a:latin typeface="Calibri"/>
              </a:rPr>
              <a:t>planos de pormenor, na zona urbana </a:t>
            </a:r>
            <a:r>
              <a:rPr lang="pt-PT" sz="1800" dirty="0" smtClean="0">
                <a:solidFill>
                  <a:schemeClr val="dk1"/>
                </a:solidFill>
                <a:latin typeface="Calibri"/>
              </a:rPr>
              <a:t>e de expansão adjacente.</a:t>
            </a:r>
            <a:endParaRPr sz="1800" dirty="0">
              <a:solidFill>
                <a:schemeClr val="dk1"/>
              </a:solidFill>
              <a:latin typeface="Calibri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5517591" y="3016318"/>
            <a:ext cx="2714625" cy="3423942"/>
            <a:chOff x="5517591" y="3016318"/>
            <a:chExt cx="2714625" cy="3423942"/>
          </a:xfrm>
        </p:grpSpPr>
        <p:pic>
          <p:nvPicPr>
            <p:cNvPr id="7" name="Google Shape;258;p22"/>
            <p:cNvPicPr preferRelativeResize="0"/>
            <p:nvPr/>
          </p:nvPicPr>
          <p:blipFill rotWithShape="1">
            <a:blip r:embed="rId2">
              <a:alphaModFix/>
            </a:blip>
            <a:srcRect l="15192" t="-921" r="13514" b="32821"/>
            <a:stretch/>
          </p:blipFill>
          <p:spPr>
            <a:xfrm>
              <a:off x="5517591" y="3016318"/>
              <a:ext cx="2714625" cy="34239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135;p7"/>
            <p:cNvSpPr/>
            <p:nvPr/>
          </p:nvSpPr>
          <p:spPr>
            <a:xfrm>
              <a:off x="5776419" y="3016318"/>
              <a:ext cx="2296770" cy="3423942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19" y="653853"/>
            <a:ext cx="4482756" cy="5882459"/>
          </a:xfrm>
          <a:prstGeom prst="rect">
            <a:avLst/>
          </a:prstGeom>
        </p:spPr>
      </p:pic>
      <p:pic>
        <p:nvPicPr>
          <p:cNvPr id="9" name="Google Shape;12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98248" y="3358621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36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– Planeamento do </a:t>
            </a: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 </a:t>
            </a: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27;p6"/>
          <p:cNvSpPr txBox="1"/>
          <p:nvPr/>
        </p:nvSpPr>
        <p:spPr>
          <a:xfrm>
            <a:off x="8232216" y="828350"/>
            <a:ext cx="345495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PT" sz="1800" b="1" dirty="0"/>
              <a:t>Plano de Pormenor de </a:t>
            </a:r>
            <a:r>
              <a:rPr lang="pt-PT" sz="1800" b="1" dirty="0" smtClean="0"/>
              <a:t>Mões</a:t>
            </a:r>
            <a:endParaRPr lang="pt-PT" sz="1800" dirty="0" smtClean="0"/>
          </a:p>
          <a:p>
            <a:endParaRPr lang="pt-PT" sz="1800" dirty="0">
              <a:solidFill>
                <a:schemeClr val="dk1"/>
              </a:solidFill>
              <a:latin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Em 1979, o Arq. Lúcio Miranda, apresenta o Plano </a:t>
            </a:r>
            <a:r>
              <a:rPr lang="pt-PT" sz="1800" dirty="0" smtClean="0">
                <a:solidFill>
                  <a:schemeClr val="tx1"/>
                </a:solidFill>
                <a:latin typeface="Calibri"/>
                <a:sym typeface="Calibri"/>
              </a:rPr>
              <a:t>Pormenor</a:t>
            </a:r>
            <a:r>
              <a:rPr lang="pt-PT" sz="1800" dirty="0" smtClean="0">
                <a:solidFill>
                  <a:srgbClr val="FF0000"/>
                </a:solidFill>
                <a:latin typeface="Calibri"/>
                <a:sym typeface="Calibri"/>
              </a:rPr>
              <a:t> </a:t>
            </a:r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para a zona de Mões, onde hoje se encontra o </a:t>
            </a:r>
            <a:r>
              <a:rPr lang="pt-PT" sz="1800" dirty="0" err="1" smtClean="0">
                <a:solidFill>
                  <a:schemeClr val="tx1"/>
                </a:solidFill>
                <a:latin typeface="Calibri"/>
                <a:sym typeface="Calibri"/>
              </a:rPr>
              <a:t>E.Leclerc</a:t>
            </a:r>
            <a:r>
              <a:rPr lang="pt-PT" sz="1800" dirty="0" smtClean="0">
                <a:solidFill>
                  <a:schemeClr val="tx1"/>
                </a:solidFill>
                <a:latin typeface="Calibri"/>
                <a:sym typeface="Calibri"/>
              </a:rPr>
              <a:t> e o bairro habitacional localizado a norte deste.</a:t>
            </a:r>
            <a:endParaRPr sz="1800" dirty="0">
              <a:solidFill>
                <a:schemeClr val="tx1"/>
              </a:solidFill>
              <a:latin typeface="Calibri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8305800" y="3136634"/>
            <a:ext cx="2714625" cy="3423942"/>
            <a:chOff x="8305800" y="3136634"/>
            <a:chExt cx="2714625" cy="3423942"/>
          </a:xfrm>
        </p:grpSpPr>
        <p:pic>
          <p:nvPicPr>
            <p:cNvPr id="7" name="Google Shape;258;p22"/>
            <p:cNvPicPr preferRelativeResize="0"/>
            <p:nvPr/>
          </p:nvPicPr>
          <p:blipFill rotWithShape="1">
            <a:blip r:embed="rId2">
              <a:alphaModFix/>
            </a:blip>
            <a:srcRect l="15192" t="-921" r="13514" b="32821"/>
            <a:stretch/>
          </p:blipFill>
          <p:spPr>
            <a:xfrm>
              <a:off x="8305800" y="3136634"/>
              <a:ext cx="2714625" cy="34239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135;p7"/>
            <p:cNvSpPr/>
            <p:nvPr/>
          </p:nvSpPr>
          <p:spPr>
            <a:xfrm>
              <a:off x="9553074" y="3525254"/>
              <a:ext cx="433136" cy="553452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37" y="653853"/>
            <a:ext cx="4088657" cy="6003505"/>
          </a:xfrm>
          <a:prstGeom prst="rect">
            <a:avLst/>
          </a:prstGeom>
        </p:spPr>
      </p:pic>
      <p:pic>
        <p:nvPicPr>
          <p:cNvPr id="10" name="Google Shape;12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98248" y="3358621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59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– Planeamento do </a:t>
            </a: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 </a:t>
            </a: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27;p6"/>
          <p:cNvSpPr txBox="1"/>
          <p:nvPr/>
        </p:nvSpPr>
        <p:spPr>
          <a:xfrm>
            <a:off x="8232216" y="828350"/>
            <a:ext cx="345495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PT" sz="1800" b="1" dirty="0"/>
              <a:t>Plano Parcial de Urbanização </a:t>
            </a:r>
            <a:r>
              <a:rPr lang="pt-PT" sz="1800" b="1" dirty="0" smtClean="0"/>
              <a:t>a Norte </a:t>
            </a:r>
            <a:r>
              <a:rPr lang="pt-PT" sz="1800" b="1" dirty="0"/>
              <a:t>de Vila Nova de </a:t>
            </a:r>
            <a:r>
              <a:rPr lang="pt-PT" sz="1800" b="1" dirty="0" smtClean="0"/>
              <a:t>Famalicão</a:t>
            </a:r>
          </a:p>
          <a:p>
            <a:endParaRPr lang="pt-PT" sz="1800" dirty="0">
              <a:solidFill>
                <a:schemeClr val="dk1"/>
              </a:solidFill>
              <a:latin typeface="Calibri"/>
              <a:sym typeface="Calibri"/>
            </a:endParaRPr>
          </a:p>
          <a:p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Entre </a:t>
            </a:r>
            <a:r>
              <a:rPr lang="pt-PT" sz="1800" dirty="0">
                <a:solidFill>
                  <a:schemeClr val="dk1"/>
                </a:solidFill>
                <a:latin typeface="Calibri"/>
                <a:sym typeface="Calibri"/>
              </a:rPr>
              <a:t>1980 e 1982, pelas mãos do </a:t>
            </a:r>
            <a:r>
              <a:rPr lang="pt-PT" sz="1800" dirty="0">
                <a:solidFill>
                  <a:schemeClr val="dk1"/>
                </a:solidFill>
                <a:latin typeface="Calibri"/>
              </a:rPr>
              <a:t>Arq.º Lúcio Miranda </a:t>
            </a:r>
            <a:r>
              <a:rPr lang="pt-PT" sz="1800" dirty="0">
                <a:solidFill>
                  <a:schemeClr val="dk1"/>
                </a:solidFill>
                <a:latin typeface="Calibri"/>
                <a:sym typeface="Calibri"/>
              </a:rPr>
              <a:t>é </a:t>
            </a:r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apresentado o Plano que define a implantação da expansão a norte da então Vila.</a:t>
            </a:r>
            <a:endParaRPr sz="1800" dirty="0">
              <a:solidFill>
                <a:schemeClr val="dk1"/>
              </a:solidFill>
              <a:latin typeface="Calibri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8305800" y="3136634"/>
            <a:ext cx="2714625" cy="3423942"/>
            <a:chOff x="8305800" y="3136634"/>
            <a:chExt cx="2714625" cy="3423942"/>
          </a:xfrm>
        </p:grpSpPr>
        <p:pic>
          <p:nvPicPr>
            <p:cNvPr id="7" name="Google Shape;258;p22"/>
            <p:cNvPicPr preferRelativeResize="0"/>
            <p:nvPr/>
          </p:nvPicPr>
          <p:blipFill rotWithShape="1">
            <a:blip r:embed="rId2">
              <a:alphaModFix/>
            </a:blip>
            <a:srcRect l="15192" t="-921" r="13514" b="32821"/>
            <a:stretch/>
          </p:blipFill>
          <p:spPr>
            <a:xfrm>
              <a:off x="8305800" y="3136634"/>
              <a:ext cx="2714625" cy="34239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135;p7"/>
            <p:cNvSpPr/>
            <p:nvPr/>
          </p:nvSpPr>
          <p:spPr>
            <a:xfrm>
              <a:off x="9332298" y="3164907"/>
              <a:ext cx="695365" cy="909850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372" y="771200"/>
            <a:ext cx="2539777" cy="349969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75850" y="3060883"/>
            <a:ext cx="2539777" cy="3499693"/>
          </a:xfrm>
          <a:prstGeom prst="rect">
            <a:avLst/>
          </a:prstGeom>
        </p:spPr>
      </p:pic>
      <p:pic>
        <p:nvPicPr>
          <p:cNvPr id="11" name="Google Shape;126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970952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388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– Planeamento do </a:t>
            </a: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 </a:t>
            </a: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27;p6"/>
          <p:cNvSpPr txBox="1"/>
          <p:nvPr/>
        </p:nvSpPr>
        <p:spPr>
          <a:xfrm>
            <a:off x="8232216" y="828350"/>
            <a:ext cx="3534668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PT" sz="1800" b="1" dirty="0"/>
              <a:t>Plano de Pormenor </a:t>
            </a:r>
            <a:r>
              <a:rPr lang="pt-PT" sz="1800" b="1" dirty="0" smtClean="0"/>
              <a:t>da Zona </a:t>
            </a:r>
            <a:r>
              <a:rPr lang="pt-PT" sz="1800" b="1" dirty="0"/>
              <a:t>Adjacente ao Edifício das </a:t>
            </a:r>
            <a:r>
              <a:rPr lang="pt-PT" sz="1800" b="1" dirty="0" smtClean="0"/>
              <a:t>Lameiras</a:t>
            </a:r>
          </a:p>
          <a:p>
            <a:endParaRPr lang="pt-PT" sz="1800" dirty="0">
              <a:solidFill>
                <a:schemeClr val="dk1"/>
              </a:solidFill>
              <a:latin typeface="Calibri"/>
              <a:sym typeface="Calibri"/>
            </a:endParaRPr>
          </a:p>
          <a:p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Em 1990, são os serviços técnicos da autarquia que apresentam o plano que desenhará a envolvente ao recém construído Edifício das Lameiras (1983).</a:t>
            </a:r>
            <a:endParaRPr sz="1800" dirty="0">
              <a:solidFill>
                <a:schemeClr val="dk1"/>
              </a:solidFill>
              <a:latin typeface="Calibri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8305800" y="3136634"/>
            <a:ext cx="2714625" cy="3423942"/>
            <a:chOff x="8305800" y="3136634"/>
            <a:chExt cx="2714625" cy="3423942"/>
          </a:xfrm>
        </p:grpSpPr>
        <p:pic>
          <p:nvPicPr>
            <p:cNvPr id="7" name="Google Shape;258;p22"/>
            <p:cNvPicPr preferRelativeResize="0"/>
            <p:nvPr/>
          </p:nvPicPr>
          <p:blipFill rotWithShape="1">
            <a:blip r:embed="rId2">
              <a:alphaModFix/>
            </a:blip>
            <a:srcRect l="15192" t="-921" r="13514" b="32821"/>
            <a:stretch/>
          </p:blipFill>
          <p:spPr>
            <a:xfrm>
              <a:off x="8305800" y="3136634"/>
              <a:ext cx="2714625" cy="34239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135;p7"/>
            <p:cNvSpPr/>
            <p:nvPr/>
          </p:nvSpPr>
          <p:spPr>
            <a:xfrm>
              <a:off x="9914020" y="4153220"/>
              <a:ext cx="649705" cy="996296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79" y="700139"/>
            <a:ext cx="5007935" cy="5946531"/>
          </a:xfrm>
          <a:prstGeom prst="rect">
            <a:avLst/>
          </a:prstGeom>
        </p:spPr>
      </p:pic>
      <p:pic>
        <p:nvPicPr>
          <p:cNvPr id="9" name="Google Shape;12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63411" y="3407365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781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100000"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2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98248" y="3454155"/>
            <a:ext cx="1255885" cy="345063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28;p6"/>
          <p:cNvSpPr txBox="1"/>
          <p:nvPr/>
        </p:nvSpPr>
        <p:spPr>
          <a:xfrm>
            <a:off x="598383" y="357819"/>
            <a:ext cx="10707485" cy="440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endParaRPr lang="pt-PT" sz="2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endParaRPr lang="pt-PT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pt-PT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ALGUMAS DESCRIÇÕES GEOGRÁFICAS DE VILA NOVA DE FAMALICÃO AO LONGO DOS TEMPOS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endParaRPr lang="pt-PT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pt-PT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CARTOGRAFIA DO CENTRO </a:t>
            </a:r>
            <a:r>
              <a:rPr lang="pt-PT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URBANO DE </a:t>
            </a:r>
            <a:r>
              <a:rPr lang="pt-PT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VILA NOVA DE </a:t>
            </a:r>
            <a:r>
              <a:rPr lang="pt-PT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FAMALICÃO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endParaRPr lang="pt-PT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PT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PLANEAMENTO DO CENTRO </a:t>
            </a:r>
            <a:r>
              <a:rPr lang="pt-PT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URBANO</a:t>
            </a:r>
          </a:p>
          <a:p>
            <a:endParaRPr lang="pt-PT" sz="2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PT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MEMÓRIA FOTOGRÁFICA DO CENTRO </a:t>
            </a:r>
            <a:r>
              <a:rPr lang="pt-PT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URBANO</a:t>
            </a: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– Planeamento do </a:t>
            </a: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 </a:t>
            </a: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27;p6"/>
          <p:cNvSpPr txBox="1"/>
          <p:nvPr/>
        </p:nvSpPr>
        <p:spPr>
          <a:xfrm>
            <a:off x="7196328" y="828350"/>
            <a:ext cx="4490847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PT" sz="1800" b="1" dirty="0"/>
              <a:t>Estudo Urbanístico do</a:t>
            </a:r>
          </a:p>
          <a:p>
            <a:r>
              <a:rPr lang="pt-PT" sz="1800" b="1" dirty="0"/>
              <a:t>Eixo </a:t>
            </a:r>
            <a:r>
              <a:rPr lang="pt-PT" sz="1800" b="1" dirty="0" smtClean="0"/>
              <a:t>Norte-Sul</a:t>
            </a:r>
          </a:p>
          <a:p>
            <a:endParaRPr lang="pt-PT" sz="1800" dirty="0">
              <a:solidFill>
                <a:schemeClr val="dk1"/>
              </a:solidFill>
              <a:latin typeface="Calibri"/>
              <a:sym typeface="Calibri"/>
            </a:endParaRPr>
          </a:p>
          <a:p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Em 1992, e em parceria com o Arq. Fernandes de Sá, é desenhado um cordão norte-sul, que procura ligar espaços verdes e construções, harmonizando a expansão desse período.</a:t>
            </a:r>
            <a:endParaRPr sz="1800" dirty="0">
              <a:solidFill>
                <a:schemeClr val="dk1"/>
              </a:solidFill>
              <a:latin typeface="Calibri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8305800" y="3136634"/>
            <a:ext cx="2714625" cy="3423942"/>
            <a:chOff x="8305800" y="3136634"/>
            <a:chExt cx="2714625" cy="3423942"/>
          </a:xfrm>
        </p:grpSpPr>
        <p:pic>
          <p:nvPicPr>
            <p:cNvPr id="7" name="Google Shape;258;p22"/>
            <p:cNvPicPr preferRelativeResize="0"/>
            <p:nvPr/>
          </p:nvPicPr>
          <p:blipFill rotWithShape="1">
            <a:blip r:embed="rId2">
              <a:alphaModFix/>
            </a:blip>
            <a:srcRect l="15192" t="-921" r="13514" b="32821"/>
            <a:stretch/>
          </p:blipFill>
          <p:spPr>
            <a:xfrm>
              <a:off x="8305800" y="3136634"/>
              <a:ext cx="2714625" cy="34239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135;p7"/>
            <p:cNvSpPr/>
            <p:nvPr/>
          </p:nvSpPr>
          <p:spPr>
            <a:xfrm>
              <a:off x="9697454" y="3413633"/>
              <a:ext cx="625641" cy="2308284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57" t="440" r="35153" b="1685"/>
          <a:stretch/>
        </p:blipFill>
        <p:spPr>
          <a:xfrm>
            <a:off x="194019" y="660770"/>
            <a:ext cx="1627833" cy="600769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6648" y="4931101"/>
            <a:ext cx="1071249" cy="1737362"/>
          </a:xfrm>
          <a:prstGeom prst="rect">
            <a:avLst/>
          </a:prstGeom>
        </p:spPr>
      </p:pic>
      <p:pic>
        <p:nvPicPr>
          <p:cNvPr id="11" name="Google Shape;126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952185" y="3407365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131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– Planeamento do </a:t>
            </a: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 </a:t>
            </a: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27;p6"/>
          <p:cNvSpPr txBox="1"/>
          <p:nvPr/>
        </p:nvSpPr>
        <p:spPr>
          <a:xfrm>
            <a:off x="1255595" y="1246740"/>
            <a:ext cx="9116704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PT" sz="2400" b="1" dirty="0" smtClean="0"/>
              <a:t>A Era dos Planos Diretores Municipais (PDM)</a:t>
            </a:r>
          </a:p>
          <a:p>
            <a:endParaRPr lang="pt-PT" sz="2400" dirty="0">
              <a:solidFill>
                <a:schemeClr val="dk1"/>
              </a:solidFill>
              <a:latin typeface="Calibri"/>
              <a:sym typeface="Calibri"/>
            </a:endParaRPr>
          </a:p>
          <a:p>
            <a:r>
              <a:rPr lang="pt-PT" sz="2400" dirty="0" smtClean="0">
                <a:solidFill>
                  <a:schemeClr val="tx1"/>
                </a:solidFill>
                <a:latin typeface="Calibri"/>
                <a:sym typeface="Calibri"/>
              </a:rPr>
              <a:t>Na década de 90, e no seguimento das normativas nacionais para a realização de Planos Diretores Municipais, que abrangessem todo o território municipal e que fossem transversais às várias disciplinas que integram o planeamento </a:t>
            </a:r>
            <a:r>
              <a:rPr lang="pt-PT" sz="2400" dirty="0">
                <a:solidFill>
                  <a:schemeClr val="tx1"/>
                </a:solidFill>
                <a:latin typeface="Calibri"/>
                <a:sym typeface="Calibri"/>
              </a:rPr>
              <a:t>territorial, </a:t>
            </a:r>
            <a:r>
              <a:rPr lang="pt-PT" sz="2400" dirty="0" smtClean="0">
                <a:solidFill>
                  <a:schemeClr val="tx1"/>
                </a:solidFill>
                <a:latin typeface="Calibri"/>
                <a:sym typeface="Calibri"/>
              </a:rPr>
              <a:t>foi </a:t>
            </a:r>
            <a:r>
              <a:rPr lang="pt-PT" sz="2400" dirty="0">
                <a:solidFill>
                  <a:schemeClr val="tx1"/>
                </a:solidFill>
                <a:latin typeface="Calibri"/>
                <a:sym typeface="Calibri"/>
              </a:rPr>
              <a:t>aprovado </a:t>
            </a:r>
            <a:r>
              <a:rPr lang="pt-PT" sz="2400" dirty="0" smtClean="0">
                <a:solidFill>
                  <a:schemeClr val="tx1"/>
                </a:solidFill>
                <a:latin typeface="Calibri"/>
                <a:sym typeface="Calibri"/>
              </a:rPr>
              <a:t>em 1994, o PDM de Vila Nova de Famalicão.</a:t>
            </a:r>
          </a:p>
          <a:p>
            <a:r>
              <a:rPr lang="pt-PT" sz="2400" dirty="0" smtClean="0">
                <a:solidFill>
                  <a:schemeClr val="tx1"/>
                </a:solidFill>
                <a:latin typeface="Calibri"/>
                <a:sym typeface="Calibri"/>
              </a:rPr>
              <a:t>Em 2015  foi efetuada a 1ª revisão, encontrando-se atualmente em execução a 2ª revisão do PDM.</a:t>
            </a:r>
          </a:p>
          <a:p>
            <a:r>
              <a:rPr lang="pt-PT" sz="2400" dirty="0" smtClean="0">
                <a:solidFill>
                  <a:schemeClr val="dk1"/>
                </a:solidFill>
                <a:latin typeface="Calibri"/>
                <a:sym typeface="Calibri"/>
              </a:rPr>
              <a:t>Outros planos de pormenor vão sendo realizados, tendo conta necessidades de expansão ou organização especificas.</a:t>
            </a:r>
            <a:endParaRPr sz="2400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6" name="Google Shape;12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84600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839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FF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21129" y="3505958"/>
            <a:ext cx="1199810" cy="1259128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6"/>
          <p:cNvSpPr txBox="1"/>
          <p:nvPr/>
        </p:nvSpPr>
        <p:spPr>
          <a:xfrm>
            <a:off x="4756605" y="1807666"/>
            <a:ext cx="950495" cy="403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 dirty="0" smtClean="0">
                <a:solidFill>
                  <a:srgbClr val="7F7F7F"/>
                </a:solidFill>
                <a:latin typeface="Geo"/>
                <a:ea typeface="Geo"/>
                <a:cs typeface="Geo"/>
                <a:sym typeface="Geo"/>
              </a:rPr>
              <a:t>1971</a:t>
            </a:r>
            <a:endParaRPr sz="2000" b="1" dirty="0">
              <a:solidFill>
                <a:srgbClr val="7F7F7F"/>
              </a:solidFill>
              <a:latin typeface="Geo"/>
              <a:ea typeface="Geo"/>
              <a:cs typeface="Geo"/>
              <a:sym typeface="Geo"/>
            </a:endParaRPr>
          </a:p>
        </p:txBody>
      </p:sp>
      <p:pic>
        <p:nvPicPr>
          <p:cNvPr id="216" name="Google Shape;216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98248" y="3385917"/>
            <a:ext cx="1255885" cy="345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42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7808" y="3248352"/>
            <a:ext cx="1313585" cy="169166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43;p20"/>
          <p:cNvSpPr txBox="1"/>
          <p:nvPr/>
        </p:nvSpPr>
        <p:spPr>
          <a:xfrm>
            <a:off x="7247012" y="1827232"/>
            <a:ext cx="79408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 dirty="0" smtClean="0">
                <a:solidFill>
                  <a:srgbClr val="7F7F7F"/>
                </a:solidFill>
                <a:latin typeface="Geo"/>
                <a:ea typeface="Geo"/>
                <a:cs typeface="Geo"/>
                <a:sym typeface="Geo"/>
              </a:rPr>
              <a:t>1995</a:t>
            </a:r>
            <a:endParaRPr sz="2000" b="1" dirty="0">
              <a:solidFill>
                <a:srgbClr val="7F7F7F"/>
              </a:solidFill>
              <a:latin typeface="Geo"/>
              <a:ea typeface="Geo"/>
              <a:cs typeface="Geo"/>
              <a:sym typeface="Geo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293" y="3537762"/>
            <a:ext cx="1200050" cy="1227324"/>
          </a:xfrm>
          <a:prstGeom prst="rect">
            <a:avLst/>
          </a:prstGeom>
        </p:spPr>
      </p:pic>
      <p:sp>
        <p:nvSpPr>
          <p:cNvPr id="8" name="Google Shape;215;p16"/>
          <p:cNvSpPr txBox="1"/>
          <p:nvPr/>
        </p:nvSpPr>
        <p:spPr>
          <a:xfrm>
            <a:off x="2676220" y="1812212"/>
            <a:ext cx="950495" cy="403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 dirty="0" smtClean="0">
                <a:solidFill>
                  <a:srgbClr val="7F7F7F"/>
                </a:solidFill>
                <a:latin typeface="Geo"/>
                <a:ea typeface="Geo"/>
                <a:cs typeface="Geo"/>
                <a:sym typeface="Geo"/>
              </a:rPr>
              <a:t>1945</a:t>
            </a:r>
            <a:endParaRPr sz="2000" b="1" dirty="0">
              <a:solidFill>
                <a:srgbClr val="7F7F7F"/>
              </a:solidFill>
              <a:latin typeface="Geo"/>
              <a:ea typeface="Geo"/>
              <a:cs typeface="Geo"/>
              <a:sym typeface="Geo"/>
            </a:endParaRPr>
          </a:p>
        </p:txBody>
      </p:sp>
      <p:sp>
        <p:nvSpPr>
          <p:cNvPr id="11" name="Google Shape;215;p16"/>
          <p:cNvSpPr txBox="1"/>
          <p:nvPr/>
        </p:nvSpPr>
        <p:spPr>
          <a:xfrm>
            <a:off x="577238" y="1812212"/>
            <a:ext cx="950495" cy="403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 dirty="0" smtClean="0">
                <a:solidFill>
                  <a:srgbClr val="7F7F7F"/>
                </a:solidFill>
                <a:latin typeface="Geo"/>
                <a:ea typeface="Geo"/>
                <a:cs typeface="Geo"/>
                <a:sym typeface="Geo"/>
              </a:rPr>
              <a:t>1920</a:t>
            </a:r>
            <a:endParaRPr sz="2000" b="1" dirty="0">
              <a:solidFill>
                <a:srgbClr val="7F7F7F"/>
              </a:solidFill>
              <a:latin typeface="Geo"/>
              <a:ea typeface="Geo"/>
              <a:cs typeface="Geo"/>
              <a:sym typeface="Geo"/>
            </a:endParaRPr>
          </a:p>
        </p:txBody>
      </p:sp>
      <p:pic>
        <p:nvPicPr>
          <p:cNvPr id="12" name="Google Shape;258;p22"/>
          <p:cNvPicPr preferRelativeResize="0"/>
          <p:nvPr/>
        </p:nvPicPr>
        <p:blipFill rotWithShape="1">
          <a:blip r:embed="rId7">
            <a:alphaModFix/>
          </a:blip>
          <a:srcRect l="23134" t="1361" r="17769" b="39018"/>
          <a:stretch/>
        </p:blipFill>
        <p:spPr>
          <a:xfrm>
            <a:off x="9153258" y="2761357"/>
            <a:ext cx="2520564" cy="341906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43;p20"/>
          <p:cNvSpPr txBox="1"/>
          <p:nvPr/>
        </p:nvSpPr>
        <p:spPr>
          <a:xfrm>
            <a:off x="10016498" y="1827232"/>
            <a:ext cx="79408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 dirty="0" smtClean="0">
                <a:solidFill>
                  <a:srgbClr val="7F7F7F"/>
                </a:solidFill>
                <a:latin typeface="Geo"/>
                <a:ea typeface="Geo"/>
                <a:cs typeface="Geo"/>
                <a:sym typeface="Geo"/>
              </a:rPr>
              <a:t>2006</a:t>
            </a:r>
            <a:endParaRPr sz="2000" b="1" dirty="0">
              <a:solidFill>
                <a:srgbClr val="7F7F7F"/>
              </a:solidFill>
              <a:latin typeface="Geo"/>
              <a:ea typeface="Geo"/>
              <a:cs typeface="Geo"/>
              <a:sym typeface="Geo"/>
            </a:endParaRPr>
          </a:p>
        </p:txBody>
      </p:sp>
      <p:sp>
        <p:nvSpPr>
          <p:cNvPr id="21" name="Google Shape;150;p9"/>
          <p:cNvSpPr txBox="1"/>
          <p:nvPr/>
        </p:nvSpPr>
        <p:spPr>
          <a:xfrm>
            <a:off x="194019" y="192153"/>
            <a:ext cx="107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– Planeamento do </a:t>
            </a:r>
            <a:r>
              <a:rPr lang="pt-PT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 </a:t>
            </a:r>
            <a:r>
              <a:rPr lang="pt-PT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urbano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150;p9"/>
          <p:cNvSpPr txBox="1"/>
          <p:nvPr/>
        </p:nvSpPr>
        <p:spPr>
          <a:xfrm>
            <a:off x="2676220" y="1042760"/>
            <a:ext cx="7757651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PT" sz="2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EVOLUÇÃO DA MANCHA DO CENTRO URBANO</a:t>
            </a:r>
            <a:endParaRPr lang="pt-PT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775" y="3505958"/>
            <a:ext cx="1315297" cy="1259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D6B7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84600" y="3385917"/>
            <a:ext cx="1255885" cy="345063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6"/>
          <p:cNvSpPr txBox="1"/>
          <p:nvPr/>
        </p:nvSpPr>
        <p:spPr>
          <a:xfrm>
            <a:off x="674665" y="180430"/>
            <a:ext cx="1070748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MEMÓRIA FOTOGRÁFICA DO CENTRO URBANO</a:t>
            </a:r>
          </a:p>
        </p:txBody>
      </p:sp>
      <p:sp>
        <p:nvSpPr>
          <p:cNvPr id="26" name="Google Shape;127;p6"/>
          <p:cNvSpPr txBox="1"/>
          <p:nvPr/>
        </p:nvSpPr>
        <p:spPr>
          <a:xfrm>
            <a:off x="2875043" y="1246740"/>
            <a:ext cx="707445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PT" sz="1800" dirty="0" smtClean="0">
                <a:solidFill>
                  <a:schemeClr val="dk1"/>
                </a:solidFill>
                <a:latin typeface="Calibri"/>
                <a:sym typeface="Calibri"/>
              </a:rPr>
              <a:t>Também os registos fotográficos, efetuados ao longo das décadas, permitem retratar a evolução do centro urbano…..</a:t>
            </a:r>
            <a:endParaRPr sz="1800" dirty="0">
              <a:solidFill>
                <a:schemeClr val="dk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341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D6B7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137" y="71437"/>
            <a:ext cx="9991725" cy="6715125"/>
          </a:xfrm>
          <a:prstGeom prst="rect">
            <a:avLst/>
          </a:prstGeom>
        </p:spPr>
      </p:pic>
      <p:pic>
        <p:nvPicPr>
          <p:cNvPr id="209" name="Google Shape;209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84600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661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D6B7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98248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693" y="111385"/>
            <a:ext cx="10276696" cy="669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36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D6B7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7304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355" y="100015"/>
            <a:ext cx="9713213" cy="658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4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D6B7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98248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404" y="0"/>
            <a:ext cx="47051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1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D6B7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84600" y="3385917"/>
            <a:ext cx="1255885" cy="345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378" y="286602"/>
            <a:ext cx="10004516" cy="622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45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D6B7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98248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156" y="675989"/>
            <a:ext cx="8959678" cy="57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9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2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70952" y="3426860"/>
            <a:ext cx="1255885" cy="345063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28;p6"/>
          <p:cNvSpPr txBox="1"/>
          <p:nvPr/>
        </p:nvSpPr>
        <p:spPr>
          <a:xfrm>
            <a:off x="497244" y="2486902"/>
            <a:ext cx="10707485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pt-PT" sz="3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ALGUMAS DESCRIÇÕES GEOGRÁFICAS </a:t>
            </a:r>
          </a:p>
          <a:p>
            <a:pPr lvl="0" algn="ctr"/>
            <a:r>
              <a:rPr lang="pt-PT" sz="3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VILA NOVA DE FAMALICÃO</a:t>
            </a:r>
          </a:p>
          <a:p>
            <a:pPr lvl="0" algn="ctr"/>
            <a:r>
              <a:rPr lang="pt-PT" sz="3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AO LONGO DOS TEMPOS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PT"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698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D6B7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98248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9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83893" y="911397"/>
            <a:ext cx="7100010" cy="48944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08;p15"/>
          <p:cNvSpPr/>
          <p:nvPr/>
        </p:nvSpPr>
        <p:spPr>
          <a:xfrm>
            <a:off x="1943278" y="5805844"/>
            <a:ext cx="6367462" cy="4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pt-PT" sz="1400" dirty="0" smtClean="0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Atual Praça 1 Maio, na época atravessado pela avenida da estação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041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D6B7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70952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0560" y="294795"/>
            <a:ext cx="9789491" cy="651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00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D6B7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7304" y="3426861"/>
            <a:ext cx="1255885" cy="345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6232" y="0"/>
            <a:ext cx="86795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46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D6B7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98248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039" y="762000"/>
            <a:ext cx="7980386" cy="562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D6B7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70952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8825" y="276225"/>
            <a:ext cx="8134350" cy="630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21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D6B7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2269" y="1154047"/>
            <a:ext cx="6367462" cy="454990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5"/>
          <p:cNvSpPr/>
          <p:nvPr/>
        </p:nvSpPr>
        <p:spPr>
          <a:xfrm>
            <a:off x="2912269" y="5703952"/>
            <a:ext cx="6367462" cy="430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pt-PT" sz="1400" dirty="0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Novos Paços do Município. Arq. Januário Godinho, 1961.</a:t>
            </a:r>
            <a:endParaRPr dirty="0"/>
          </a:p>
        </p:txBody>
      </p:sp>
      <p:pic>
        <p:nvPicPr>
          <p:cNvPr id="209" name="Google Shape;209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84600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101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D6B7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77059" y="3407365"/>
            <a:ext cx="1255885" cy="345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786" y="1215716"/>
            <a:ext cx="5141991" cy="341428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61" y="1215715"/>
            <a:ext cx="5225944" cy="3414283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563650" y="4809308"/>
            <a:ext cx="4713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Bilhete Postal; N.º 5. Vila Nova de Famalicão. Paços do Concelho e Palácio da </a:t>
            </a:r>
            <a:r>
              <a:rPr lang="pt-PT" sz="1200" dirty="0" smtClean="0"/>
              <a:t>Justiça; F</a:t>
            </a:r>
            <a:r>
              <a:rPr lang="pt-PT" sz="1200" dirty="0"/>
              <a:t>. Rodrigo da </a:t>
            </a:r>
            <a:r>
              <a:rPr lang="pt-PT" sz="1200" dirty="0" smtClean="0"/>
              <a:t>Silva</a:t>
            </a:r>
          </a:p>
          <a:p>
            <a:r>
              <a:rPr lang="pt-PT" sz="1200" dirty="0" smtClean="0"/>
              <a:t>Famalicão </a:t>
            </a:r>
            <a:r>
              <a:rPr lang="pt-PT" sz="1200" dirty="0"/>
              <a:t>ID - </a:t>
            </a:r>
            <a:r>
              <a:rPr lang="pt-PT" sz="1000" dirty="0">
                <a:hlinkClick r:id="rId6"/>
              </a:rPr>
              <a:t>http://</a:t>
            </a:r>
            <a:r>
              <a:rPr lang="pt-PT" sz="1000" dirty="0" smtClean="0">
                <a:hlinkClick r:id="rId6"/>
              </a:rPr>
              <a:t>famalicaoid.org/inweb/ficha.aspx?ns=501000&amp;id=202</a:t>
            </a:r>
            <a:endParaRPr lang="pt-PT" sz="1000" dirty="0" smtClean="0"/>
          </a:p>
          <a:p>
            <a:endParaRPr lang="pt-PT" sz="12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6342786" y="4809308"/>
            <a:ext cx="52818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dirty="0"/>
          </a:p>
          <a:p>
            <a:r>
              <a:rPr lang="pt-PT" sz="1200" dirty="0"/>
              <a:t>Vista geral, Câmara Municipal de </a:t>
            </a:r>
            <a:r>
              <a:rPr lang="pt-PT" sz="1200" dirty="0" smtClean="0"/>
              <a:t>Vila Nova </a:t>
            </a:r>
            <a:r>
              <a:rPr lang="pt-PT" sz="1200" dirty="0"/>
              <a:t>de </a:t>
            </a:r>
            <a:r>
              <a:rPr lang="pt-PT" sz="1200" dirty="0" smtClean="0"/>
              <a:t>Famalicão</a:t>
            </a:r>
          </a:p>
          <a:p>
            <a:r>
              <a:rPr lang="pt-PT" sz="1200" dirty="0" smtClean="0"/>
              <a:t>Famalicão ID - </a:t>
            </a:r>
            <a:r>
              <a:rPr lang="pt-PT" sz="1000" dirty="0" smtClean="0">
                <a:hlinkClick r:id="rId7"/>
              </a:rPr>
              <a:t>http</a:t>
            </a:r>
            <a:r>
              <a:rPr lang="pt-PT" sz="1000" dirty="0">
                <a:hlinkClick r:id="rId7"/>
              </a:rPr>
              <a:t>://</a:t>
            </a:r>
            <a:r>
              <a:rPr lang="pt-PT" sz="1000" dirty="0" smtClean="0">
                <a:hlinkClick r:id="rId7"/>
              </a:rPr>
              <a:t>famalicaoid.org/inweb/multimediaNET/premium/web/9609.jpg</a:t>
            </a:r>
            <a:endParaRPr lang="pt-PT" sz="1000" dirty="0" smtClean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1126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6"/>
          <p:cNvSpPr txBox="1"/>
          <p:nvPr/>
        </p:nvSpPr>
        <p:spPr>
          <a:xfrm>
            <a:off x="669471" y="400050"/>
            <a:ext cx="10695216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 b="1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BIBLIOGRAFIA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PT" sz="1200" dirty="0" smtClean="0">
              <a:solidFill>
                <a:schemeClr val="dk1"/>
              </a:solidFill>
              <a:latin typeface="Geo"/>
              <a:ea typeface="Geo"/>
              <a:cs typeface="Geo"/>
              <a:sym typeface="Geo"/>
            </a:endParaRPr>
          </a:p>
          <a:p>
            <a:pPr marL="171450" lvl="0" indent="-171450">
              <a:buFontTx/>
              <a:buChar char="-"/>
            </a:pPr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Direção-Geral da Educação - Aprendizagens Essenciais – 2.º; 3.º Ciclo e 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Ensino </a:t>
            </a:r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Secundário -  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  <a:hlinkClick r:id="rId3"/>
              </a:rPr>
              <a:t>https://</a:t>
            </a:r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  <a:hlinkClick r:id="rId3"/>
              </a:rPr>
              <a:t>www.dge.mec.pt/aprendizagens-essenciais-0</a:t>
            </a:r>
            <a:endParaRPr lang="pt-PT" sz="1200" dirty="0" smtClean="0">
              <a:solidFill>
                <a:schemeClr val="dk1"/>
              </a:solidFill>
              <a:latin typeface="Geo"/>
              <a:ea typeface="Geo"/>
              <a:cs typeface="Geo"/>
              <a:sym typeface="Geo"/>
            </a:endParaRPr>
          </a:p>
          <a:p>
            <a:pPr marL="171450" lvl="0" indent="-171450">
              <a:buFontTx/>
              <a:buChar char="-"/>
            </a:pPr>
            <a:endParaRPr sz="1200" dirty="0">
              <a:solidFill>
                <a:schemeClr val="dk1"/>
              </a:solidFill>
              <a:latin typeface="Geo"/>
              <a:ea typeface="Geo"/>
              <a:cs typeface="Geo"/>
              <a:sym typeface="Geo"/>
            </a:endParaRPr>
          </a:p>
          <a:p>
            <a:pPr lvl="0"/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- Lemos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, Clara; </a:t>
            </a:r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Pedro, Fernando (2016), “</a:t>
            </a:r>
            <a:r>
              <a:rPr lang="pt-PT" sz="1200" i="1" dirty="0" smtClean="0"/>
              <a:t>O </a:t>
            </a:r>
            <a:r>
              <a:rPr lang="pt-PT" sz="1200" i="1" dirty="0"/>
              <a:t>Centro urbano de Vila Nova de Famalicão – Três Décadas de </a:t>
            </a:r>
            <a:r>
              <a:rPr lang="pt-PT" sz="1200" i="1" dirty="0" smtClean="0"/>
              <a:t>Desenvolvimento</a:t>
            </a:r>
            <a:r>
              <a:rPr lang="pt-PT" sz="1200" dirty="0" smtClean="0"/>
              <a:t>”; </a:t>
            </a:r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Boletim 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Cultural </a:t>
            </a:r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2/2016; Câmara Municipal de  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Vila Nova de </a:t>
            </a:r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Famalicão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.</a:t>
            </a:r>
            <a:endParaRPr lang="pt-PT" sz="1200" dirty="0" smtClean="0">
              <a:solidFill>
                <a:schemeClr val="dk1"/>
              </a:solidFill>
              <a:latin typeface="Geo"/>
              <a:ea typeface="Geo"/>
              <a:cs typeface="Geo"/>
              <a:sym typeface="Geo"/>
            </a:endParaRPr>
          </a:p>
          <a:p>
            <a:endParaRPr lang="pt-PT" sz="1200" dirty="0" smtClean="0">
              <a:solidFill>
                <a:schemeClr val="dk1"/>
              </a:solidFill>
              <a:latin typeface="Geo"/>
              <a:ea typeface="Geo"/>
              <a:cs typeface="Geo"/>
              <a:sym typeface="Geo"/>
            </a:endParaRPr>
          </a:p>
          <a:p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- Pinto da Silva, António Joaquim (1999), “Imagens de Famalicão Antigo”; </a:t>
            </a:r>
            <a:r>
              <a:rPr lang="pt-PT" sz="1200" dirty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Câmara Municipal de  Vila Nova de </a:t>
            </a:r>
            <a:r>
              <a:rPr lang="pt-PT" sz="1200" dirty="0" smtClean="0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rPr>
              <a:t>Famalicão.</a:t>
            </a:r>
          </a:p>
          <a:p>
            <a:endParaRPr lang="pt-PT" sz="1200" dirty="0" smtClean="0">
              <a:solidFill>
                <a:schemeClr val="dk1"/>
              </a:solidFill>
              <a:latin typeface="Geo"/>
              <a:ea typeface="Geo"/>
              <a:cs typeface="Geo"/>
              <a:sym typeface="Geo"/>
            </a:endParaRPr>
          </a:p>
          <a:p>
            <a:endParaRPr lang="pt-PT" sz="1200" dirty="0">
              <a:solidFill>
                <a:schemeClr val="dk1"/>
              </a:solidFill>
              <a:latin typeface="Geo"/>
              <a:ea typeface="Geo"/>
              <a:cs typeface="Geo"/>
              <a:sym typeface="Ge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Geo"/>
              <a:ea typeface="Geo"/>
              <a:cs typeface="Geo"/>
              <a:sym typeface="Geo"/>
            </a:endParaRPr>
          </a:p>
        </p:txBody>
      </p:sp>
      <p:pic>
        <p:nvPicPr>
          <p:cNvPr id="288" name="Google Shape;288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57304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2093156" y="402127"/>
            <a:ext cx="10130416" cy="6447624"/>
            <a:chOff x="2093156" y="402127"/>
            <a:chExt cx="10130416" cy="6447624"/>
          </a:xfrm>
        </p:grpSpPr>
        <p:grpSp>
          <p:nvGrpSpPr>
            <p:cNvPr id="2" name="Grupo 1"/>
            <p:cNvGrpSpPr/>
            <p:nvPr/>
          </p:nvGrpSpPr>
          <p:grpSpPr>
            <a:xfrm>
              <a:off x="2093156" y="402127"/>
              <a:ext cx="7787323" cy="6412243"/>
              <a:chOff x="2093156" y="402127"/>
              <a:chExt cx="7787323" cy="6412243"/>
            </a:xfrm>
          </p:grpSpPr>
          <p:sp>
            <p:nvSpPr>
              <p:cNvPr id="293" name="Google Shape;293;p27"/>
              <p:cNvSpPr txBox="1"/>
              <p:nvPr/>
            </p:nvSpPr>
            <p:spPr>
              <a:xfrm>
                <a:off x="2093156" y="402127"/>
                <a:ext cx="7787323" cy="58477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b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Ficha técnica:</a:t>
                </a:r>
                <a:endParaRPr dirty="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b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De Famalicão para o Mundo – Recursos didáticos</a:t>
                </a:r>
                <a:endParaRPr dirty="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b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Autor:</a:t>
                </a:r>
                <a:endParaRPr dirty="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Arminda Ferreira </a:t>
                </a:r>
                <a:endParaRPr dirty="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b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Coordenação Científica:</a:t>
                </a:r>
                <a:endParaRPr dirty="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Isabel Barca e Luís Alberto Alves </a:t>
                </a:r>
                <a:endParaRPr dirty="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b="1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Vereador da Educação, Conhecimento e Cultura </a:t>
                </a:r>
                <a:endParaRPr dirty="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Leonel Rocha</a:t>
                </a:r>
                <a:endParaRPr dirty="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b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Colaboração de:</a:t>
                </a:r>
                <a:endParaRPr dirty="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b="1" dirty="0" smtClean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pt-PT" sz="1100" b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Departamento de Ordenamento e Gestão Urbanística</a:t>
                </a:r>
                <a:endParaRPr sz="11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lvl="0" algn="ctr"/>
                <a:r>
                  <a:rPr lang="pt-PT" sz="11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Vitor Moreira, </a:t>
                </a:r>
                <a:r>
                  <a:rPr lang="pt-PT" sz="1100" dirty="0" smtClean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Joana </a:t>
                </a:r>
                <a:r>
                  <a:rPr lang="pt-PT" sz="11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Pereira</a:t>
                </a:r>
                <a:r>
                  <a:rPr lang="pt-PT" sz="1100" dirty="0" smtClean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,  </a:t>
                </a:r>
                <a:r>
                  <a:rPr lang="pt-PT" sz="11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Francisca Magalhães </a:t>
                </a:r>
                <a:endParaRPr dirty="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b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Equipa Multidisciplinar de Gestão do Parque da Devesa</a:t>
                </a:r>
                <a:endParaRPr sz="11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Clara Lemos</a:t>
                </a:r>
                <a:endParaRPr dirty="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b="1" dirty="0" smtClean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Colaboração </a:t>
                </a:r>
                <a:r>
                  <a:rPr lang="pt-PT" sz="1100" b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das professoras:</a:t>
                </a:r>
                <a:endParaRPr sz="11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Marta Vida – Geografia (AECCB)</a:t>
                </a:r>
                <a:endParaRPr dirty="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1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b="1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Edição</a:t>
                </a:r>
                <a:endParaRPr dirty="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Junho de 2020</a:t>
                </a:r>
                <a:endParaRPr dirty="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1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b="1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Município de Vila Nova de Famalicão</a:t>
                </a:r>
                <a:endParaRPr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Praça Álvaro Marques,</a:t>
                </a:r>
                <a:endParaRPr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4760-502 Vila Nova de Famalicão</a:t>
                </a:r>
                <a:endParaRPr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Tel.: 252 320900 </a:t>
                </a:r>
                <a:endParaRPr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 </a:t>
                </a:r>
                <a:endParaRPr dirty="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u="sng" dirty="0">
                    <a:solidFill>
                      <a:srgbClr val="0000FF"/>
                    </a:solidFill>
                    <a:latin typeface="Calibri"/>
                    <a:ea typeface="Calibri"/>
                    <a:cs typeface="Calibri"/>
                    <a:sym typeface="Calibri"/>
                    <a:hlinkClick r:id="rId3"/>
                  </a:rPr>
                  <a:t>www.famalicao.pt</a:t>
                </a:r>
                <a:endParaRPr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u="sng" dirty="0">
                    <a:solidFill>
                      <a:srgbClr val="0000FF"/>
                    </a:solidFill>
                    <a:latin typeface="Calibri"/>
                    <a:ea typeface="Calibri"/>
                    <a:cs typeface="Calibri"/>
                    <a:sym typeface="Calibri"/>
                    <a:hlinkClick r:id="rId4"/>
                  </a:rPr>
                  <a:t>www.famalicaoeducativo.pt</a:t>
                </a:r>
                <a:endParaRPr sz="1100" u="sng" dirty="0">
                  <a:solidFill>
                    <a:srgbClr val="0000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PT" sz="1100" u="sng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  <a:hlinkClick r:id="rId5"/>
                  </a:rPr>
                  <a:t>http://www.famalicaoeducativo.pt/_de_famalicao_para_o_mundo_contributos_da_historia_local</a:t>
                </a:r>
                <a:r>
                  <a:rPr lang="pt-PT" sz="11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 </a:t>
                </a:r>
                <a:endParaRPr dirty="0"/>
              </a:p>
            </p:txBody>
          </p:sp>
          <p:grpSp>
            <p:nvGrpSpPr>
              <p:cNvPr id="4" name="Grupo 3"/>
              <p:cNvGrpSpPr/>
              <p:nvPr/>
            </p:nvGrpSpPr>
            <p:grpSpPr>
              <a:xfrm>
                <a:off x="3025579" y="6289812"/>
                <a:ext cx="6535878" cy="524558"/>
                <a:chOff x="3025579" y="6289812"/>
                <a:chExt cx="6535878" cy="524558"/>
              </a:xfrm>
            </p:grpSpPr>
            <p:pic>
              <p:nvPicPr>
                <p:cNvPr id="294" name="Google Shape;294;p27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 l="81445" t="88416" r="2644" b="5746"/>
                <a:stretch/>
              </p:blipFill>
              <p:spPr>
                <a:xfrm>
                  <a:off x="7206012" y="6305799"/>
                  <a:ext cx="1960408" cy="50857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95" name="Google Shape;295;p27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/>
                <a:stretch/>
              </p:blipFill>
              <p:spPr>
                <a:xfrm>
                  <a:off x="3025579" y="6382370"/>
                  <a:ext cx="4330560" cy="29947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" name="Imagem 2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21163" y="6289812"/>
                  <a:ext cx="640294" cy="392029"/>
                </a:xfrm>
                <a:prstGeom prst="rect">
                  <a:avLst/>
                </a:prstGeom>
              </p:spPr>
            </p:pic>
          </p:grpSp>
        </p:grpSp>
        <p:pic>
          <p:nvPicPr>
            <p:cNvPr id="8" name="Google Shape;288;p26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0967687" y="3399116"/>
              <a:ext cx="1255885" cy="3450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9666" y="3512161"/>
            <a:ext cx="4961918" cy="3036117"/>
          </a:xfrm>
          <a:prstGeom prst="rect">
            <a:avLst/>
          </a:prstGeom>
          <a:noFill/>
          <a:ln w="508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2" name="Grupo 1"/>
          <p:cNvGrpSpPr/>
          <p:nvPr/>
        </p:nvGrpSpPr>
        <p:grpSpPr>
          <a:xfrm>
            <a:off x="6841693" y="653818"/>
            <a:ext cx="4445114" cy="5931877"/>
            <a:chOff x="7378574" y="715108"/>
            <a:chExt cx="4445114" cy="5931877"/>
          </a:xfrm>
        </p:grpSpPr>
        <p:pic>
          <p:nvPicPr>
            <p:cNvPr id="98" name="Google Shape;98;p3"/>
            <p:cNvPicPr preferRelativeResize="0"/>
            <p:nvPr/>
          </p:nvPicPr>
          <p:blipFill rotWithShape="1">
            <a:blip r:embed="rId4">
              <a:alphaModFix/>
            </a:blip>
            <a:srcRect t="2342" b="3355"/>
            <a:stretch/>
          </p:blipFill>
          <p:spPr>
            <a:xfrm>
              <a:off x="7378574" y="715108"/>
              <a:ext cx="4445114" cy="59318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" name="Google Shape;100;p3"/>
            <p:cNvSpPr/>
            <p:nvPr/>
          </p:nvSpPr>
          <p:spPr>
            <a:xfrm>
              <a:off x="8660976" y="3926293"/>
              <a:ext cx="1367624" cy="858741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" name="Google Shape;101;p3"/>
          <p:cNvSpPr txBox="1"/>
          <p:nvPr/>
        </p:nvSpPr>
        <p:spPr>
          <a:xfrm>
            <a:off x="779666" y="1099467"/>
            <a:ext cx="6687934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pt-P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Mappas</a:t>
            </a:r>
            <a:r>
              <a:rPr lang="pt-P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das </a:t>
            </a:r>
            <a:r>
              <a:rPr lang="pt-PT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Provincias</a:t>
            </a:r>
            <a:r>
              <a:rPr lang="pt-P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Portugal”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Desenhados a pedido do Marquês de Pombal - Século XVIII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"/>
          <p:cNvSpPr txBox="1"/>
          <p:nvPr/>
        </p:nvSpPr>
        <p:spPr>
          <a:xfrm>
            <a:off x="194019" y="192153"/>
            <a:ext cx="1070748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1- Algumas descrições geográficas de Vila Nova de Famalicão, ao longo dos tempos</a:t>
            </a:r>
            <a:endParaRPr/>
          </a:p>
        </p:txBody>
      </p:sp>
      <p:pic>
        <p:nvPicPr>
          <p:cNvPr id="7" name="Google Shape;126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957305" y="3440507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618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/>
          <p:nvPr/>
        </p:nvSpPr>
        <p:spPr>
          <a:xfrm>
            <a:off x="8460188" y="3768918"/>
            <a:ext cx="1367624" cy="858741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 txBox="1"/>
          <p:nvPr/>
        </p:nvSpPr>
        <p:spPr>
          <a:xfrm>
            <a:off x="609996" y="786425"/>
            <a:ext cx="5842079" cy="6093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pt-PT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Memórias Paroquiais de 1758</a:t>
            </a:r>
            <a:r>
              <a:rPr lang="pt-P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Realizadas a pedido Marquês de Pombal após terramoto 1755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São um inquérito realizado 3 anos após o terramoto de 1755, enviado a todas as paróquias. Estava dividido em 3 partes, onde se perguntava sobre as povoações, sobre as serras e sobre os rios.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Perguntas constantes da Parte 2 do inquérito: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que se procura saber da terra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Em que província fica, a que bispado, comarca, termo e freguesia pertence.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Se é d’el-Rei, ou de donatário, e quem o é ao presente.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Quantos vizinhos tem, e o número de pessoas.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Se está situada em campina, vale, ou monte e que povoações se descobrem dela, e quanto distam.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Se tem termo seu, que lugares, ou aldeias compreende, como se chamam, e quantos vizinhos tem.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Se a Paróquia está fora do lugar, ou dentro dele, e quantos lugares, ou aldeias tem a freguesia, e todos pelos seus nomes.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Qual é o seu orago, quantos altares tem, e de que santos, quantas naves tem; se tem Irmandades, quantas e de que santos.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8. Se o Pároco é cura, vigário, ou reitor, ou prior, ou abade, e de que apresentação é, e que renda tem.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9. Se tem beneficiados, quantos, e que renda tem, e quem os apresenta.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10.Se tem conventos, e de que religiosos, ou religiosas, e quem são os seus padroeiros.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11.Se tem hospital, quem o administra e que renda tem.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12. Se tem casa de Misericórdia, e qual foi a sua origem, e que renda tem; e o que houver de notável em qualquer destas coisas.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13. Se tem algumas ermidas, e de que santos, e se estão dentro ou fora do lugar, e a quem pertencem.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14. Se acode a elas romagem, sempre, ou em alguns dias do ano, e quais são estes.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15. Quais são os frutos da terra que os moradores recolhem com maior abundância.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16. Se tem juiz ordinário, etc., câmara, ou se está sujeita ao governo das justiças de outra terra, e qual é esta.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17. Se é couto, cabeça de concelho, honra ou beetria.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18. Se há memória de que florescessem, ou dela saíssem, alguns homens insignes por virtudes, letras ou armas.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19. Se tem feira, e em que dias, e quanto dura, se é </a:t>
            </a:r>
            <a:r>
              <a:rPr lang="pt-PT" sz="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franca</a:t>
            </a: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ou cativa.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20. Se tem correio, e em que dias da semana chega, e parte; e, se o não tem, de que correio se serve, e quanto dista a terra aonde ele chega.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21. Quanto dista da cidade capital do bispado, e quanto de Lisboa, capital do Reino.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22. Se tem algum privilégio, antiguidades, ou outras coisas dignas de memória.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23. Se há na terra, ou perto dela alguma fonte, ou lagoa célebre, e se as suas águas tem alguma especial virtude.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24. Se for porto de mar, descreva-se o sitio que tem por arte ou por natureza, as embarcações que o frequentam e que pode admitir.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25. Se a terra for murada, diga-se a qualidade dos seus muros; se for praça de armas, descreva-se a sua fortificação. Se há nela, ou no seu distrito algum castelo, ou torre antiga, e em que estado se acha ao presente.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26. Se padeceu alguma ruína no terramoto de 1755, e em quê, e se está reparada.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27. E tudo o mais que houver digno de memória, de que não faça menção o presente interrogatório. </a:t>
            </a:r>
            <a:endParaRPr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Mais informação e links em: </a:t>
            </a:r>
            <a:r>
              <a:rPr lang="pt-PT" sz="11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Memórias_Paroquiais_de_1758</a:t>
            </a:r>
            <a:r>
              <a:rPr lang="pt-PT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7032834" y="653818"/>
            <a:ext cx="4222331" cy="6019067"/>
            <a:chOff x="7032834" y="653818"/>
            <a:chExt cx="4222331" cy="6019067"/>
          </a:xfrm>
        </p:grpSpPr>
        <p:pic>
          <p:nvPicPr>
            <p:cNvPr id="109" name="Google Shape;109;p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032834" y="653818"/>
              <a:ext cx="4222331" cy="6019067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10" name="Google Shape;110;p4"/>
            <p:cNvCxnSpPr/>
            <p:nvPr/>
          </p:nvCxnSpPr>
          <p:spPr>
            <a:xfrm rot="10800000" flipH="1">
              <a:off x="9397010" y="2485409"/>
              <a:ext cx="1281175" cy="24319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11" name="Google Shape;111;p4"/>
          <p:cNvSpPr txBox="1"/>
          <p:nvPr/>
        </p:nvSpPr>
        <p:spPr>
          <a:xfrm>
            <a:off x="194019" y="192153"/>
            <a:ext cx="1070748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1 - Algumas descrições geográficas de Vila Nova de Famalicão, ao longo dos tempos</a:t>
            </a:r>
            <a:endParaRPr/>
          </a:p>
        </p:txBody>
      </p:sp>
      <p:pic>
        <p:nvPicPr>
          <p:cNvPr id="7" name="Google Shape;126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984600" y="3399564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5"/>
          <p:cNvPicPr preferRelativeResize="0"/>
          <p:nvPr/>
        </p:nvPicPr>
        <p:blipFill rotWithShape="1">
          <a:blip r:embed="rId3">
            <a:alphaModFix/>
          </a:blip>
          <a:srcRect l="2007" t="12639" r="2579" b="9305"/>
          <a:stretch/>
        </p:blipFill>
        <p:spPr>
          <a:xfrm>
            <a:off x="321128" y="1104610"/>
            <a:ext cx="3181350" cy="5353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5607288" y="794584"/>
            <a:ext cx="3705225" cy="762092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5"/>
          <p:cNvSpPr txBox="1"/>
          <p:nvPr/>
        </p:nvSpPr>
        <p:spPr>
          <a:xfrm>
            <a:off x="3649436" y="1987678"/>
            <a:ext cx="7620929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Roteiro do país, que inclui Vila Nova de Famalicão, tendo sido produzido entre 1924 e 1969.</a:t>
            </a:r>
            <a:endParaRPr dirty="0"/>
          </a:p>
        </p:txBody>
      </p:sp>
      <p:sp>
        <p:nvSpPr>
          <p:cNvPr id="119" name="Google Shape;119;p5"/>
          <p:cNvSpPr txBox="1"/>
          <p:nvPr/>
        </p:nvSpPr>
        <p:spPr>
          <a:xfrm>
            <a:off x="194019" y="192153"/>
            <a:ext cx="1070748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1 - Algumas descrições geográficas de Vila Nova de Famalicão, ao longo dos tempos</a:t>
            </a:r>
            <a:endParaRPr/>
          </a:p>
        </p:txBody>
      </p:sp>
      <p:pic>
        <p:nvPicPr>
          <p:cNvPr id="6" name="Google Shape;126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970952" y="3413212"/>
            <a:ext cx="1255885" cy="3450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83935" y="3407365"/>
            <a:ext cx="1255885" cy="345063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6"/>
          <p:cNvSpPr txBox="1"/>
          <p:nvPr/>
        </p:nvSpPr>
        <p:spPr>
          <a:xfrm>
            <a:off x="674665" y="180430"/>
            <a:ext cx="10707485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CARTOGRAFIA DO CENTRO URBANO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6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VILA NOVA DE FAMALICÃO</a:t>
            </a:r>
            <a:endParaRPr lang="pt-PT"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900601" y="2594631"/>
            <a:ext cx="10258890" cy="2421506"/>
            <a:chOff x="900601" y="2594631"/>
            <a:chExt cx="10258890" cy="2421506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0601" y="2594632"/>
              <a:ext cx="1107289" cy="1698153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</p:pic>
        <p:pic>
          <p:nvPicPr>
            <p:cNvPr id="9" name="Google Shape;142;p9"/>
            <p:cNvPicPr preferRelativeResize="0"/>
            <p:nvPr/>
          </p:nvPicPr>
          <p:blipFill rotWithShape="1">
            <a:blip r:embed="rId5">
              <a:alphaModFix/>
            </a:blip>
            <a:srcRect l="11357" t="7539" r="11135" b="6956"/>
            <a:stretch/>
          </p:blipFill>
          <p:spPr>
            <a:xfrm>
              <a:off x="2658980" y="2594633"/>
              <a:ext cx="1684421" cy="169815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</p:pic>
        <p:pic>
          <p:nvPicPr>
            <p:cNvPr id="10" name="Google Shape;174;p11"/>
            <p:cNvPicPr preferRelativeResize="0"/>
            <p:nvPr/>
          </p:nvPicPr>
          <p:blipFill rotWithShape="1">
            <a:blip r:embed="rId6">
              <a:alphaModFix/>
            </a:blip>
            <a:srcRect l="9792" r="10000"/>
            <a:stretch/>
          </p:blipFill>
          <p:spPr>
            <a:xfrm rot="16200000">
              <a:off x="5048995" y="2540129"/>
              <a:ext cx="1698153" cy="1807160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1" name="Google Shape;182;p12"/>
            <p:cNvPicPr preferRelativeResize="0"/>
            <p:nvPr/>
          </p:nvPicPr>
          <p:blipFill rotWithShape="1">
            <a:blip r:embed="rId7">
              <a:alphaModFix/>
            </a:blip>
            <a:srcRect l="22291" r="21666"/>
            <a:stretch/>
          </p:blipFill>
          <p:spPr>
            <a:xfrm>
              <a:off x="7452742" y="2594632"/>
              <a:ext cx="1201463" cy="169815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</p:pic>
        <p:pic>
          <p:nvPicPr>
            <p:cNvPr id="13" name="Google Shape;191;p13"/>
            <p:cNvPicPr preferRelativeResize="0"/>
            <p:nvPr/>
          </p:nvPicPr>
          <p:blipFill rotWithShape="1">
            <a:blip r:embed="rId8">
              <a:alphaModFix/>
            </a:blip>
            <a:srcRect l="17874" t="17874" r="17874" b="17874"/>
            <a:stretch/>
          </p:blipFill>
          <p:spPr>
            <a:xfrm>
              <a:off x="9257550" y="2594631"/>
              <a:ext cx="1901941" cy="1698154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5" name="Google Shape;125;p6"/>
            <p:cNvSpPr/>
            <p:nvPr/>
          </p:nvSpPr>
          <p:spPr>
            <a:xfrm>
              <a:off x="1107729" y="4379938"/>
              <a:ext cx="693031" cy="500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spAutoFit/>
            </a:bodyPr>
            <a:lstStyle/>
            <a:p>
              <a:pPr marL="0" marR="0" lvl="0" indent="0" algn="l" rtl="0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imes New Roman"/>
                <a:buNone/>
              </a:pPr>
              <a:r>
                <a:rPr lang="pt-PT" sz="1400" b="1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1854</a:t>
              </a:r>
              <a:endParaRPr sz="1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25;p6"/>
            <p:cNvSpPr/>
            <p:nvPr/>
          </p:nvSpPr>
          <p:spPr>
            <a:xfrm>
              <a:off x="3154674" y="4379939"/>
              <a:ext cx="693031" cy="500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spAutoFit/>
            </a:bodyPr>
            <a:lstStyle/>
            <a:p>
              <a:pPr marL="0" marR="0" lvl="0" indent="0" algn="l" rtl="0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imes New Roman"/>
                <a:buNone/>
              </a:pPr>
              <a:r>
                <a:rPr lang="pt-PT" sz="1400" b="1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1880</a:t>
              </a:r>
              <a:endParaRPr sz="1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25;p6"/>
            <p:cNvSpPr/>
            <p:nvPr/>
          </p:nvSpPr>
          <p:spPr>
            <a:xfrm>
              <a:off x="5549787" y="4379938"/>
              <a:ext cx="693031" cy="500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spAutoFit/>
            </a:bodyPr>
            <a:lstStyle/>
            <a:p>
              <a:pPr marL="0" marR="0" lvl="0" indent="0" algn="l" rtl="0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imes New Roman"/>
                <a:buNone/>
              </a:pPr>
              <a:r>
                <a:rPr lang="pt-PT" sz="1400" b="1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1920</a:t>
              </a:r>
              <a:endParaRPr sz="1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25;p6"/>
            <p:cNvSpPr/>
            <p:nvPr/>
          </p:nvSpPr>
          <p:spPr>
            <a:xfrm>
              <a:off x="7771749" y="4379938"/>
              <a:ext cx="693031" cy="500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spAutoFit/>
            </a:bodyPr>
            <a:lstStyle/>
            <a:p>
              <a:pPr marL="0" marR="0" lvl="0" indent="0" algn="l" rtl="0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imes New Roman"/>
                <a:buNone/>
              </a:pPr>
              <a:r>
                <a:rPr lang="pt-PT" sz="1400" b="1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1945</a:t>
              </a:r>
              <a:endParaRPr sz="1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25;p6"/>
            <p:cNvSpPr/>
            <p:nvPr/>
          </p:nvSpPr>
          <p:spPr>
            <a:xfrm>
              <a:off x="9200491" y="4379936"/>
              <a:ext cx="1959000" cy="6362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spAutoFit/>
            </a:bodyPr>
            <a:lstStyle/>
            <a:p>
              <a:pPr marL="0" marR="0" lvl="0" indent="0" algn="ctr" rtl="0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imes New Roman"/>
                <a:buNone/>
              </a:pPr>
              <a:r>
                <a:rPr lang="pt-PT" sz="1400" b="1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1948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Times New Roman"/>
                <a:buNone/>
              </a:pPr>
              <a:r>
                <a:rPr lang="pt-PT" sz="1000" b="1" dirty="0" smtClean="0"/>
                <a:t>(escala municipal)</a:t>
              </a:r>
              <a:endParaRPr sz="1000" b="1" dirty="0">
                <a:solidFill>
                  <a:srgbClr val="000000"/>
                </a:solidFill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/>
          <p:nvPr/>
        </p:nvSpPr>
        <p:spPr>
          <a:xfrm>
            <a:off x="5015620" y="6124220"/>
            <a:ext cx="4259360" cy="4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pt-PT"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Plano alinhamentos estrada real -  1854</a:t>
            </a: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98248" y="3399565"/>
            <a:ext cx="1255885" cy="345063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6"/>
          <p:cNvSpPr txBox="1"/>
          <p:nvPr/>
        </p:nvSpPr>
        <p:spPr>
          <a:xfrm>
            <a:off x="5015620" y="908655"/>
            <a:ext cx="6511410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Primeira planta</a:t>
            </a:r>
            <a:r>
              <a:rPr lang="pt-PT" sz="18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conhecida </a:t>
            </a:r>
            <a:r>
              <a:rPr lang="pt-PT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</a:t>
            </a:r>
            <a:r>
              <a:rPr lang="pt-P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Vila Nova de Famalicão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Foi elaborada no âmbito do plano de alinhamentos </a:t>
            </a:r>
            <a:r>
              <a:rPr lang="pt-PT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efetuado </a:t>
            </a:r>
            <a:r>
              <a:rPr lang="pt-P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a Estrada Real (antiga designação das Estradas Nacionais), em 1854.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anterior percurso de passagem por Famalicão, seria através da (atual) Rua Direita, onde </a:t>
            </a:r>
            <a:r>
              <a:rPr lang="pt-PT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localizam </a:t>
            </a:r>
            <a:r>
              <a:rPr lang="pt-P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edifícios mais antigos da urbe.</a:t>
            </a:r>
            <a:endParaRPr dirty="0"/>
          </a:p>
        </p:txBody>
      </p:sp>
      <p:sp>
        <p:nvSpPr>
          <p:cNvPr id="128" name="Google Shape;128;p6"/>
          <p:cNvSpPr txBox="1"/>
          <p:nvPr/>
        </p:nvSpPr>
        <p:spPr>
          <a:xfrm>
            <a:off x="194019" y="192153"/>
            <a:ext cx="1070748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2 - Cartografia do centro urbano de Vila Nova de Famalicão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89" y="879214"/>
            <a:ext cx="3777915" cy="5727319"/>
          </a:xfrm>
          <a:prstGeom prst="rect">
            <a:avLst/>
          </a:prstGeom>
        </p:spPr>
      </p:pic>
      <p:sp>
        <p:nvSpPr>
          <p:cNvPr id="7" name="Google Shape;125;p6"/>
          <p:cNvSpPr/>
          <p:nvPr/>
        </p:nvSpPr>
        <p:spPr>
          <a:xfrm>
            <a:off x="10744200" y="153123"/>
            <a:ext cx="1228505" cy="64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pt-PT" sz="36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1854</a:t>
            </a:r>
            <a:endParaRPr sz="14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889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3593</TotalTime>
  <Words>2709</Words>
  <Application>Microsoft Office PowerPoint</Application>
  <PresentationFormat>Ecrã Panorâmico</PresentationFormat>
  <Paragraphs>272</Paragraphs>
  <Slides>48</Slides>
  <Notes>38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48</vt:i4>
      </vt:variant>
    </vt:vector>
  </HeadingPairs>
  <TitlesOfParts>
    <vt:vector size="54" baseType="lpstr">
      <vt:lpstr>Arial</vt:lpstr>
      <vt:lpstr>Calibri</vt:lpstr>
      <vt:lpstr>Geo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Arminda Ferreira</dc:creator>
  <cp:lastModifiedBy>Arminda Ferreira</cp:lastModifiedBy>
  <cp:revision>77</cp:revision>
  <dcterms:created xsi:type="dcterms:W3CDTF">2020-06-08T20:47:08Z</dcterms:created>
  <dcterms:modified xsi:type="dcterms:W3CDTF">2020-10-11T12:38:47Z</dcterms:modified>
</cp:coreProperties>
</file>