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xlsx" ContentType="application/vnd.openxmlformats-officedocument.spreadsheetml.sheet"/>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24384000" cy="13716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75"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81A4"/>
    <a:srgbClr val="FFFFFF"/>
    <a:srgbClr val="EF6A61"/>
    <a:srgbClr val="8A9BB6"/>
    <a:srgbClr val="E93527"/>
    <a:srgbClr val="9D6616"/>
    <a:srgbClr val="F7F7FF"/>
    <a:srgbClr val="5C3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12700" cap="flat">
              <a:solidFill>
                <a:srgbClr val="545A62"/>
              </a:solidFill>
              <a:prstDash val="solid"/>
              <a:miter lim="400000"/>
            </a:ln>
          </a:top>
          <a:bottom>
            <a:ln w="12700" cap="flat">
              <a:solidFill>
                <a:srgbClr val="545A62"/>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wholeTbl>
    <a:band2H>
      <a:tcTxStyle/>
      <a:tcStyle>
        <a:tcBdr/>
        <a:fill>
          <a:solidFill>
            <a:srgbClr val="E9FAFF"/>
          </a:solidFill>
        </a:fill>
      </a:tcStyle>
    </a:band2H>
    <a:firstCol>
      <a:tcTxStyle b="off" i="off">
        <a:font>
          <a:latin typeface="Founders Grotesk"/>
          <a:ea typeface="Founders Grotesk"/>
          <a:cs typeface="Founders Grotesk"/>
        </a:font>
        <a:srgbClr val="53575F"/>
      </a:tcTxStyle>
      <a:tcStyle>
        <a:tcBdr>
          <a:left>
            <a:ln w="12700" cap="flat">
              <a:solidFill>
                <a:srgbClr val="5D5D5D"/>
              </a:solidFill>
              <a:prstDash val="solid"/>
              <a:miter lim="400000"/>
            </a:ln>
          </a:left>
          <a:right>
            <a:ln w="38100" cap="flat">
              <a:solidFill>
                <a:srgbClr val="545A62"/>
              </a:solidFill>
              <a:prstDash val="solid"/>
              <a:miter lim="400000"/>
            </a:ln>
          </a:right>
          <a:top>
            <a:ln w="12700" cap="flat">
              <a:solidFill>
                <a:srgbClr val="555A61"/>
              </a:solidFill>
              <a:prstDash val="solid"/>
              <a:miter lim="400000"/>
            </a:ln>
          </a:top>
          <a:bottom>
            <a:ln w="12700" cap="flat">
              <a:solidFill>
                <a:srgbClr val="555A61"/>
              </a:solidFill>
              <a:prstDash val="solid"/>
              <a:miter lim="400000"/>
            </a:ln>
          </a:bottom>
          <a:insideH>
            <a:ln w="12700" cap="flat">
              <a:solidFill>
                <a:srgbClr val="555A61"/>
              </a:solidFill>
              <a:prstDash val="solid"/>
              <a:miter lim="400000"/>
            </a:ln>
          </a:insideH>
          <a:insideV>
            <a:ln w="12700" cap="flat">
              <a:solidFill>
                <a:srgbClr val="555A61"/>
              </a:solidFill>
              <a:prstDash val="solid"/>
              <a:miter lim="400000"/>
            </a:ln>
          </a:insideV>
        </a:tcBdr>
        <a:fill>
          <a:solidFill>
            <a:srgbClr val="ABE3F1"/>
          </a:solidFill>
        </a:fill>
      </a:tcStyle>
    </a:firstCol>
    <a:lastRow>
      <a:tcTxStyle b="off" i="off">
        <a:font>
          <a:latin typeface="Founders Grotesk"/>
          <a:ea typeface="Founders Grotesk"/>
          <a:cs typeface="Founders Grotesk"/>
        </a:font>
        <a:srgbClr val="53585F"/>
      </a:tcTxStyle>
      <a:tcStyle>
        <a:tcBdr>
          <a:left>
            <a:ln w="12700" cap="flat">
              <a:solidFill>
                <a:srgbClr val="545A62"/>
              </a:solidFill>
              <a:prstDash val="solid"/>
              <a:miter lim="400000"/>
            </a:ln>
          </a:left>
          <a:right>
            <a:ln w="12700" cap="flat">
              <a:solidFill>
                <a:srgbClr val="545A62"/>
              </a:solidFill>
              <a:prstDash val="solid"/>
              <a:miter lim="400000"/>
            </a:ln>
          </a:right>
          <a:top>
            <a:ln w="38100" cap="flat">
              <a:solidFill>
                <a:srgbClr val="545A62"/>
              </a:solidFill>
              <a:prstDash val="solid"/>
              <a:miter lim="400000"/>
            </a:ln>
          </a:top>
          <a:bottom>
            <a:ln w="12700" cap="flat">
              <a:solidFill>
                <a:srgbClr val="5D5D5D"/>
              </a:solidFill>
              <a:prstDash val="solid"/>
              <a:miter lim="400000"/>
            </a:ln>
          </a:bottom>
          <a:insideH>
            <a:ln w="12700" cap="flat">
              <a:solidFill>
                <a:srgbClr val="545A62"/>
              </a:solidFill>
              <a:prstDash val="solid"/>
              <a:miter lim="400000"/>
            </a:ln>
          </a:insideH>
          <a:insideV>
            <a:ln w="12700" cap="flat">
              <a:solidFill>
                <a:srgbClr val="545A62"/>
              </a:solidFill>
              <a:prstDash val="solid"/>
              <a:miter lim="400000"/>
            </a:ln>
          </a:insideV>
        </a:tcBdr>
        <a:fill>
          <a:noFill/>
        </a:fill>
      </a:tcStyle>
    </a:lastRow>
    <a:firstRow>
      <a:tcTxStyle b="off" i="off">
        <a:font>
          <a:latin typeface="Founders Grotesk"/>
          <a:ea typeface="Founders Grotesk"/>
          <a:cs typeface="Founders Grotesk"/>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38100" cap="flat">
              <a:solidFill>
                <a:srgbClr val="545A62"/>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668FE4"/>
          </a:solidFill>
        </a:fill>
      </a:tcStyle>
    </a:firstRow>
  </a:tblStyle>
  <a:tblStyle styleId="{C7B018BB-80A7-4F77-B60F-C8B233D01FF8}" styleName="">
    <a:tblBg/>
    <a:wholeTbl>
      <a:tcTxStyle b="off" i="off">
        <a:font>
          <a:latin typeface="Founders Grotesk"/>
          <a:ea typeface="Founders Grotesk"/>
          <a:cs typeface="Founders Grotesk"/>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wholeTbl>
    <a:band2H>
      <a:tcTxStyle/>
      <a:tcStyle>
        <a:tcBdr/>
        <a:fill>
          <a:solidFill>
            <a:srgbClr val="E3E5E8"/>
          </a:solidFill>
        </a:fill>
      </a:tcStyle>
    </a:band2H>
    <a:firstCol>
      <a:tcTxStyle b="on" i="off">
        <a:font>
          <a:latin typeface="Founders Grotesk Semibold"/>
          <a:ea typeface="Founders Grotesk Semibold"/>
          <a:cs typeface="Founders Grotesk Semibold"/>
        </a:font>
        <a:srgbClr val="53585F"/>
      </a:tcTxStyle>
      <a:tcStyle>
        <a:tcBdr>
          <a:left>
            <a:ln w="12700" cap="flat">
              <a:solidFill>
                <a:srgbClr val="53585F"/>
              </a:solidFill>
              <a:prstDash val="solid"/>
              <a:miter lim="400000"/>
            </a:ln>
          </a:left>
          <a:right>
            <a:ln w="38100" cap="flat">
              <a:solidFill>
                <a:srgbClr val="53585F"/>
              </a:solidFill>
              <a:prstDash val="solid"/>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Col>
    <a:lastRow>
      <a:tcTxStyle b="on" i="off">
        <a:font>
          <a:latin typeface="Founders Grotesk Semibold"/>
          <a:ea typeface="Founders Grotesk Semibold"/>
          <a:cs typeface="Founders Grotesk Semibold"/>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381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lastRow>
    <a:firstRow>
      <a:tcTxStyle b="on" i="off">
        <a:font>
          <a:latin typeface="Founders Grotesk Semibold"/>
          <a:ea typeface="Founders Grotesk Semibold"/>
          <a:cs typeface="Founders Grotesk Semibold"/>
        </a:font>
        <a:srgbClr val="53585F"/>
      </a:tcTxStyle>
      <a:tcStyle>
        <a:tcBdr>
          <a:left>
            <a:ln w="12700" cap="flat">
              <a:solidFill>
                <a:srgbClr val="53585F"/>
              </a:solidFill>
              <a:prstDash val="solid"/>
              <a:miter lim="400000"/>
            </a:ln>
          </a:left>
          <a:right>
            <a:ln w="12700" cap="flat">
              <a:solidFill>
                <a:srgbClr val="53585F"/>
              </a:solidFill>
              <a:prstDash val="solid"/>
              <a:miter lim="400000"/>
            </a:ln>
          </a:right>
          <a:top>
            <a:ln w="12700" cap="flat">
              <a:solidFill>
                <a:srgbClr val="53585F"/>
              </a:solidFill>
              <a:prstDash val="solid"/>
              <a:miter lim="400000"/>
            </a:ln>
          </a:top>
          <a:bottom>
            <a:ln w="38100" cap="flat">
              <a:solidFill>
                <a:srgbClr val="53585F"/>
              </a:solidFill>
              <a:prstDash val="solid"/>
              <a:miter lim="400000"/>
            </a:ln>
          </a:bottom>
          <a:insideH>
            <a:ln w="12700" cap="flat">
              <a:solidFill>
                <a:srgbClr val="53585F"/>
              </a:solidFill>
              <a:prstDash val="solid"/>
              <a:miter lim="400000"/>
            </a:ln>
          </a:insideH>
          <a:insideV>
            <a:ln w="12700" cap="flat">
              <a:solidFill>
                <a:srgbClr val="53585F"/>
              </a:solidFill>
              <a:prstDash val="solid"/>
              <a:miter lim="400000"/>
            </a:ln>
          </a:insideV>
        </a:tcBdr>
        <a:fill>
          <a:noFill/>
        </a:fill>
      </a:tcStyle>
    </a:firstRow>
  </a:tblStyle>
  <a:tblStyle styleId="{EEE7283C-3CF3-47DC-8721-378D4A62B228}" styleName="">
    <a:tblBg/>
    <a:wholeTbl>
      <a:tcTxStyle b="on" i="off">
        <a:font>
          <a:latin typeface="Founders Grotesk Semibold"/>
          <a:ea typeface="Founders Grotesk Semibold"/>
          <a:cs typeface="Founders Grotesk Semibold"/>
        </a:font>
        <a:srgbClr val="000034"/>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CDCCF5"/>
          </a:solidFill>
        </a:fill>
      </a:tcStyle>
    </a:wholeTbl>
    <a:band2H>
      <a:tcTxStyle/>
      <a:tcStyle>
        <a:tcBdr/>
        <a:fill>
          <a:solidFill>
            <a:srgbClr val="E7E7FA"/>
          </a:solidFill>
        </a:fill>
      </a:tcStyle>
    </a:band2H>
    <a:firstCol>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firstCol>
    <a:la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lastRow>
    <a:fir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solidFill>
        </a:fill>
      </a:tcStyle>
    </a:firstRow>
  </a:tblStyle>
  <a:tblStyle styleId="{CF821DB8-F4EB-4A41-A1BA-3FCAFE7338EE}" styleName="">
    <a:tblBg/>
    <a:wholeTbl>
      <a:tcTxStyle b="on" i="off">
        <a:font>
          <a:latin typeface="Founders Grotesk Semibold"/>
          <a:ea typeface="Founders Grotesk Semibold"/>
          <a:cs typeface="Founders Grotesk Semibold"/>
        </a:font>
        <a:srgbClr val="000034"/>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D1FCEE"/>
          </a:solidFill>
        </a:fill>
      </a:tcStyle>
    </a:wholeTbl>
    <a:band2H>
      <a:tcTxStyle/>
      <a:tcStyle>
        <a:tcBdr/>
        <a:fill>
          <a:solidFill>
            <a:srgbClr val="E9FDF7"/>
          </a:solidFill>
        </a:fill>
      </a:tcStyle>
    </a:band2H>
    <a:firstCol>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firstCol>
    <a:la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lastRow>
    <a:fir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3"/>
          </a:solidFill>
        </a:fill>
      </a:tcStyle>
    </a:firstRow>
  </a:tblStyle>
  <a:tblStyle styleId="{33BA23B1-9221-436E-865A-0063620EA4FD}" styleName="">
    <a:tblBg/>
    <a:wholeTbl>
      <a:tcTxStyle b="on" i="off">
        <a:font>
          <a:latin typeface="Founders Grotesk Semibold"/>
          <a:ea typeface="Founders Grotesk Semibold"/>
          <a:cs typeface="Founders Grotesk Semibold"/>
        </a:font>
        <a:srgbClr val="000034"/>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FFD1CF"/>
          </a:solidFill>
        </a:fill>
      </a:tcStyle>
    </a:wholeTbl>
    <a:band2H>
      <a:tcTxStyle/>
      <a:tcStyle>
        <a:tcBdr/>
        <a:fill>
          <a:solidFill>
            <a:srgbClr val="FFE9E9"/>
          </a:solidFill>
        </a:fill>
      </a:tcStyle>
    </a:band2H>
    <a:firstCol>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firstCol>
    <a:la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381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lastRow>
    <a:firstRow>
      <a:tcTxStyle b="on" i="off">
        <a:font>
          <a:latin typeface="Founders Grotesk Semibold"/>
          <a:ea typeface="Founders Grotesk Semibold"/>
          <a:cs typeface="Founders Grotesk Semibold"/>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381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6"/>
          </a:solidFill>
        </a:fill>
      </a:tcStyle>
    </a:firstRow>
  </a:tblStyle>
  <a:tblStyle styleId="{2708684C-4D16-4618-839F-0558EEFCDFE6}" styleName="">
    <a:tblBg/>
    <a:wholeTbl>
      <a:tcTxStyle b="on" i="off">
        <a:font>
          <a:latin typeface="Founders Grotesk Semibold"/>
          <a:ea typeface="Founders Grotesk Semibold"/>
          <a:cs typeface="Founders Grotesk Semibold"/>
        </a:font>
        <a:srgbClr val="00003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7"/>
          </a:solidFill>
        </a:fill>
      </a:tcStyle>
    </a:wholeTbl>
    <a:band2H>
      <a:tcTxStyle/>
      <a:tcStyle>
        <a:tcBdr/>
        <a:fill>
          <a:solidFill>
            <a:schemeClr val="accent1"/>
          </a:solidFill>
        </a:fill>
      </a:tcStyle>
    </a:band2H>
    <a:firstCol>
      <a:tcTxStyle b="on" i="off">
        <a:font>
          <a:latin typeface="Founders Grotesk Semibold"/>
          <a:ea typeface="Founders Grotesk Semibold"/>
          <a:cs typeface="Founders Grotesk Semibold"/>
        </a:font>
        <a:schemeClr val="accent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ounders Grotesk Semibold"/>
          <a:ea typeface="Founders Grotesk Semibold"/>
          <a:cs typeface="Founders Grotesk Semibold"/>
        </a:font>
        <a:srgbClr val="000034"/>
      </a:tcTxStyle>
      <a:tcStyle>
        <a:tcBdr>
          <a:left>
            <a:ln w="12700" cap="flat">
              <a:noFill/>
              <a:miter lim="400000"/>
            </a:ln>
          </a:left>
          <a:right>
            <a:ln w="12700" cap="flat">
              <a:noFill/>
              <a:miter lim="400000"/>
            </a:ln>
          </a:right>
          <a:top>
            <a:ln w="508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chemeClr val="accent1"/>
          </a:solidFill>
        </a:fill>
      </a:tcStyle>
    </a:lastRow>
    <a:firstRow>
      <a:tcTxStyle b="on" i="off">
        <a:font>
          <a:latin typeface="Founders Grotesk Semibold"/>
          <a:ea typeface="Founders Grotesk Semibold"/>
          <a:cs typeface="Founders Grotesk Semibold"/>
        </a:font>
        <a:schemeClr val="accent1"/>
      </a:tcTxStyle>
      <a:tcStyle>
        <a:tcBdr>
          <a:left>
            <a:ln w="12700" cap="flat">
              <a:noFill/>
              <a:miter lim="400000"/>
            </a:ln>
          </a:left>
          <a:right>
            <a:ln w="12700" cap="flat">
              <a:noFill/>
              <a:miter lim="400000"/>
            </a:ln>
          </a:right>
          <a:top>
            <a:ln w="25400" cap="flat">
              <a:solidFill>
                <a:srgbClr val="000034"/>
              </a:solidFill>
              <a:prstDash val="solid"/>
              <a:round/>
            </a:ln>
          </a:top>
          <a:bottom>
            <a:ln w="25400" cap="flat">
              <a:solidFill>
                <a:srgbClr val="00003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48" autoAdjust="0"/>
    <p:restoredTop sz="94660"/>
  </p:normalViewPr>
  <p:slideViewPr>
    <p:cSldViewPr snapToGrid="0" showGuides="1">
      <p:cViewPr varScale="1">
        <p:scale>
          <a:sx n="35" d="100"/>
          <a:sy n="35" d="100"/>
        </p:scale>
        <p:origin x="324" y="78"/>
      </p:cViewPr>
      <p:guideLst>
        <p:guide orient="horz" pos="4275"/>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Folha_de_C_lculo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Folha_de_C_lculo_do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Folha_de_C_lculo_do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Folha_de_C_lculo_do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Folha_de_C_lculo_do_Microsoft_Excel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903200000000005E-2"/>
          <c:y val="0.11638936965641584"/>
          <c:w val="0.91322017705078506"/>
          <c:h val="0.80607865487308017"/>
        </c:manualLayout>
      </c:layout>
      <c:barChart>
        <c:barDir val="col"/>
        <c:grouping val="clustered"/>
        <c:varyColors val="0"/>
        <c:ser>
          <c:idx val="0"/>
          <c:order val="0"/>
          <c:tx>
            <c:strRef>
              <c:f>Sheet1!$A$2</c:f>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pt-PT"/>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Sheet1!$B$1:$T$1</c:f>
              <c:strCache>
                <c:ptCount val="19"/>
                <c:pt idx="0">
                  <c:v>1919</c:v>
                </c:pt>
                <c:pt idx="1">
                  <c:v>1921</c:v>
                </c:pt>
                <c:pt idx="2">
                  <c:v>1923</c:v>
                </c:pt>
                <c:pt idx="3">
                  <c:v>1925</c:v>
                </c:pt>
                <c:pt idx="4">
                  <c:v>1926</c:v>
                </c:pt>
                <c:pt idx="5">
                  <c:v>1927</c:v>
                </c:pt>
                <c:pt idx="6">
                  <c:v>1928</c:v>
                </c:pt>
                <c:pt idx="7">
                  <c:v>1929</c:v>
                </c:pt>
                <c:pt idx="8">
                  <c:v>1930</c:v>
                </c:pt>
                <c:pt idx="9">
                  <c:v>1931</c:v>
                </c:pt>
                <c:pt idx="10">
                  <c:v>1932</c:v>
                </c:pt>
                <c:pt idx="11">
                  <c:v>1933</c:v>
                </c:pt>
                <c:pt idx="12">
                  <c:v>1934</c:v>
                </c:pt>
                <c:pt idx="13">
                  <c:v>1935</c:v>
                </c:pt>
                <c:pt idx="14">
                  <c:v>1936</c:v>
                </c:pt>
                <c:pt idx="15">
                  <c:v>1937</c:v>
                </c:pt>
                <c:pt idx="16">
                  <c:v>1938</c:v>
                </c:pt>
                <c:pt idx="17">
                  <c:v>1939</c:v>
                </c:pt>
                <c:pt idx="18">
                  <c:v>1940</c:v>
                </c:pt>
              </c:strCache>
            </c:strRef>
          </c:cat>
          <c:val>
            <c:numRef>
              <c:f>Sheet1!$B$2:$T$2</c:f>
              <c:numCache>
                <c:formatCode>General</c:formatCode>
                <c:ptCount val="19"/>
                <c:pt idx="0">
                  <c:v>7894</c:v>
                </c:pt>
                <c:pt idx="1">
                  <c:v>5167</c:v>
                </c:pt>
                <c:pt idx="2">
                  <c:v>11195</c:v>
                </c:pt>
                <c:pt idx="3">
                  <c:v>12003</c:v>
                </c:pt>
                <c:pt idx="4">
                  <c:v>7087</c:v>
                </c:pt>
                <c:pt idx="5">
                  <c:v>3703</c:v>
                </c:pt>
                <c:pt idx="6">
                  <c:v>2013</c:v>
                </c:pt>
                <c:pt idx="7">
                  <c:v>4122</c:v>
                </c:pt>
                <c:pt idx="8">
                  <c:v>7014</c:v>
                </c:pt>
                <c:pt idx="9">
                  <c:v>1328</c:v>
                </c:pt>
                <c:pt idx="10">
                  <c:v>557</c:v>
                </c:pt>
                <c:pt idx="11">
                  <c:v>720</c:v>
                </c:pt>
                <c:pt idx="12">
                  <c:v>623</c:v>
                </c:pt>
                <c:pt idx="13">
                  <c:v>434</c:v>
                </c:pt>
                <c:pt idx="14">
                  <c:v>460</c:v>
                </c:pt>
                <c:pt idx="15">
                  <c:v>1162</c:v>
                </c:pt>
                <c:pt idx="16">
                  <c:v>2319</c:v>
                </c:pt>
                <c:pt idx="17">
                  <c:v>341</c:v>
                </c:pt>
                <c:pt idx="18">
                  <c:v>213</c:v>
                </c:pt>
              </c:numCache>
            </c:numRef>
          </c:val>
          <c:extLst>
            <c:ext xmlns:c16="http://schemas.microsoft.com/office/drawing/2014/chart" uri="{C3380CC4-5D6E-409C-BE32-E72D297353CC}">
              <c16:uniqueId val="{00000000-F91C-4D79-9BEB-A98F15FDF7AD}"/>
            </c:ext>
          </c:extLst>
        </c:ser>
        <c:dLbls>
          <c:showLegendKey val="0"/>
          <c:showVal val="0"/>
          <c:showCatName val="0"/>
          <c:showSerName val="0"/>
          <c:showPercent val="0"/>
          <c:showBubbleSize val="0"/>
        </c:dLbls>
        <c:gapWidth val="219"/>
        <c:overlap val="-27"/>
        <c:axId val="2094734552"/>
        <c:axId val="2094734553"/>
      </c:barChart>
      <c:catAx>
        <c:axId val="2094734552"/>
        <c:scaling>
          <c:orientation val="minMax"/>
        </c:scaling>
        <c:delete val="0"/>
        <c:axPos val="b"/>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pt-PT"/>
          </a:p>
        </c:txPr>
        <c:crossAx val="2094734553"/>
        <c:crosses val="autoZero"/>
        <c:auto val="1"/>
        <c:lblAlgn val="ctr"/>
        <c:lblOffset val="100"/>
        <c:noMultiLvlLbl val="1"/>
      </c:catAx>
      <c:valAx>
        <c:axId val="209473455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0" spcFirstLastPara="1" vertOverflow="ellipsis"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pt-PT"/>
          </a:p>
        </c:txPr>
        <c:crossAx val="2094734552"/>
        <c:crosses val="autoZero"/>
        <c:crossBetween val="between"/>
        <c:majorUnit val="3500"/>
        <c:minorUnit val="1750"/>
      </c:valAx>
      <c:spPr>
        <a:solidFill>
          <a:srgbClr val="FFFFFF"/>
        </a:solidFill>
        <a:ln>
          <a:noFill/>
        </a:ln>
        <a:effectLst/>
      </c:spPr>
    </c:plotArea>
    <c:plotVisOnly val="1"/>
    <c:dispBlanksAs val="gap"/>
    <c:showDLblsOverMax val="1"/>
  </c:chart>
  <c:spPr>
    <a:noFill/>
    <a:ln>
      <a:noFill/>
    </a:ln>
    <a:effectLst/>
  </c:spPr>
  <c:txPr>
    <a:bodyPr/>
    <a:lstStyle/>
    <a:p>
      <a:pPr>
        <a:defRPr/>
      </a:pPr>
      <a:endParaRPr lang="pt-P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PT"/>
  <c:roundedCorners val="0"/>
  <c:style val="2"/>
  <c:chart>
    <c:autoTitleDeleted val="1"/>
    <c:plotArea>
      <c:layout>
        <c:manualLayout>
          <c:layoutTarget val="inner"/>
          <c:xMode val="edge"/>
          <c:yMode val="edge"/>
          <c:x val="0.109678"/>
          <c:y val="5.0239399999999997E-2"/>
          <c:w val="0.88532200000000005"/>
          <c:h val="0.80877399999999999"/>
        </c:manualLayout>
      </c:layout>
      <c:barChart>
        <c:barDir val="col"/>
        <c:grouping val="clustered"/>
        <c:varyColors val="0"/>
        <c:ser>
          <c:idx val="0"/>
          <c:order val="0"/>
          <c:tx>
            <c:strRef>
              <c:f>Sheet1!$A$2</c:f>
              <c:strCache>
                <c:ptCount val="1"/>
                <c:pt idx="0">
                  <c:v>Europa</c:v>
                </c:pt>
              </c:strCache>
            </c:strRef>
          </c:tx>
          <c:spPr>
            <a:solidFill>
              <a:schemeClr val="accent6">
                <a:lumMod val="60000"/>
                <a:lumOff val="40000"/>
              </a:schemeClr>
            </a:solidFill>
            <a:ln w="12700" cap="flat">
              <a:noFill/>
              <a:miter lim="400000"/>
            </a:ln>
            <a:effectLst>
              <a:outerShdw blurRad="50800" dist="25400" dir="5400000" algn="tl">
                <a:srgbClr val="000000">
                  <a:alpha val="50000"/>
                </a:srgbClr>
              </a:outerShdw>
            </a:effectLst>
          </c:spPr>
          <c:invertIfNegative val="0"/>
          <c:cat>
            <c:strRef>
              <c:f>Sheet1!$B$1:$T$1</c:f>
              <c:strCache>
                <c:ptCount val="19"/>
                <c:pt idx="0">
                  <c:v>1919</c:v>
                </c:pt>
                <c:pt idx="1">
                  <c:v>1921</c:v>
                </c:pt>
                <c:pt idx="2">
                  <c:v>1923</c:v>
                </c:pt>
                <c:pt idx="3">
                  <c:v>1925</c:v>
                </c:pt>
                <c:pt idx="4">
                  <c:v>1926</c:v>
                </c:pt>
                <c:pt idx="5">
                  <c:v>1927</c:v>
                </c:pt>
                <c:pt idx="6">
                  <c:v>1928</c:v>
                </c:pt>
                <c:pt idx="7">
                  <c:v>1929</c:v>
                </c:pt>
                <c:pt idx="8">
                  <c:v>1930</c:v>
                </c:pt>
                <c:pt idx="9">
                  <c:v>1931</c:v>
                </c:pt>
                <c:pt idx="10">
                  <c:v>1932</c:v>
                </c:pt>
                <c:pt idx="11">
                  <c:v>1933</c:v>
                </c:pt>
                <c:pt idx="12">
                  <c:v>1934</c:v>
                </c:pt>
                <c:pt idx="13">
                  <c:v>1935</c:v>
                </c:pt>
                <c:pt idx="14">
                  <c:v>1936</c:v>
                </c:pt>
                <c:pt idx="15">
                  <c:v>1937</c:v>
                </c:pt>
                <c:pt idx="16">
                  <c:v>1938</c:v>
                </c:pt>
                <c:pt idx="17">
                  <c:v>1939</c:v>
                </c:pt>
                <c:pt idx="18">
                  <c:v>1940</c:v>
                </c:pt>
              </c:strCache>
            </c:strRef>
          </c:cat>
          <c:val>
            <c:numRef>
              <c:f>Sheet1!$B$2:$T$2</c:f>
              <c:numCache>
                <c:formatCode>General</c:formatCode>
                <c:ptCount val="19"/>
                <c:pt idx="0">
                  <c:v>7894</c:v>
                </c:pt>
                <c:pt idx="1">
                  <c:v>5167</c:v>
                </c:pt>
                <c:pt idx="2">
                  <c:v>11195</c:v>
                </c:pt>
                <c:pt idx="3">
                  <c:v>12003</c:v>
                </c:pt>
                <c:pt idx="4">
                  <c:v>7087</c:v>
                </c:pt>
                <c:pt idx="5">
                  <c:v>3703</c:v>
                </c:pt>
                <c:pt idx="6">
                  <c:v>2013</c:v>
                </c:pt>
                <c:pt idx="7">
                  <c:v>4122</c:v>
                </c:pt>
                <c:pt idx="8">
                  <c:v>7014</c:v>
                </c:pt>
                <c:pt idx="9">
                  <c:v>1328</c:v>
                </c:pt>
                <c:pt idx="10">
                  <c:v>557</c:v>
                </c:pt>
                <c:pt idx="11">
                  <c:v>720</c:v>
                </c:pt>
                <c:pt idx="12">
                  <c:v>623</c:v>
                </c:pt>
                <c:pt idx="13">
                  <c:v>434</c:v>
                </c:pt>
                <c:pt idx="14">
                  <c:v>460</c:v>
                </c:pt>
                <c:pt idx="15">
                  <c:v>1162</c:v>
                </c:pt>
                <c:pt idx="16">
                  <c:v>2319</c:v>
                </c:pt>
                <c:pt idx="17">
                  <c:v>341</c:v>
                </c:pt>
                <c:pt idx="18">
                  <c:v>213</c:v>
                </c:pt>
              </c:numCache>
            </c:numRef>
          </c:val>
          <c:extLst>
            <c:ext xmlns:c16="http://schemas.microsoft.com/office/drawing/2014/chart" uri="{C3380CC4-5D6E-409C-BE32-E72D297353CC}">
              <c16:uniqueId val="{00000000-6F43-4880-8CD2-28D9454EFC96}"/>
            </c:ext>
          </c:extLst>
        </c:ser>
        <c:ser>
          <c:idx val="1"/>
          <c:order val="1"/>
          <c:tx>
            <c:strRef>
              <c:f>Sheet1!$A$3</c:f>
              <c:strCache>
                <c:ptCount val="1"/>
                <c:pt idx="0">
                  <c:v>Brasil</c:v>
                </c:pt>
              </c:strCache>
            </c:strRef>
          </c:tx>
          <c:spPr>
            <a:solidFill>
              <a:schemeClr val="accent2">
                <a:lumMod val="60000"/>
                <a:lumOff val="40000"/>
              </a:schemeClr>
            </a:solidFill>
            <a:ln w="12700" cap="flat">
              <a:noFill/>
              <a:miter lim="400000"/>
            </a:ln>
            <a:effectLst>
              <a:outerShdw blurRad="50800" dist="25400" dir="5400000" algn="tl">
                <a:srgbClr val="000000">
                  <a:alpha val="50000"/>
                </a:srgbClr>
              </a:outerShdw>
            </a:effectLst>
          </c:spPr>
          <c:invertIfNegative val="0"/>
          <c:cat>
            <c:strRef>
              <c:f>Sheet1!$B$1:$T$1</c:f>
              <c:strCache>
                <c:ptCount val="19"/>
                <c:pt idx="0">
                  <c:v>1919</c:v>
                </c:pt>
                <c:pt idx="1">
                  <c:v>1921</c:v>
                </c:pt>
                <c:pt idx="2">
                  <c:v>1923</c:v>
                </c:pt>
                <c:pt idx="3">
                  <c:v>1925</c:v>
                </c:pt>
                <c:pt idx="4">
                  <c:v>1926</c:v>
                </c:pt>
                <c:pt idx="5">
                  <c:v>1927</c:v>
                </c:pt>
                <c:pt idx="6">
                  <c:v>1928</c:v>
                </c:pt>
                <c:pt idx="7">
                  <c:v>1929</c:v>
                </c:pt>
                <c:pt idx="8">
                  <c:v>1930</c:v>
                </c:pt>
                <c:pt idx="9">
                  <c:v>1931</c:v>
                </c:pt>
                <c:pt idx="10">
                  <c:v>1932</c:v>
                </c:pt>
                <c:pt idx="11">
                  <c:v>1933</c:v>
                </c:pt>
                <c:pt idx="12">
                  <c:v>1934</c:v>
                </c:pt>
                <c:pt idx="13">
                  <c:v>1935</c:v>
                </c:pt>
                <c:pt idx="14">
                  <c:v>1936</c:v>
                </c:pt>
                <c:pt idx="15">
                  <c:v>1937</c:v>
                </c:pt>
                <c:pt idx="16">
                  <c:v>1938</c:v>
                </c:pt>
                <c:pt idx="17">
                  <c:v>1939</c:v>
                </c:pt>
                <c:pt idx="18">
                  <c:v>1940</c:v>
                </c:pt>
              </c:strCache>
            </c:strRef>
          </c:cat>
          <c:val>
            <c:numRef>
              <c:f>Sheet1!$B$3:$T$3</c:f>
              <c:numCache>
                <c:formatCode>General</c:formatCode>
                <c:ptCount val="19"/>
                <c:pt idx="0">
                  <c:v>21218</c:v>
                </c:pt>
                <c:pt idx="1">
                  <c:v>13829</c:v>
                </c:pt>
                <c:pt idx="2">
                  <c:v>22270</c:v>
                </c:pt>
                <c:pt idx="3">
                  <c:v>13280</c:v>
                </c:pt>
                <c:pt idx="4">
                  <c:v>31327</c:v>
                </c:pt>
                <c:pt idx="5">
                  <c:v>21142</c:v>
                </c:pt>
                <c:pt idx="6">
                  <c:v>27705</c:v>
                </c:pt>
                <c:pt idx="7">
                  <c:v>29775</c:v>
                </c:pt>
                <c:pt idx="8">
                  <c:v>11834</c:v>
                </c:pt>
                <c:pt idx="9">
                  <c:v>2541</c:v>
                </c:pt>
                <c:pt idx="10">
                  <c:v>3960</c:v>
                </c:pt>
                <c:pt idx="11">
                  <c:v>7202</c:v>
                </c:pt>
                <c:pt idx="12">
                  <c:v>5517</c:v>
                </c:pt>
                <c:pt idx="13">
                  <c:v>6917</c:v>
                </c:pt>
                <c:pt idx="14">
                  <c:v>10470</c:v>
                </c:pt>
                <c:pt idx="15">
                  <c:v>11613</c:v>
                </c:pt>
                <c:pt idx="16">
                  <c:v>9314</c:v>
                </c:pt>
                <c:pt idx="17">
                  <c:v>16322</c:v>
                </c:pt>
                <c:pt idx="18">
                  <c:v>12260</c:v>
                </c:pt>
              </c:numCache>
            </c:numRef>
          </c:val>
          <c:extLst>
            <c:ext xmlns:c16="http://schemas.microsoft.com/office/drawing/2014/chart" uri="{C3380CC4-5D6E-409C-BE32-E72D297353CC}">
              <c16:uniqueId val="{00000001-6F43-4880-8CD2-28D9454EFC96}"/>
            </c:ext>
          </c:extLst>
        </c:ser>
        <c:dLbls>
          <c:showLegendKey val="0"/>
          <c:showVal val="0"/>
          <c:showCatName val="0"/>
          <c:showSerName val="0"/>
          <c:showPercent val="0"/>
          <c:showBubbleSize val="0"/>
        </c:dLbls>
        <c:gapWidth val="4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7B6A4F">
                <a:alpha val="30000"/>
              </a:srgbClr>
            </a:solidFill>
            <a:prstDash val="solid"/>
            <a:miter lim="400000"/>
          </a:ln>
        </c:spPr>
        <c:txPr>
          <a:bodyPr rot="0"/>
          <a:lstStyle/>
          <a:p>
            <a:pPr>
              <a:defRPr sz="2800" b="0" i="0" u="none" strike="noStrike">
                <a:solidFill>
                  <a:srgbClr val="DDDDDD"/>
                </a:solidFill>
                <a:latin typeface="+mn-lt"/>
              </a:defRPr>
            </a:pPr>
            <a:endParaRPr lang="pt-PT"/>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7B6A4F">
                  <a:alpha val="30000"/>
                </a:srgbClr>
              </a:solidFill>
              <a:prstDash val="solid"/>
              <a:miter lim="400000"/>
            </a:ln>
          </c:spPr>
        </c:majorGridlines>
        <c:numFmt formatCode="0" sourceLinked="0"/>
        <c:majorTickMark val="none"/>
        <c:minorTickMark val="none"/>
        <c:tickLblPos val="nextTo"/>
        <c:spPr>
          <a:ln w="12700" cap="flat">
            <a:noFill/>
            <a:prstDash val="solid"/>
            <a:miter lim="400000"/>
          </a:ln>
        </c:spPr>
        <c:txPr>
          <a:bodyPr rot="0"/>
          <a:lstStyle/>
          <a:p>
            <a:pPr>
              <a:defRPr sz="3200" b="0" i="0" u="none" strike="noStrike">
                <a:solidFill>
                  <a:srgbClr val="FFFFFF"/>
                </a:solidFill>
                <a:latin typeface="+mn-lt"/>
              </a:defRPr>
            </a:pPr>
            <a:endParaRPr lang="pt-PT"/>
          </a:p>
        </c:txPr>
        <c:crossAx val="2094734552"/>
        <c:crosses val="autoZero"/>
        <c:crossBetween val="between"/>
        <c:majorUnit val="10000"/>
        <c:minorUnit val="5000"/>
      </c:valAx>
      <c:spPr>
        <a:solidFill>
          <a:srgbClr val="FFFFFF"/>
        </a:solidFill>
        <a:ln w="12700" cap="flat">
          <a:noFill/>
          <a:miter lim="400000"/>
        </a:ln>
        <a:effectLst/>
      </c:spPr>
    </c:plotArea>
    <c:legend>
      <c:legendPos val="b"/>
      <c:layout>
        <c:manualLayout>
          <c:xMode val="edge"/>
          <c:yMode val="edge"/>
          <c:x val="0"/>
          <c:y val="0.93726100000000001"/>
          <c:w val="0.828094"/>
          <c:h val="6.2739400000000001E-2"/>
        </c:manualLayout>
      </c:layout>
      <c:overlay val="1"/>
      <c:spPr>
        <a:noFill/>
        <a:ln w="12700" cap="flat">
          <a:noFill/>
          <a:miter lim="400000"/>
        </a:ln>
        <a:effectLst/>
      </c:spPr>
      <c:txPr>
        <a:bodyPr rot="0"/>
        <a:lstStyle/>
        <a:p>
          <a:pPr>
            <a:defRPr sz="4000" b="0" i="0" u="none" strike="noStrike">
              <a:solidFill>
                <a:srgbClr val="DDDDDD"/>
              </a:solidFill>
              <a:latin typeface="+mn-lt"/>
            </a:defRPr>
          </a:pPr>
          <a:endParaRPr lang="pt-PT"/>
        </a:p>
      </c:txPr>
    </c:legend>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PT"/>
  <c:roundedCorners val="0"/>
  <c:style val="2"/>
  <c:chart>
    <c:autoTitleDeleted val="1"/>
    <c:plotArea>
      <c:layout>
        <c:manualLayout>
          <c:layoutTarget val="inner"/>
          <c:xMode val="edge"/>
          <c:yMode val="edge"/>
          <c:x val="8.4400299999999998E-2"/>
          <c:y val="7.0662199999999994E-2"/>
          <c:w val="0.91059999999999997"/>
          <c:h val="0.73901499999999998"/>
        </c:manualLayout>
      </c:layout>
      <c:barChart>
        <c:barDir val="col"/>
        <c:grouping val="clustered"/>
        <c:varyColors val="0"/>
        <c:ser>
          <c:idx val="0"/>
          <c:order val="0"/>
          <c:tx>
            <c:strRef>
              <c:f>Sheet1!$A$2</c:f>
              <c:strCache>
                <c:ptCount val="1"/>
                <c:pt idx="0">
                  <c:v>Total</c:v>
                </c:pt>
              </c:strCache>
            </c:strRef>
          </c:tx>
          <c:spPr>
            <a:solidFill>
              <a:schemeClr val="accent6">
                <a:lumMod val="75000"/>
              </a:schemeClr>
            </a:solidFill>
            <a:ln w="12700" cap="flat">
              <a:noFill/>
              <a:miter lim="400000"/>
            </a:ln>
            <a:effectLst>
              <a:outerShdw blurRad="50800" dist="25400" dir="5400000" algn="tl">
                <a:srgbClr val="000000">
                  <a:alpha val="50000"/>
                </a:srgbClr>
              </a:outerShdw>
            </a:effectLst>
          </c:spPr>
          <c:invertIfNegative val="0"/>
          <c:dLbls>
            <c:numFmt formatCode="#,##0" sourceLinked="0"/>
            <c:spPr>
              <a:noFill/>
              <a:ln>
                <a:noFill/>
              </a:ln>
              <a:effectLst/>
            </c:spPr>
            <c:txPr>
              <a:bodyPr/>
              <a:lstStyle/>
              <a:p>
                <a:pPr>
                  <a:defRPr sz="3600" b="0" i="0" u="none" strike="noStrike">
                    <a:solidFill>
                      <a:srgbClr val="002060"/>
                    </a:solidFill>
                    <a:effectLst>
                      <a:outerShdw blurRad="127000" dist="49452" dir="5423390" algn="tl">
                        <a:srgbClr val="000000">
                          <a:alpha val="35425"/>
                        </a:srgbClr>
                      </a:outerShdw>
                    </a:effectLst>
                    <a:latin typeface="+mn-lt"/>
                  </a:defRPr>
                </a:pPr>
                <a:endParaRPr lang="pt-P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1921</c:v>
                </c:pt>
                <c:pt idx="1">
                  <c:v>1926</c:v>
                </c:pt>
                <c:pt idx="2">
                  <c:v>1931</c:v>
                </c:pt>
                <c:pt idx="3">
                  <c:v>1936</c:v>
                </c:pt>
                <c:pt idx="4">
                  <c:v>1946</c:v>
                </c:pt>
              </c:strCache>
            </c:strRef>
          </c:cat>
          <c:val>
            <c:numRef>
              <c:f>Sheet1!$B$2:$F$2</c:f>
              <c:numCache>
                <c:formatCode>General</c:formatCode>
                <c:ptCount val="5"/>
                <c:pt idx="0">
                  <c:v>10788</c:v>
                </c:pt>
                <c:pt idx="1">
                  <c:v>29000</c:v>
                </c:pt>
                <c:pt idx="2">
                  <c:v>48963</c:v>
                </c:pt>
                <c:pt idx="3">
                  <c:v>28000</c:v>
                </c:pt>
                <c:pt idx="4">
                  <c:v>22261</c:v>
                </c:pt>
              </c:numCache>
            </c:numRef>
          </c:val>
          <c:extLst>
            <c:ext xmlns:c16="http://schemas.microsoft.com/office/drawing/2014/chart" uri="{C3380CC4-5D6E-409C-BE32-E72D297353CC}">
              <c16:uniqueId val="{00000000-DF20-4D39-BABF-2298CDF1671D}"/>
            </c:ext>
          </c:extLst>
        </c:ser>
        <c:ser>
          <c:idx val="1"/>
          <c:order val="1"/>
          <c:tx>
            <c:strRef>
              <c:f>Sheet1!$A$3</c:f>
              <c:strCache>
                <c:ptCount val="1"/>
                <c:pt idx="0">
                  <c:v>Homens</c:v>
                </c:pt>
              </c:strCache>
            </c:strRef>
          </c:tx>
          <c:spPr>
            <a:solidFill>
              <a:schemeClr val="accent5">
                <a:lumMod val="75000"/>
              </a:schemeClr>
            </a:solidFill>
            <a:ln w="12700" cap="flat">
              <a:noFill/>
              <a:miter lim="400000"/>
            </a:ln>
            <a:effectLst>
              <a:outerShdw blurRad="50800" dist="25400" dir="5400000" algn="tl">
                <a:srgbClr val="000000">
                  <a:alpha val="50000"/>
                </a:srgbClr>
              </a:outerShdw>
            </a:effectLst>
          </c:spPr>
          <c:invertIfNegative val="0"/>
          <c:cat>
            <c:strRef>
              <c:f>Sheet1!$B$1:$F$1</c:f>
              <c:strCache>
                <c:ptCount val="5"/>
                <c:pt idx="0">
                  <c:v>1921</c:v>
                </c:pt>
                <c:pt idx="1">
                  <c:v>1926</c:v>
                </c:pt>
                <c:pt idx="2">
                  <c:v>1931</c:v>
                </c:pt>
                <c:pt idx="3">
                  <c:v>1936</c:v>
                </c:pt>
                <c:pt idx="4">
                  <c:v>1946</c:v>
                </c:pt>
              </c:strCache>
            </c:strRef>
          </c:cat>
          <c:val>
            <c:numRef>
              <c:f>Sheet1!$B$3:$F$3</c:f>
              <c:numCache>
                <c:formatCode>General</c:formatCode>
                <c:ptCount val="3"/>
                <c:pt idx="1">
                  <c:v>24771</c:v>
                </c:pt>
                <c:pt idx="2">
                  <c:v>41080</c:v>
                </c:pt>
              </c:numCache>
            </c:numRef>
          </c:val>
          <c:extLst>
            <c:ext xmlns:c16="http://schemas.microsoft.com/office/drawing/2014/chart" uri="{C3380CC4-5D6E-409C-BE32-E72D297353CC}">
              <c16:uniqueId val="{00000001-DF20-4D39-BABF-2298CDF1671D}"/>
            </c:ext>
          </c:extLst>
        </c:ser>
        <c:ser>
          <c:idx val="2"/>
          <c:order val="2"/>
          <c:tx>
            <c:strRef>
              <c:f>Sheet1!$A$4</c:f>
              <c:strCache>
                <c:ptCount val="1"/>
                <c:pt idx="0">
                  <c:v>Mulheres</c:v>
                </c:pt>
              </c:strCache>
            </c:strRef>
          </c:tx>
          <c:spPr>
            <a:solidFill>
              <a:srgbClr val="EF6A61"/>
            </a:solidFill>
            <a:ln w="12700" cap="flat">
              <a:noFill/>
              <a:miter lim="400000"/>
            </a:ln>
            <a:effectLst>
              <a:outerShdw blurRad="50800" dist="25400" dir="5400000" algn="tl">
                <a:srgbClr val="000000">
                  <a:alpha val="50000"/>
                </a:srgbClr>
              </a:outerShdw>
            </a:effectLst>
          </c:spPr>
          <c:invertIfNegative val="0"/>
          <c:cat>
            <c:strRef>
              <c:f>Sheet1!$B$1:$F$1</c:f>
              <c:strCache>
                <c:ptCount val="5"/>
                <c:pt idx="0">
                  <c:v>1921</c:v>
                </c:pt>
                <c:pt idx="1">
                  <c:v>1926</c:v>
                </c:pt>
                <c:pt idx="2">
                  <c:v>1931</c:v>
                </c:pt>
                <c:pt idx="3">
                  <c:v>1936</c:v>
                </c:pt>
                <c:pt idx="4">
                  <c:v>1946</c:v>
                </c:pt>
              </c:strCache>
            </c:strRef>
          </c:cat>
          <c:val>
            <c:numRef>
              <c:f>Sheet1!$B$4:$F$4</c:f>
              <c:numCache>
                <c:formatCode>General</c:formatCode>
                <c:ptCount val="3"/>
                <c:pt idx="1">
                  <c:v>4112</c:v>
                </c:pt>
                <c:pt idx="2">
                  <c:v>7883</c:v>
                </c:pt>
              </c:numCache>
            </c:numRef>
          </c:val>
          <c:extLst>
            <c:ext xmlns:c16="http://schemas.microsoft.com/office/drawing/2014/chart" uri="{C3380CC4-5D6E-409C-BE32-E72D297353CC}">
              <c16:uniqueId val="{00000002-DF20-4D39-BABF-2298CDF1671D}"/>
            </c:ext>
          </c:extLst>
        </c:ser>
        <c:dLbls>
          <c:showLegendKey val="0"/>
          <c:showVal val="0"/>
          <c:showCatName val="0"/>
          <c:showSerName val="0"/>
          <c:showPercent val="0"/>
          <c:showBubbleSize val="0"/>
        </c:dLbls>
        <c:gapWidth val="4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7B6A4F">
                <a:alpha val="30000"/>
              </a:srgbClr>
            </a:solidFill>
            <a:prstDash val="solid"/>
            <a:miter lim="400000"/>
          </a:ln>
        </c:spPr>
        <c:txPr>
          <a:bodyPr rot="0"/>
          <a:lstStyle/>
          <a:p>
            <a:pPr>
              <a:defRPr sz="2400" b="0" i="0" u="none" strike="noStrike">
                <a:solidFill>
                  <a:srgbClr val="DDDDDD"/>
                </a:solidFill>
                <a:latin typeface="+mn-lt"/>
              </a:defRPr>
            </a:pPr>
            <a:endParaRPr lang="pt-PT"/>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7B6A4F">
                  <a:alpha val="30000"/>
                </a:srgbClr>
              </a:solidFill>
              <a:prstDash val="solid"/>
              <a:miter lim="400000"/>
            </a:ln>
          </c:spPr>
        </c:majorGridlines>
        <c:numFmt formatCode="0" sourceLinked="0"/>
        <c:majorTickMark val="none"/>
        <c:minorTickMark val="none"/>
        <c:tickLblPos val="nextTo"/>
        <c:spPr>
          <a:ln w="12700" cap="flat">
            <a:noFill/>
            <a:prstDash val="solid"/>
            <a:miter lim="400000"/>
          </a:ln>
        </c:spPr>
        <c:txPr>
          <a:bodyPr rot="0"/>
          <a:lstStyle/>
          <a:p>
            <a:pPr>
              <a:defRPr sz="2400" b="0" i="0" u="none" strike="noStrike">
                <a:solidFill>
                  <a:srgbClr val="DDDDDD"/>
                </a:solidFill>
                <a:latin typeface="+mn-lt"/>
              </a:defRPr>
            </a:pPr>
            <a:endParaRPr lang="pt-PT"/>
          </a:p>
        </c:txPr>
        <c:crossAx val="2094734552"/>
        <c:crosses val="autoZero"/>
        <c:crossBetween val="between"/>
        <c:majorUnit val="12500"/>
        <c:minorUnit val="6250"/>
      </c:valAx>
      <c:spPr>
        <a:solidFill>
          <a:schemeClr val="bg1"/>
        </a:solidFill>
        <a:ln w="12700" cap="flat">
          <a:noFill/>
          <a:miter lim="400000"/>
        </a:ln>
        <a:effectLst/>
      </c:spPr>
    </c:plotArea>
    <c:legend>
      <c:legendPos val="b"/>
      <c:layout>
        <c:manualLayout>
          <c:xMode val="edge"/>
          <c:yMode val="edge"/>
          <c:x val="7.2326100000000004E-2"/>
          <c:y val="0.91116600000000003"/>
          <c:w val="0.900509"/>
          <c:h val="8.8833700000000002E-2"/>
        </c:manualLayout>
      </c:layout>
      <c:overlay val="1"/>
      <c:spPr>
        <a:noFill/>
        <a:ln w="12700" cap="flat">
          <a:noFill/>
          <a:miter lim="400000"/>
        </a:ln>
        <a:effectLst/>
      </c:spPr>
      <c:txPr>
        <a:bodyPr rot="0"/>
        <a:lstStyle/>
        <a:p>
          <a:pPr>
            <a:defRPr sz="3600" b="1" i="0" u="none" strike="noStrike">
              <a:solidFill>
                <a:srgbClr val="DDDDDD"/>
              </a:solidFill>
              <a:latin typeface="+mn-lt"/>
            </a:defRPr>
          </a:pPr>
          <a:endParaRPr lang="pt-PT"/>
        </a:p>
      </c:txPr>
    </c:legend>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PT"/>
  <c:roundedCorners val="0"/>
  <c:style val="2"/>
  <c:chart>
    <c:autoTitleDeleted val="1"/>
    <c:plotArea>
      <c:layout>
        <c:manualLayout>
          <c:layoutTarget val="inner"/>
          <c:xMode val="edge"/>
          <c:yMode val="edge"/>
          <c:x val="0.12130152288472273"/>
          <c:y val="9.1734046488300233E-2"/>
          <c:w val="0.87869847711527727"/>
          <c:h val="0.86737648375525123"/>
        </c:manualLayout>
      </c:layout>
      <c:pieChart>
        <c:varyColors val="0"/>
        <c:ser>
          <c:idx val="0"/>
          <c:order val="0"/>
          <c:tx>
            <c:strRef>
              <c:f>Sheet1!$A$2</c:f>
              <c:strCache>
                <c:ptCount val="1"/>
              </c:strCache>
            </c:strRef>
          </c:tx>
          <c:spPr>
            <a:gradFill flip="none" rotWithShape="1">
              <a:gsLst>
                <a:gs pos="0">
                  <a:srgbClr val="51A7F9"/>
                </a:gs>
                <a:gs pos="100000">
                  <a:srgbClr val="0365C0"/>
                </a:gs>
              </a:gsLst>
              <a:lin ang="5400000" scaled="0"/>
            </a:gradFill>
            <a:ln w="12700" cap="flat">
              <a:noFill/>
              <a:miter lim="400000"/>
            </a:ln>
            <a:effectLst/>
          </c:spPr>
          <c:dPt>
            <c:idx val="0"/>
            <c:bubble3D val="0"/>
            <c:extLst>
              <c:ext xmlns:c16="http://schemas.microsoft.com/office/drawing/2014/chart" uri="{C3380CC4-5D6E-409C-BE32-E72D297353CC}">
                <c16:uniqueId val="{00000001-54DA-4C36-AA6D-83429FA74A58}"/>
              </c:ext>
            </c:extLst>
          </c:dPt>
          <c:dPt>
            <c:idx val="1"/>
            <c:bubble3D val="0"/>
            <c:spPr>
              <a:gradFill flip="none" rotWithShape="1">
                <a:gsLst>
                  <a:gs pos="0">
                    <a:srgbClr val="70BF41"/>
                  </a:gs>
                  <a:gs pos="100000">
                    <a:srgbClr val="00882B"/>
                  </a:gs>
                </a:gsLst>
                <a:lin ang="5400000" scaled="0"/>
              </a:gradFill>
              <a:ln w="12700" cap="flat">
                <a:noFill/>
                <a:miter lim="400000"/>
              </a:ln>
              <a:effectLst/>
            </c:spPr>
            <c:extLst>
              <c:ext xmlns:c16="http://schemas.microsoft.com/office/drawing/2014/chart" uri="{C3380CC4-5D6E-409C-BE32-E72D297353CC}">
                <c16:uniqueId val="{00000003-54DA-4C36-AA6D-83429FA74A58}"/>
              </c:ext>
            </c:extLst>
          </c:dPt>
          <c:dPt>
            <c:idx val="2"/>
            <c:bubble3D val="0"/>
            <c:spPr>
              <a:gradFill flip="none" rotWithShape="1">
                <a:gsLst>
                  <a:gs pos="0">
                    <a:srgbClr val="FBE12B"/>
                  </a:gs>
                  <a:gs pos="100000">
                    <a:srgbClr val="BE9A1A"/>
                  </a:gs>
                </a:gsLst>
                <a:lin ang="5400000" scaled="0"/>
              </a:gradFill>
              <a:ln w="12700" cap="flat">
                <a:noFill/>
                <a:miter lim="400000"/>
              </a:ln>
              <a:effectLst/>
            </c:spPr>
            <c:extLst>
              <c:ext xmlns:c16="http://schemas.microsoft.com/office/drawing/2014/chart" uri="{C3380CC4-5D6E-409C-BE32-E72D297353CC}">
                <c16:uniqueId val="{00000005-54DA-4C36-AA6D-83429FA74A58}"/>
              </c:ext>
            </c:extLst>
          </c:dPt>
          <c:dPt>
            <c:idx val="3"/>
            <c:bubble3D val="0"/>
            <c:spPr>
              <a:gradFill flip="none" rotWithShape="1">
                <a:gsLst>
                  <a:gs pos="0">
                    <a:srgbClr val="EF951A"/>
                  </a:gs>
                  <a:gs pos="100000">
                    <a:srgbClr val="DE6A10"/>
                  </a:gs>
                </a:gsLst>
                <a:lin ang="5400000" scaled="0"/>
              </a:gradFill>
              <a:ln w="12700" cap="flat">
                <a:noFill/>
                <a:miter lim="400000"/>
              </a:ln>
              <a:effectLst/>
            </c:spPr>
            <c:extLst>
              <c:ext xmlns:c16="http://schemas.microsoft.com/office/drawing/2014/chart" uri="{C3380CC4-5D6E-409C-BE32-E72D297353CC}">
                <c16:uniqueId val="{00000007-54DA-4C36-AA6D-83429FA74A58}"/>
              </c:ext>
            </c:extLst>
          </c:dPt>
          <c:dPt>
            <c:idx val="4"/>
            <c:bubble3D val="0"/>
            <c:spPr>
              <a:gradFill flip="none" rotWithShape="1">
                <a:gsLst>
                  <a:gs pos="0">
                    <a:srgbClr val="FB4912"/>
                  </a:gs>
                  <a:gs pos="100000">
                    <a:srgbClr val="C82506"/>
                  </a:gs>
                </a:gsLst>
                <a:lin ang="5400000" scaled="0"/>
              </a:gradFill>
              <a:ln w="12700" cap="flat">
                <a:noFill/>
                <a:miter lim="400000"/>
              </a:ln>
              <a:effectLst/>
            </c:spPr>
            <c:extLst>
              <c:ext xmlns:c16="http://schemas.microsoft.com/office/drawing/2014/chart" uri="{C3380CC4-5D6E-409C-BE32-E72D297353CC}">
                <c16:uniqueId val="{00000009-54DA-4C36-AA6D-83429FA74A58}"/>
              </c:ext>
            </c:extLst>
          </c:dPt>
          <c:dPt>
            <c:idx val="5"/>
            <c:bubble3D val="0"/>
            <c:spPr>
              <a:gradFill flip="none" rotWithShape="1">
                <a:gsLst>
                  <a:gs pos="0">
                    <a:srgbClr val="885CB2"/>
                  </a:gs>
                  <a:gs pos="100000">
                    <a:srgbClr val="773F9B"/>
                  </a:gs>
                </a:gsLst>
                <a:lin ang="5400000" scaled="0"/>
              </a:gradFill>
              <a:ln w="12700" cap="flat">
                <a:noFill/>
                <a:miter lim="400000"/>
              </a:ln>
              <a:effectLst/>
            </c:spPr>
            <c:extLst>
              <c:ext xmlns:c16="http://schemas.microsoft.com/office/drawing/2014/chart" uri="{C3380CC4-5D6E-409C-BE32-E72D297353CC}">
                <c16:uniqueId val="{0000000B-54DA-4C36-AA6D-83429FA74A58}"/>
              </c:ext>
            </c:extLst>
          </c:dPt>
          <c:dPt>
            <c:idx val="6"/>
            <c:bubble3D val="0"/>
            <c:extLst>
              <c:ext xmlns:c16="http://schemas.microsoft.com/office/drawing/2014/chart" uri="{C3380CC4-5D6E-409C-BE32-E72D297353CC}">
                <c16:uniqueId val="{0000000D-54DA-4C36-AA6D-83429FA74A58}"/>
              </c:ext>
            </c:extLst>
          </c:dPt>
          <c:dPt>
            <c:idx val="7"/>
            <c:bubble3D val="0"/>
            <c:spPr>
              <a:gradFill flip="none" rotWithShape="1">
                <a:gsLst>
                  <a:gs pos="0">
                    <a:srgbClr val="70BF41"/>
                  </a:gs>
                  <a:gs pos="100000">
                    <a:srgbClr val="00882B"/>
                  </a:gs>
                </a:gsLst>
                <a:lin ang="5400000" scaled="0"/>
              </a:gradFill>
              <a:ln w="12700" cap="flat">
                <a:noFill/>
                <a:miter lim="400000"/>
              </a:ln>
              <a:effectLst/>
            </c:spPr>
            <c:extLst>
              <c:ext xmlns:c16="http://schemas.microsoft.com/office/drawing/2014/chart" uri="{C3380CC4-5D6E-409C-BE32-E72D297353CC}">
                <c16:uniqueId val="{0000000F-54DA-4C36-AA6D-83429FA74A58}"/>
              </c:ext>
            </c:extLst>
          </c:dPt>
          <c:dPt>
            <c:idx val="8"/>
            <c:bubble3D val="0"/>
            <c:spPr>
              <a:gradFill flip="none" rotWithShape="1">
                <a:gsLst>
                  <a:gs pos="0">
                    <a:srgbClr val="FBE12B"/>
                  </a:gs>
                  <a:gs pos="100000">
                    <a:srgbClr val="BE9A1A"/>
                  </a:gs>
                </a:gsLst>
                <a:lin ang="5400000" scaled="0"/>
              </a:gradFill>
              <a:ln w="12700" cap="flat">
                <a:noFill/>
                <a:miter lim="400000"/>
              </a:ln>
              <a:effectLst/>
            </c:spPr>
            <c:extLst>
              <c:ext xmlns:c16="http://schemas.microsoft.com/office/drawing/2014/chart" uri="{C3380CC4-5D6E-409C-BE32-E72D297353CC}">
                <c16:uniqueId val="{00000011-54DA-4C36-AA6D-83429FA74A58}"/>
              </c:ext>
            </c:extLst>
          </c:dPt>
          <c:dPt>
            <c:idx val="9"/>
            <c:bubble3D val="0"/>
            <c:spPr>
              <a:gradFill flip="none" rotWithShape="1">
                <a:gsLst>
                  <a:gs pos="0">
                    <a:srgbClr val="EF951A"/>
                  </a:gs>
                  <a:gs pos="100000">
                    <a:srgbClr val="DE6A10"/>
                  </a:gs>
                </a:gsLst>
                <a:lin ang="5400000" scaled="0"/>
              </a:gradFill>
              <a:ln w="12700" cap="flat">
                <a:noFill/>
                <a:miter lim="400000"/>
              </a:ln>
              <a:effectLst/>
            </c:spPr>
            <c:extLst>
              <c:ext xmlns:c16="http://schemas.microsoft.com/office/drawing/2014/chart" uri="{C3380CC4-5D6E-409C-BE32-E72D297353CC}">
                <c16:uniqueId val="{00000013-54DA-4C36-AA6D-83429FA74A58}"/>
              </c:ext>
            </c:extLst>
          </c:dPt>
          <c:dPt>
            <c:idx val="10"/>
            <c:bubble3D val="0"/>
            <c:spPr>
              <a:gradFill flip="none" rotWithShape="1">
                <a:gsLst>
                  <a:gs pos="0">
                    <a:srgbClr val="FB4912"/>
                  </a:gs>
                  <a:gs pos="100000">
                    <a:srgbClr val="C82506"/>
                  </a:gs>
                </a:gsLst>
                <a:lin ang="5400000" scaled="0"/>
              </a:gradFill>
              <a:ln w="12700" cap="flat">
                <a:noFill/>
                <a:miter lim="400000"/>
              </a:ln>
              <a:effectLst/>
            </c:spPr>
            <c:extLst>
              <c:ext xmlns:c16="http://schemas.microsoft.com/office/drawing/2014/chart" uri="{C3380CC4-5D6E-409C-BE32-E72D297353CC}">
                <c16:uniqueId val="{00000015-54DA-4C36-AA6D-83429FA74A58}"/>
              </c:ext>
            </c:extLst>
          </c:dPt>
          <c:dPt>
            <c:idx val="11"/>
            <c:bubble3D val="0"/>
            <c:spPr>
              <a:gradFill flip="none" rotWithShape="1">
                <a:gsLst>
                  <a:gs pos="0">
                    <a:srgbClr val="885CB2"/>
                  </a:gs>
                  <a:gs pos="100000">
                    <a:srgbClr val="773F9B"/>
                  </a:gs>
                </a:gsLst>
                <a:lin ang="5400000" scaled="0"/>
              </a:gradFill>
              <a:ln w="12700" cap="flat">
                <a:noFill/>
                <a:miter lim="400000"/>
              </a:ln>
              <a:effectLst/>
            </c:spPr>
            <c:extLst>
              <c:ext xmlns:c16="http://schemas.microsoft.com/office/drawing/2014/chart" uri="{C3380CC4-5D6E-409C-BE32-E72D297353CC}">
                <c16:uniqueId val="{00000017-54DA-4C36-AA6D-83429FA74A58}"/>
              </c:ext>
            </c:extLst>
          </c:dPt>
          <c:dLbls>
            <c:dLbl>
              <c:idx val="0"/>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1-54DA-4C36-AA6D-83429FA74A58}"/>
                </c:ext>
              </c:extLst>
            </c:dLbl>
            <c:dLbl>
              <c:idx val="1"/>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3-54DA-4C36-AA6D-83429FA74A58}"/>
                </c:ext>
              </c:extLst>
            </c:dLbl>
            <c:dLbl>
              <c:idx val="2"/>
              <c:numFmt formatCode="#,##0%" sourceLinked="0"/>
              <c:spPr/>
              <c:txPr>
                <a:bodyPr/>
                <a:lstStyle/>
                <a:p>
                  <a:pPr>
                    <a:defRPr sz="2000" b="0" i="0" u="none" strike="noStrike">
                      <a:solidFill>
                        <a:srgbClr val="002060"/>
                      </a:solidFill>
                      <a:effectLst/>
                      <a:latin typeface="Calibri "/>
                    </a:defRPr>
                  </a:pPr>
                  <a:endParaRPr lang="pt-PT"/>
                </a:p>
              </c:txPr>
              <c:dLblPos val="ct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4DA-4C36-AA6D-83429FA74A58}"/>
                </c:ext>
              </c:extLst>
            </c:dLbl>
            <c:dLbl>
              <c:idx val="3"/>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7-54DA-4C36-AA6D-83429FA74A58}"/>
                </c:ext>
              </c:extLst>
            </c:dLbl>
            <c:dLbl>
              <c:idx val="4"/>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9-54DA-4C36-AA6D-83429FA74A58}"/>
                </c:ext>
              </c:extLst>
            </c:dLbl>
            <c:dLbl>
              <c:idx val="5"/>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B-54DA-4C36-AA6D-83429FA74A58}"/>
                </c:ext>
              </c:extLst>
            </c:dLbl>
            <c:dLbl>
              <c:idx val="6"/>
              <c:layout>
                <c:manualLayout>
                  <c:x val="-5.528004058636965E-2"/>
                  <c:y val="-6.120290207776638E-2"/>
                </c:manualLayout>
              </c:layout>
              <c:numFmt formatCode="#,##0%" sourceLinked="0"/>
              <c:spPr/>
              <c:txPr>
                <a:bodyPr/>
                <a:lstStyle/>
                <a:p>
                  <a:pPr>
                    <a:defRPr sz="2000" b="0" i="0" u="none" strike="noStrike">
                      <a:solidFill>
                        <a:srgbClr val="002060"/>
                      </a:solidFill>
                      <a:effectLst/>
                      <a:latin typeface="Calibri "/>
                    </a:defRPr>
                  </a:pPr>
                  <a:endParaRPr lang="pt-P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4DA-4C36-AA6D-83429FA74A58}"/>
                </c:ext>
              </c:extLst>
            </c:dLbl>
            <c:dLbl>
              <c:idx val="7"/>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F-54DA-4C36-AA6D-83429FA74A58}"/>
                </c:ext>
              </c:extLst>
            </c:dLbl>
            <c:dLbl>
              <c:idx val="8"/>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54DA-4C36-AA6D-83429FA74A58}"/>
                </c:ext>
              </c:extLst>
            </c:dLbl>
            <c:dLbl>
              <c:idx val="9"/>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3-54DA-4C36-AA6D-83429FA74A58}"/>
                </c:ext>
              </c:extLst>
            </c:dLbl>
            <c:dLbl>
              <c:idx val="10"/>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5-54DA-4C36-AA6D-83429FA74A58}"/>
                </c:ext>
              </c:extLst>
            </c:dLbl>
            <c:dLbl>
              <c:idx val="11"/>
              <c:numFmt formatCode="#,##0%" sourceLinked="0"/>
              <c:spPr/>
              <c:txPr>
                <a:bodyPr/>
                <a:lstStyle/>
                <a:p>
                  <a:pPr>
                    <a:defRPr sz="2000" b="0" i="0" u="none" strike="noStrike">
                      <a:solidFill>
                        <a:srgbClr val="002060"/>
                      </a:solidFill>
                      <a:effectLst/>
                      <a:latin typeface="Calibri "/>
                    </a:defRPr>
                  </a:pPr>
                  <a:endParaRPr lang="pt-PT"/>
                </a:p>
              </c:txPr>
              <c:dLblPos val="ctr"/>
              <c:showLegendKey val="0"/>
              <c:showVal val="0"/>
              <c:showCatName val="1"/>
              <c:showSerName val="0"/>
              <c:showPercent val="1"/>
              <c:showBubbleSize val="0"/>
              <c:extLst>
                <c:ext xmlns:c15="http://schemas.microsoft.com/office/drawing/2012/chart" uri="{CE6537A1-D6FC-4f65-9D91-7224C49458BB}">
                  <c15:layout>
                    <c:manualLayout>
                      <c:w val="0.22077955894580217"/>
                      <c:h val="0.14824922312966021"/>
                    </c:manualLayout>
                  </c15:layout>
                </c:ext>
                <c:ext xmlns:c16="http://schemas.microsoft.com/office/drawing/2014/chart" uri="{C3380CC4-5D6E-409C-BE32-E72D297353CC}">
                  <c16:uniqueId val="{00000017-54DA-4C36-AA6D-83429FA74A58}"/>
                </c:ext>
              </c:extLst>
            </c:dLbl>
            <c:numFmt formatCode="#,##0%" sourceLinked="0"/>
            <c:spPr>
              <a:noFill/>
              <a:ln>
                <a:noFill/>
              </a:ln>
              <a:effectLst/>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showLeaderLines val="0"/>
            <c:extLst>
              <c:ext xmlns:c15="http://schemas.microsoft.com/office/drawing/2012/chart" uri="{CE6537A1-D6FC-4f65-9D91-7224C49458BB}"/>
            </c:extLst>
          </c:dLbls>
          <c:cat>
            <c:strRef>
              <c:f>Sheet1!$B$1:$M$1</c:f>
              <c:strCache>
                <c:ptCount val="12"/>
                <c:pt idx="0">
                  <c:v>Seine</c:v>
                </c:pt>
                <c:pt idx="1">
                  <c:v>Seine et Oise</c:v>
                </c:pt>
                <c:pt idx="2">
                  <c:v>Meurthe et Moselle</c:v>
                </c:pt>
                <c:pt idx="3">
                  <c:v>Seine Maritime</c:v>
                </c:pt>
                <c:pt idx="4">
                  <c:v>Gironde</c:v>
                </c:pt>
                <c:pt idx="5">
                  <c:v>Marne</c:v>
                </c:pt>
                <c:pt idx="6">
                  <c:v>Ardennes</c:v>
                </c:pt>
                <c:pt idx="7">
                  <c:v>Aisne</c:v>
                </c:pt>
                <c:pt idx="8">
                  <c:v>Basses Pyrénées</c:v>
                </c:pt>
                <c:pt idx="9">
                  <c:v>Pas de Calais</c:v>
                </c:pt>
                <c:pt idx="10">
                  <c:v>Rhône</c:v>
                </c:pt>
                <c:pt idx="11">
                  <c:v>Outros departamentos</c:v>
                </c:pt>
              </c:strCache>
            </c:strRef>
          </c:cat>
          <c:val>
            <c:numRef>
              <c:f>Sheet1!$B$2:$M$2</c:f>
              <c:numCache>
                <c:formatCode>General</c:formatCode>
                <c:ptCount val="12"/>
                <c:pt idx="0">
                  <c:v>8106</c:v>
                </c:pt>
                <c:pt idx="1">
                  <c:v>3966</c:v>
                </c:pt>
                <c:pt idx="2">
                  <c:v>2284</c:v>
                </c:pt>
                <c:pt idx="3">
                  <c:v>1898</c:v>
                </c:pt>
                <c:pt idx="4">
                  <c:v>1590</c:v>
                </c:pt>
                <c:pt idx="5">
                  <c:v>1587</c:v>
                </c:pt>
                <c:pt idx="6">
                  <c:v>1569</c:v>
                </c:pt>
                <c:pt idx="7">
                  <c:v>1432</c:v>
                </c:pt>
                <c:pt idx="8">
                  <c:v>1256</c:v>
                </c:pt>
                <c:pt idx="9">
                  <c:v>1206</c:v>
                </c:pt>
                <c:pt idx="10">
                  <c:v>1036</c:v>
                </c:pt>
                <c:pt idx="11">
                  <c:v>23033</c:v>
                </c:pt>
              </c:numCache>
            </c:numRef>
          </c:val>
          <c:extLst>
            <c:ext xmlns:c16="http://schemas.microsoft.com/office/drawing/2014/chart" uri="{C3380CC4-5D6E-409C-BE32-E72D297353CC}">
              <c16:uniqueId val="{00000018-54DA-4C36-AA6D-83429FA74A58}"/>
            </c:ext>
          </c:extLst>
        </c:ser>
        <c:dLbls>
          <c:showLegendKey val="0"/>
          <c:showVal val="0"/>
          <c:showCatName val="0"/>
          <c:showSerName val="0"/>
          <c:showPercent val="0"/>
          <c:showBubbleSize val="0"/>
          <c:showLeaderLines val="0"/>
        </c:dLbls>
        <c:firstSliceAng val="0"/>
      </c:pieChart>
      <c:spPr>
        <a:solidFill>
          <a:schemeClr val="bg1"/>
        </a:soli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pt-PT"/>
  <c:roundedCorners val="0"/>
  <c:style val="2"/>
  <c:chart>
    <c:autoTitleDeleted val="1"/>
    <c:plotArea>
      <c:layout>
        <c:manualLayout>
          <c:layoutTarget val="inner"/>
          <c:xMode val="edge"/>
          <c:yMode val="edge"/>
          <c:x val="0.12454483051080656"/>
          <c:y val="9.5624840599107558E-2"/>
          <c:w val="0.8299181436891131"/>
          <c:h val="0.87044436064165809"/>
        </c:manualLayout>
      </c:layout>
      <c:pieChart>
        <c:varyColors val="0"/>
        <c:ser>
          <c:idx val="0"/>
          <c:order val="0"/>
          <c:tx>
            <c:strRef>
              <c:f>Sheet1!$A$2</c:f>
              <c:strCache>
                <c:ptCount val="1"/>
              </c:strCache>
            </c:strRef>
          </c:tx>
          <c:spPr>
            <a:gradFill flip="none" rotWithShape="1">
              <a:gsLst>
                <a:gs pos="0">
                  <a:srgbClr val="51A7F9"/>
                </a:gs>
                <a:gs pos="100000">
                  <a:srgbClr val="0365C0"/>
                </a:gs>
              </a:gsLst>
              <a:lin ang="5400000" scaled="0"/>
            </a:gradFill>
            <a:ln w="12700" cap="flat">
              <a:noFill/>
              <a:miter lim="400000"/>
            </a:ln>
            <a:effectLst/>
          </c:spPr>
          <c:dPt>
            <c:idx val="0"/>
            <c:bubble3D val="0"/>
            <c:extLst>
              <c:ext xmlns:c16="http://schemas.microsoft.com/office/drawing/2014/chart" uri="{C3380CC4-5D6E-409C-BE32-E72D297353CC}">
                <c16:uniqueId val="{00000001-DCA6-4EE1-ACFA-6A22AADA67B7}"/>
              </c:ext>
            </c:extLst>
          </c:dPt>
          <c:dPt>
            <c:idx val="1"/>
            <c:bubble3D val="0"/>
            <c:spPr>
              <a:gradFill flip="none" rotWithShape="1">
                <a:gsLst>
                  <a:gs pos="0">
                    <a:srgbClr val="70BF41"/>
                  </a:gs>
                  <a:gs pos="100000">
                    <a:srgbClr val="00882B"/>
                  </a:gs>
                </a:gsLst>
                <a:lin ang="5400000" scaled="0"/>
              </a:gradFill>
              <a:ln w="12700" cap="flat">
                <a:noFill/>
                <a:miter lim="400000"/>
              </a:ln>
              <a:effectLst/>
            </c:spPr>
            <c:extLst>
              <c:ext xmlns:c16="http://schemas.microsoft.com/office/drawing/2014/chart" uri="{C3380CC4-5D6E-409C-BE32-E72D297353CC}">
                <c16:uniqueId val="{00000003-DCA6-4EE1-ACFA-6A22AADA67B7}"/>
              </c:ext>
            </c:extLst>
          </c:dPt>
          <c:dPt>
            <c:idx val="2"/>
            <c:bubble3D val="0"/>
            <c:spPr>
              <a:gradFill flip="none" rotWithShape="1">
                <a:gsLst>
                  <a:gs pos="0">
                    <a:srgbClr val="FBE12B"/>
                  </a:gs>
                  <a:gs pos="100000">
                    <a:srgbClr val="BE9A1A"/>
                  </a:gs>
                </a:gsLst>
                <a:lin ang="5400000" scaled="0"/>
              </a:gradFill>
              <a:ln w="12700" cap="flat">
                <a:noFill/>
                <a:miter lim="400000"/>
              </a:ln>
              <a:effectLst/>
            </c:spPr>
            <c:extLst>
              <c:ext xmlns:c16="http://schemas.microsoft.com/office/drawing/2014/chart" uri="{C3380CC4-5D6E-409C-BE32-E72D297353CC}">
                <c16:uniqueId val="{00000005-DCA6-4EE1-ACFA-6A22AADA67B7}"/>
              </c:ext>
            </c:extLst>
          </c:dPt>
          <c:dPt>
            <c:idx val="3"/>
            <c:bubble3D val="0"/>
            <c:spPr>
              <a:gradFill flip="none" rotWithShape="1">
                <a:gsLst>
                  <a:gs pos="0">
                    <a:srgbClr val="EF951A"/>
                  </a:gs>
                  <a:gs pos="100000">
                    <a:srgbClr val="DE6A10"/>
                  </a:gs>
                </a:gsLst>
                <a:lin ang="5400000" scaled="0"/>
              </a:gradFill>
              <a:ln w="12700" cap="flat">
                <a:noFill/>
                <a:miter lim="400000"/>
              </a:ln>
              <a:effectLst/>
            </c:spPr>
            <c:extLst>
              <c:ext xmlns:c16="http://schemas.microsoft.com/office/drawing/2014/chart" uri="{C3380CC4-5D6E-409C-BE32-E72D297353CC}">
                <c16:uniqueId val="{00000007-DCA6-4EE1-ACFA-6A22AADA67B7}"/>
              </c:ext>
            </c:extLst>
          </c:dPt>
          <c:dPt>
            <c:idx val="4"/>
            <c:bubble3D val="0"/>
            <c:spPr>
              <a:gradFill flip="none" rotWithShape="1">
                <a:gsLst>
                  <a:gs pos="0">
                    <a:srgbClr val="FB4912"/>
                  </a:gs>
                  <a:gs pos="100000">
                    <a:srgbClr val="C82506"/>
                  </a:gs>
                </a:gsLst>
                <a:lin ang="5400000" scaled="0"/>
              </a:gradFill>
              <a:ln w="12700" cap="flat">
                <a:noFill/>
                <a:miter lim="400000"/>
              </a:ln>
              <a:effectLst/>
            </c:spPr>
            <c:extLst>
              <c:ext xmlns:c16="http://schemas.microsoft.com/office/drawing/2014/chart" uri="{C3380CC4-5D6E-409C-BE32-E72D297353CC}">
                <c16:uniqueId val="{00000009-DCA6-4EE1-ACFA-6A22AADA67B7}"/>
              </c:ext>
            </c:extLst>
          </c:dPt>
          <c:dPt>
            <c:idx val="5"/>
            <c:bubble3D val="0"/>
            <c:spPr>
              <a:gradFill flip="none" rotWithShape="1">
                <a:gsLst>
                  <a:gs pos="0">
                    <a:srgbClr val="885CB2"/>
                  </a:gs>
                  <a:gs pos="100000">
                    <a:srgbClr val="773F9B"/>
                  </a:gs>
                </a:gsLst>
                <a:lin ang="5400000" scaled="0"/>
              </a:gradFill>
              <a:ln w="12700" cap="flat">
                <a:noFill/>
                <a:miter lim="400000"/>
              </a:ln>
              <a:effectLst/>
            </c:spPr>
            <c:extLst>
              <c:ext xmlns:c16="http://schemas.microsoft.com/office/drawing/2014/chart" uri="{C3380CC4-5D6E-409C-BE32-E72D297353CC}">
                <c16:uniqueId val="{0000000B-DCA6-4EE1-ACFA-6A22AADA67B7}"/>
              </c:ext>
            </c:extLst>
          </c:dPt>
          <c:dPt>
            <c:idx val="6"/>
            <c:bubble3D val="0"/>
            <c:extLst>
              <c:ext xmlns:c16="http://schemas.microsoft.com/office/drawing/2014/chart" uri="{C3380CC4-5D6E-409C-BE32-E72D297353CC}">
                <c16:uniqueId val="{0000000D-DCA6-4EE1-ACFA-6A22AADA67B7}"/>
              </c:ext>
            </c:extLst>
          </c:dPt>
          <c:dPt>
            <c:idx val="7"/>
            <c:bubble3D val="0"/>
            <c:spPr>
              <a:gradFill flip="none" rotWithShape="1">
                <a:gsLst>
                  <a:gs pos="0">
                    <a:srgbClr val="70BF41"/>
                  </a:gs>
                  <a:gs pos="100000">
                    <a:srgbClr val="00882B"/>
                  </a:gs>
                </a:gsLst>
                <a:lin ang="5400000" scaled="0"/>
              </a:gradFill>
              <a:ln w="12700" cap="flat">
                <a:noFill/>
                <a:miter lim="400000"/>
              </a:ln>
              <a:effectLst/>
            </c:spPr>
            <c:extLst>
              <c:ext xmlns:c16="http://schemas.microsoft.com/office/drawing/2014/chart" uri="{C3380CC4-5D6E-409C-BE32-E72D297353CC}">
                <c16:uniqueId val="{0000000F-DCA6-4EE1-ACFA-6A22AADA67B7}"/>
              </c:ext>
            </c:extLst>
          </c:dPt>
          <c:dPt>
            <c:idx val="8"/>
            <c:bubble3D val="0"/>
            <c:spPr>
              <a:gradFill flip="none" rotWithShape="1">
                <a:gsLst>
                  <a:gs pos="0">
                    <a:srgbClr val="FBE12B"/>
                  </a:gs>
                  <a:gs pos="100000">
                    <a:srgbClr val="BE9A1A"/>
                  </a:gs>
                </a:gsLst>
                <a:lin ang="5400000" scaled="0"/>
              </a:gradFill>
              <a:ln w="12700" cap="flat">
                <a:noFill/>
                <a:miter lim="400000"/>
              </a:ln>
              <a:effectLst/>
            </c:spPr>
            <c:extLst>
              <c:ext xmlns:c16="http://schemas.microsoft.com/office/drawing/2014/chart" uri="{C3380CC4-5D6E-409C-BE32-E72D297353CC}">
                <c16:uniqueId val="{00000011-DCA6-4EE1-ACFA-6A22AADA67B7}"/>
              </c:ext>
            </c:extLst>
          </c:dPt>
          <c:dPt>
            <c:idx val="9"/>
            <c:bubble3D val="0"/>
            <c:spPr>
              <a:gradFill flip="none" rotWithShape="1">
                <a:gsLst>
                  <a:gs pos="0">
                    <a:srgbClr val="EF951A"/>
                  </a:gs>
                  <a:gs pos="100000">
                    <a:srgbClr val="DE6A10"/>
                  </a:gs>
                </a:gsLst>
                <a:lin ang="5400000" scaled="0"/>
              </a:gradFill>
              <a:ln w="12700" cap="flat">
                <a:noFill/>
                <a:miter lim="400000"/>
              </a:ln>
              <a:effectLst/>
            </c:spPr>
            <c:extLst>
              <c:ext xmlns:c16="http://schemas.microsoft.com/office/drawing/2014/chart" uri="{C3380CC4-5D6E-409C-BE32-E72D297353CC}">
                <c16:uniqueId val="{00000013-DCA6-4EE1-ACFA-6A22AADA67B7}"/>
              </c:ext>
            </c:extLst>
          </c:dPt>
          <c:dPt>
            <c:idx val="10"/>
            <c:bubble3D val="0"/>
            <c:spPr>
              <a:gradFill flip="none" rotWithShape="1">
                <a:gsLst>
                  <a:gs pos="0">
                    <a:srgbClr val="885CB2"/>
                  </a:gs>
                  <a:gs pos="100000">
                    <a:srgbClr val="773F9B"/>
                  </a:gs>
                </a:gsLst>
                <a:lin ang="5400000" scaled="0"/>
              </a:gradFill>
              <a:ln w="12700" cap="flat">
                <a:noFill/>
                <a:miter lim="400000"/>
              </a:ln>
              <a:effectLst/>
            </c:spPr>
            <c:extLst>
              <c:ext xmlns:c16="http://schemas.microsoft.com/office/drawing/2014/chart" uri="{C3380CC4-5D6E-409C-BE32-E72D297353CC}">
                <c16:uniqueId val="{00000015-DCA6-4EE1-ACFA-6A22AADA67B7}"/>
              </c:ext>
            </c:extLst>
          </c:dPt>
          <c:dLbls>
            <c:dLbl>
              <c:idx val="0"/>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1-DCA6-4EE1-ACFA-6A22AADA67B7}"/>
                </c:ext>
              </c:extLst>
            </c:dLbl>
            <c:dLbl>
              <c:idx val="1"/>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3-DCA6-4EE1-ACFA-6A22AADA67B7}"/>
                </c:ext>
              </c:extLst>
            </c:dLbl>
            <c:dLbl>
              <c:idx val="2"/>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5-DCA6-4EE1-ACFA-6A22AADA67B7}"/>
                </c:ext>
              </c:extLst>
            </c:dLbl>
            <c:dLbl>
              <c:idx val="3"/>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7-DCA6-4EE1-ACFA-6A22AADA67B7}"/>
                </c:ext>
              </c:extLst>
            </c:dLbl>
            <c:dLbl>
              <c:idx val="4"/>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9-DCA6-4EE1-ACFA-6A22AADA67B7}"/>
                </c:ext>
              </c:extLst>
            </c:dLbl>
            <c:dLbl>
              <c:idx val="5"/>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B-DCA6-4EE1-ACFA-6A22AADA67B7}"/>
                </c:ext>
              </c:extLst>
            </c:dLbl>
            <c:dLbl>
              <c:idx val="6"/>
              <c:numFmt formatCode="#,##0%" sourceLinked="0"/>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extLst>
                <c:ext xmlns:c16="http://schemas.microsoft.com/office/drawing/2014/chart" uri="{C3380CC4-5D6E-409C-BE32-E72D297353CC}">
                  <c16:uniqueId val="{0000000D-DCA6-4EE1-ACFA-6A22AADA67B7}"/>
                </c:ext>
              </c:extLst>
            </c:dLbl>
            <c:dLbl>
              <c:idx val="7"/>
              <c:numFmt formatCode="#,##0%" sourceLinked="0"/>
              <c:spPr/>
              <c:txPr>
                <a:bodyPr/>
                <a:lstStyle/>
                <a:p>
                  <a:pPr>
                    <a:defRPr sz="2000" b="0" i="0" u="none" strike="noStrike">
                      <a:solidFill>
                        <a:srgbClr val="002060"/>
                      </a:solidFill>
                      <a:effectLst/>
                      <a:latin typeface="Calibri "/>
                    </a:defRPr>
                  </a:pPr>
                  <a:endParaRPr lang="pt-PT"/>
                </a:p>
              </c:txPr>
              <c:dLblPos val="outEnd"/>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DCA6-4EE1-ACFA-6A22AADA67B7}"/>
                </c:ext>
              </c:extLst>
            </c:dLbl>
            <c:dLbl>
              <c:idx val="8"/>
              <c:layout>
                <c:manualLayout>
                  <c:x val="-5.3531852807275994E-2"/>
                  <c:y val="-5.5443704693250141E-2"/>
                </c:manualLayout>
              </c:layout>
              <c:numFmt formatCode="#,##0%" sourceLinked="0"/>
              <c:spPr/>
              <c:txPr>
                <a:bodyPr/>
                <a:lstStyle/>
                <a:p>
                  <a:pPr>
                    <a:defRPr sz="2000" b="0" i="0" u="none" strike="noStrike">
                      <a:solidFill>
                        <a:srgbClr val="002060"/>
                      </a:solidFill>
                      <a:effectLst/>
                      <a:latin typeface="Calibri "/>
                    </a:defRPr>
                  </a:pPr>
                  <a:endParaRPr lang="pt-P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DCA6-4EE1-ACFA-6A22AADA67B7}"/>
                </c:ext>
              </c:extLst>
            </c:dLbl>
            <c:dLbl>
              <c:idx val="9"/>
              <c:layout>
                <c:manualLayout>
                  <c:x val="-6.6914816009094921E-2"/>
                  <c:y val="-2.3898148574676783E-2"/>
                </c:manualLayout>
              </c:layout>
              <c:numFmt formatCode="#,##0%" sourceLinked="0"/>
              <c:spPr/>
              <c:txPr>
                <a:bodyPr/>
                <a:lstStyle/>
                <a:p>
                  <a:pPr>
                    <a:defRPr sz="2000" b="0" i="0" u="none" strike="noStrike">
                      <a:solidFill>
                        <a:srgbClr val="002060"/>
                      </a:solidFill>
                      <a:effectLst/>
                      <a:latin typeface="Calibri "/>
                    </a:defRPr>
                  </a:pPr>
                  <a:endParaRPr lang="pt-PT"/>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DCA6-4EE1-ACFA-6A22AADA67B7}"/>
                </c:ext>
              </c:extLst>
            </c:dLbl>
            <c:dLbl>
              <c:idx val="10"/>
              <c:numFmt formatCode="#,##0%" sourceLinked="0"/>
              <c:spPr/>
              <c:txPr>
                <a:bodyPr/>
                <a:lstStyle/>
                <a:p>
                  <a:pPr>
                    <a:defRPr sz="2000" b="0" i="0" u="none" strike="noStrike">
                      <a:solidFill>
                        <a:srgbClr val="002060"/>
                      </a:solidFill>
                      <a:effectLst/>
                      <a:latin typeface="Calibri "/>
                    </a:defRPr>
                  </a:pPr>
                  <a:endParaRPr lang="pt-PT"/>
                </a:p>
              </c:txPr>
              <c:dLblPos val="ct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DCA6-4EE1-ACFA-6A22AADA67B7}"/>
                </c:ext>
              </c:extLst>
            </c:dLbl>
            <c:numFmt formatCode="#,##0%" sourceLinked="0"/>
            <c:spPr>
              <a:noFill/>
              <a:ln>
                <a:noFill/>
              </a:ln>
              <a:effectLst/>
            </c:spPr>
            <c:txPr>
              <a:bodyPr/>
              <a:lstStyle/>
              <a:p>
                <a:pPr>
                  <a:defRPr sz="2000" b="0" i="0" u="none" strike="noStrike">
                    <a:solidFill>
                      <a:srgbClr val="002060"/>
                    </a:solidFill>
                    <a:effectLst/>
                    <a:latin typeface="Calibri "/>
                  </a:defRPr>
                </a:pPr>
                <a:endParaRPr lang="pt-PT"/>
              </a:p>
            </c:txPr>
            <c:dLblPos val="inEnd"/>
            <c:showLegendKey val="0"/>
            <c:showVal val="0"/>
            <c:showCatName val="1"/>
            <c:showSerName val="0"/>
            <c:showPercent val="1"/>
            <c:showBubbleSize val="0"/>
            <c:showLeaderLines val="0"/>
            <c:extLst>
              <c:ext xmlns:c15="http://schemas.microsoft.com/office/drawing/2012/chart" uri="{CE6537A1-D6FC-4f65-9D91-7224C49458BB}"/>
            </c:extLst>
          </c:dLbls>
          <c:cat>
            <c:strRef>
              <c:f>Sheet1!$B$1:$L$1</c:f>
              <c:strCache>
                <c:ptCount val="11"/>
                <c:pt idx="0">
                  <c:v>Seine </c:v>
                </c:pt>
                <c:pt idx="1">
                  <c:v>Seine et Oise</c:v>
                </c:pt>
                <c:pt idx="2">
                  <c:v>Gironde</c:v>
                </c:pt>
                <c:pt idx="3">
                  <c:v>Meurthe et Moselle</c:v>
                </c:pt>
                <c:pt idx="4">
                  <c:v>Puy de Dôme</c:v>
                </c:pt>
                <c:pt idx="5">
                  <c:v>Aisne</c:v>
                </c:pt>
                <c:pt idx="6">
                  <c:v>Seine Inférieure</c:v>
                </c:pt>
                <c:pt idx="7">
                  <c:v>Marne</c:v>
                </c:pt>
                <c:pt idx="8">
                  <c:v>Pas de Calais</c:v>
                </c:pt>
                <c:pt idx="9">
                  <c:v>Ardennes</c:v>
                </c:pt>
                <c:pt idx="10">
                  <c:v>Outros departamentos</c:v>
                </c:pt>
              </c:strCache>
            </c:strRef>
          </c:cat>
          <c:val>
            <c:numRef>
              <c:f>Sheet1!$B$2:$L$2</c:f>
              <c:numCache>
                <c:formatCode>General</c:formatCode>
                <c:ptCount val="11"/>
                <c:pt idx="0">
                  <c:v>4529</c:v>
                </c:pt>
                <c:pt idx="1">
                  <c:v>1812</c:v>
                </c:pt>
                <c:pt idx="2">
                  <c:v>976</c:v>
                </c:pt>
                <c:pt idx="3">
                  <c:v>896</c:v>
                </c:pt>
                <c:pt idx="4">
                  <c:v>843</c:v>
                </c:pt>
                <c:pt idx="5">
                  <c:v>815</c:v>
                </c:pt>
                <c:pt idx="6">
                  <c:v>808</c:v>
                </c:pt>
                <c:pt idx="7">
                  <c:v>717</c:v>
                </c:pt>
                <c:pt idx="8">
                  <c:v>705</c:v>
                </c:pt>
                <c:pt idx="9">
                  <c:v>659</c:v>
                </c:pt>
                <c:pt idx="10">
                  <c:v>15240</c:v>
                </c:pt>
              </c:numCache>
            </c:numRef>
          </c:val>
          <c:extLst>
            <c:ext xmlns:c16="http://schemas.microsoft.com/office/drawing/2014/chart" uri="{C3380CC4-5D6E-409C-BE32-E72D297353CC}">
              <c16:uniqueId val="{00000016-DCA6-4EE1-ACFA-6A22AADA67B7}"/>
            </c:ext>
          </c:extLst>
        </c:ser>
        <c:dLbls>
          <c:showLegendKey val="0"/>
          <c:showVal val="0"/>
          <c:showCatName val="0"/>
          <c:showSerName val="0"/>
          <c:showPercent val="0"/>
          <c:showBubbleSize val="0"/>
          <c:showLeaderLines val="0"/>
        </c:dLbls>
        <c:firstSliceAng val="0"/>
      </c:pieChart>
      <c:spPr>
        <a:solidFill>
          <a:schemeClr val="bg1"/>
        </a:soli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1143000" y="685800"/>
            <a:ext cx="4572000" cy="3429000"/>
          </a:xfrm>
          <a:prstGeom prst="rect">
            <a:avLst/>
          </a:prstGeom>
        </p:spPr>
        <p:txBody>
          <a:bodyPr/>
          <a:lstStyle/>
          <a:p>
            <a:endParaRPr/>
          </a:p>
        </p:txBody>
      </p:sp>
      <p:sp>
        <p:nvSpPr>
          <p:cNvPr id="186" name="Shape 18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r>
              <a:t>La présence portugaise en France est visible dès les premiers recensements français de la population. Il s’agit d’une petite colonie, dont la moyenne entre 1876 et 1911 est de 1139 individus, atteignant un maximum en 1891 et un minimum en 1901. On remarque un certain équilibre entre hommes et femmes, même si les hommes sont les plus nombreux, ce que fait penser à une émigration des familles. Ces chiffres c’est tout ce qu’on connait de la présence portugaise antérieure à la Ière guerre mondiale.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xfrm>
            <a:off x="381000" y="685800"/>
            <a:ext cx="6096000" cy="3429000"/>
          </a:xfrm>
          <a:prstGeom prst="rect">
            <a:avLst/>
          </a:prstGeom>
        </p:spPr>
        <p:txBody>
          <a:bodyPr/>
          <a:lstStyle/>
          <a:p>
            <a:endParaRPr/>
          </a:p>
        </p:txBody>
      </p:sp>
      <p:sp>
        <p:nvSpPr>
          <p:cNvPr id="205" name="Shape 205"/>
          <p:cNvSpPr>
            <a:spLocks noGrp="1"/>
          </p:cNvSpPr>
          <p:nvPr>
            <p:ph type="body" sz="quarter" idx="1"/>
          </p:nvPr>
        </p:nvSpPr>
        <p:spPr>
          <a:prstGeom prst="rect">
            <a:avLst/>
          </a:prstGeom>
        </p:spPr>
        <p:txBody>
          <a:bodyPr/>
          <a:lstStyle/>
          <a:p>
            <a:r>
              <a:t>La fin de la guerre met automatiquement terme à l’accord de 1916. L’Instituto dos Seguros Sociais Obrigatórios e Previdência Geral, qui dirige la politique d’émigration jusqu’en 1923, croit que la présence portugaise en France disparaitra au fur et à mesure que les contrats arrivent à terme et que les travailleur retournent au Portugal. Ce présupposé s’avère erroné; le flux migratoire vers la France ne fait que commencer. D’autant plus que dès 1919, la France cherche à négocier avec le Portugal un nouvel accord de main d’oeuvre. L’échec des négociations ouvre la porte à l’émigration clandestine, trait majeur de l’émigration portugaise vers la France pendant l’entre-guerres. </a:t>
            </a:r>
          </a:p>
          <a:p>
            <a:endParaRPr/>
          </a:p>
          <a:p>
            <a:r>
              <a:t>Une autre voie, non pas d’arrivée mais d’installation des Portugais en France, est la démobilisation des soldats, qui se fait très lentement à partir de 1919. Certains demandent à être démobilisés en France, d’autres reviendront en France après leur retour au Portugal. La présence d’anciens soldats, dont nous ne connaissons pas le nombre, est cependant assez importante pour qu’une une série d’associations portugaises d’anciens combattants soient fondées: en juin 1930 la Ligue des Anciens Combattants portugais (dont le siège est à Paris, et dispose de sections à Lililiers, Soissons, Boulogne-sur-Mer), et dont la section parisienne deviendra en octobre 1939 Ligue des Combattants Portugais de la Grande Guerre (section française); en février 1931, l’Association d’anciens combattants portugais (section de Gorgue), dans le Nord; en juin 1933 l’Association des Combattants et non combattants portugais de Sains-en Gohele et Noeux-les Mines (dans le Pas de Calais); en octobre 1933 la Société des Anciens Combattants Portugais, à Sains-en-Gohele.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noRot="1" noChangeAspect="1"/>
          </p:cNvSpPr>
          <p:nvPr>
            <p:ph type="sldImg"/>
          </p:nvPr>
        </p:nvSpPr>
        <p:spPr>
          <a:xfrm>
            <a:off x="381000" y="685800"/>
            <a:ext cx="6096000" cy="3429000"/>
          </a:xfrm>
          <a:prstGeom prst="rect">
            <a:avLst/>
          </a:prstGeom>
        </p:spPr>
        <p:txBody>
          <a:bodyPr/>
          <a:lstStyle/>
          <a:p>
            <a:endParaRPr/>
          </a:p>
        </p:txBody>
      </p:sp>
      <p:sp>
        <p:nvSpPr>
          <p:cNvPr id="213" name="Shape 213"/>
          <p:cNvSpPr>
            <a:spLocks noGrp="1"/>
          </p:cNvSpPr>
          <p:nvPr>
            <p:ph type="body" sz="quarter" idx="1"/>
          </p:nvPr>
        </p:nvSpPr>
        <p:spPr>
          <a:prstGeom prst="rect">
            <a:avLst/>
          </a:prstGeom>
        </p:spPr>
        <p:txBody>
          <a:bodyPr/>
          <a:lstStyle/>
          <a:p>
            <a:r>
              <a:t>O Anuário Estatístico coloca a emigração para França inicialmente na categoria « Europa », remetendo-a a partir de 1936 para « outros países ». Il n’est donc pas possible d’avoir une statistique fine de cette période (à partir des sources portugaises), permettant de connaître avec une plus grande exactitude le nombre d’émigrants portugais en France. Cependant, nous savons que les deux principaux pays européens à accueillir les Portugais sont l’Espagne et la France, étant l’émigration portugaise résiduelle dans les autres pays.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noRot="1" noChangeAspect="1"/>
          </p:cNvSpPr>
          <p:nvPr>
            <p:ph type="sldImg"/>
          </p:nvPr>
        </p:nvSpPr>
        <p:spPr>
          <a:xfrm>
            <a:off x="381000" y="685800"/>
            <a:ext cx="6096000" cy="3429000"/>
          </a:xfrm>
          <a:prstGeom prst="rect">
            <a:avLst/>
          </a:prstGeom>
        </p:spPr>
        <p:txBody>
          <a:bodyPr/>
          <a:lstStyle/>
          <a:p>
            <a:endParaRPr/>
          </a:p>
        </p:txBody>
      </p:sp>
      <p:sp>
        <p:nvSpPr>
          <p:cNvPr id="243" name="Shape 243"/>
          <p:cNvSpPr>
            <a:spLocks noGrp="1"/>
          </p:cNvSpPr>
          <p:nvPr>
            <p:ph type="body" sz="quarter" idx="1"/>
          </p:nvPr>
        </p:nvSpPr>
        <p:spPr>
          <a:prstGeom prst="rect">
            <a:avLst/>
          </a:prstGeom>
        </p:spPr>
        <p:txBody>
          <a:bodyPr/>
          <a:lstStyle/>
          <a:p>
            <a:pPr>
              <a:lnSpc>
                <a:spcPct val="125000"/>
              </a:lnSpc>
              <a:defRPr sz="2400">
                <a:latin typeface="Avenir Roman"/>
                <a:ea typeface="Avenir Roman"/>
                <a:cs typeface="Avenir Roman"/>
                <a:sym typeface="Avenir Roman"/>
              </a:defRPr>
            </a:pPr>
            <a:r>
              <a:t>La première conclusion à retirer des données du recensement est la grande dispersion géographique. </a:t>
            </a:r>
          </a:p>
          <a:p>
            <a:pPr>
              <a:lnSpc>
                <a:spcPct val="125000"/>
              </a:lnSpc>
              <a:defRPr sz="2400">
                <a:latin typeface="Avenir Roman"/>
                <a:ea typeface="Avenir Roman"/>
                <a:cs typeface="Avenir Roman"/>
                <a:sym typeface="Avenir Roman"/>
              </a:defRPr>
            </a:pPr>
            <a:r>
              <a:t>Entre 1926 e 1931 ha uma reconfiguração da presença portuguesa, com uma perda de população nos departamentos do Nordeste (Aisne, Somme, Pas de Calais, Marne), enquanto que nos departamentos do Seine, Seine et Oise, Seine Inférieure, Gironde, Allier et Aveyron, regista-se  uma forte taxa de crescimento.  A reconfiguração confirma-se no recenseamento de 1936, com a consolidação da presença portuguesa na região parisiense.</a:t>
            </a:r>
          </a:p>
          <a:p>
            <a:pPr>
              <a:lnSpc>
                <a:spcPct val="125000"/>
              </a:lnSpc>
              <a:defRPr sz="2400">
                <a:latin typeface="Avenir Roman"/>
                <a:ea typeface="Avenir Roman"/>
                <a:cs typeface="Avenir Roman"/>
                <a:sym typeface="Avenir Roman"/>
              </a:defRPr>
            </a:pPr>
            <a: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endParaRPr lang="pt-PT" dirty="0"/>
          </a:p>
        </p:txBody>
      </p:sp>
    </p:spTree>
    <p:extLst>
      <p:ext uri="{BB962C8B-B14F-4D97-AF65-F5344CB8AC3E}">
        <p14:creationId xmlns:p14="http://schemas.microsoft.com/office/powerpoint/2010/main" val="171639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3048000" y="2244726"/>
            <a:ext cx="18288000" cy="4775200"/>
          </a:xfrm>
        </p:spPr>
        <p:txBody>
          <a:bodyPr anchor="b"/>
          <a:lstStyle>
            <a:lvl1pPr algn="ctr">
              <a:defRPr sz="12000"/>
            </a:lvl1pPr>
          </a:lstStyle>
          <a:p>
            <a:r>
              <a:rPr lang="pt-PT" smtClean="0"/>
              <a:t>Clique para editar o estilo</a:t>
            </a:r>
            <a:endParaRPr lang="pt-PT"/>
          </a:p>
        </p:txBody>
      </p:sp>
      <p:sp>
        <p:nvSpPr>
          <p:cNvPr id="3" name="Subtítulo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pt-PT" smtClean="0"/>
              <a:t>Clique para editar o estilo do subtítulo do Modelo Global</a:t>
            </a:r>
            <a:endParaRPr lang="pt-PT"/>
          </a:p>
        </p:txBody>
      </p:sp>
      <p:sp>
        <p:nvSpPr>
          <p:cNvPr id="4" name="Marcador de Posição da Data 3"/>
          <p:cNvSpPr>
            <a:spLocks noGrp="1"/>
          </p:cNvSpPr>
          <p:nvPr>
            <p:ph type="dt" sz="half" idx="10"/>
          </p:nvPr>
        </p:nvSpPr>
        <p:spPr/>
        <p:txBody>
          <a:body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986055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2867912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7449800" y="730250"/>
            <a:ext cx="5257800" cy="11623676"/>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1676400" y="730250"/>
            <a:ext cx="15468600" cy="11623676"/>
          </a:xfrm>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41263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re">
    <p:spTree>
      <p:nvGrpSpPr>
        <p:cNvPr id="1" name=""/>
        <p:cNvGrpSpPr/>
        <p:nvPr/>
      </p:nvGrpSpPr>
      <p:grpSpPr>
        <a:xfrm>
          <a:off x="0" y="0"/>
          <a:ext cx="0" cy="0"/>
          <a:chOff x="0" y="0"/>
          <a:chExt cx="0" cy="0"/>
        </a:xfrm>
      </p:grpSpPr>
      <p:sp>
        <p:nvSpPr>
          <p:cNvPr id="14" name="Texte niveau 1…"/>
          <p:cNvSpPr txBox="1">
            <a:spLocks noGrp="1"/>
          </p:cNvSpPr>
          <p:nvPr>
            <p:ph type="body" sz="quarter" idx="1" hasCustomPrompt="1"/>
          </p:nvPr>
        </p:nvSpPr>
        <p:spPr>
          <a:xfrm>
            <a:off x="571500" y="12269258"/>
            <a:ext cx="23235148" cy="555246"/>
          </a:xfrm>
          <a:prstGeom prst="rect">
            <a:avLst/>
          </a:prstGeom>
        </p:spPr>
        <p:txBody>
          <a:bodyPr anchor="t"/>
          <a:lstStyle>
            <a:lvl1pPr defTabSz="825500">
              <a:lnSpc>
                <a:spcPct val="100000"/>
              </a:lnSpc>
              <a:defRPr sz="2800" b="1" cap="all" spc="168">
                <a:solidFill>
                  <a:schemeClr val="accent4"/>
                </a:solidFill>
                <a:latin typeface="Founders Grotesk Condensed"/>
                <a:ea typeface="Founders Grotesk Condensed"/>
                <a:cs typeface="Founders Grotesk Condensed"/>
                <a:sym typeface="Founders Grotesk Condensed"/>
              </a:defRPr>
            </a:lvl1pPr>
            <a:lvl2pPr defTabSz="825500">
              <a:lnSpc>
                <a:spcPct val="100000"/>
              </a:lnSpc>
              <a:defRPr sz="2800" b="1" cap="all" spc="168">
                <a:solidFill>
                  <a:schemeClr val="accent4"/>
                </a:solidFill>
                <a:latin typeface="Founders Grotesk Condensed"/>
                <a:ea typeface="Founders Grotesk Condensed"/>
                <a:cs typeface="Founders Grotesk Condensed"/>
                <a:sym typeface="Founders Grotesk Condensed"/>
              </a:defRPr>
            </a:lvl2pPr>
            <a:lvl3pPr defTabSz="825500">
              <a:lnSpc>
                <a:spcPct val="100000"/>
              </a:lnSpc>
              <a:defRPr sz="2800" b="1" cap="all" spc="168">
                <a:solidFill>
                  <a:schemeClr val="accent4"/>
                </a:solidFill>
                <a:latin typeface="Founders Grotesk Condensed"/>
                <a:ea typeface="Founders Grotesk Condensed"/>
                <a:cs typeface="Founders Grotesk Condensed"/>
                <a:sym typeface="Founders Grotesk Condensed"/>
              </a:defRPr>
            </a:lvl3pPr>
            <a:lvl4pPr defTabSz="825500">
              <a:lnSpc>
                <a:spcPct val="100000"/>
              </a:lnSpc>
              <a:defRPr sz="2800" b="1" cap="all" spc="168">
                <a:solidFill>
                  <a:schemeClr val="accent4"/>
                </a:solidFill>
                <a:latin typeface="Founders Grotesk Condensed"/>
                <a:ea typeface="Founders Grotesk Condensed"/>
                <a:cs typeface="Founders Grotesk Condensed"/>
                <a:sym typeface="Founders Grotesk Condensed"/>
              </a:defRPr>
            </a:lvl4pPr>
            <a:lvl5pPr defTabSz="825500">
              <a:lnSpc>
                <a:spcPct val="100000"/>
              </a:lnSpc>
              <a:defRPr sz="2800" b="1" cap="all" spc="168">
                <a:solidFill>
                  <a:schemeClr val="accent4"/>
                </a:solidFill>
                <a:latin typeface="Founders Grotesk Condensed"/>
                <a:ea typeface="Founders Grotesk Condensed"/>
                <a:cs typeface="Founders Grotesk Condensed"/>
                <a:sym typeface="Founders Grotesk Condensed"/>
              </a:defRPr>
            </a:lvl5pPr>
          </a:lstStyle>
          <a:p>
            <a:r>
              <a:t>Auteur et date </a:t>
            </a:r>
          </a:p>
          <a:p>
            <a:pPr lvl="1"/>
            <a:endParaRPr/>
          </a:p>
          <a:p>
            <a:pPr lvl="2"/>
            <a:endParaRPr/>
          </a:p>
          <a:p>
            <a:pPr lvl="3"/>
            <a:endParaRPr/>
          </a:p>
          <a:p>
            <a:pPr lvl="4"/>
            <a:endParaRPr/>
          </a:p>
        </p:txBody>
      </p:sp>
      <p:sp>
        <p:nvSpPr>
          <p:cNvPr id="16" name="Titre de la présentation"/>
          <p:cNvSpPr txBox="1">
            <a:spLocks noGrp="1"/>
          </p:cNvSpPr>
          <p:nvPr>
            <p:ph type="title" hasCustomPrompt="1"/>
          </p:nvPr>
        </p:nvSpPr>
        <p:spPr>
          <a:xfrm>
            <a:off x="571500" y="9525885"/>
            <a:ext cx="23235148" cy="2647066"/>
          </a:xfrm>
          <a:prstGeom prst="rect">
            <a:avLst/>
          </a:prstGeom>
        </p:spPr>
        <p:txBody>
          <a:bodyPr/>
          <a:lstStyle>
            <a:lvl1pPr>
              <a:lnSpc>
                <a:spcPct val="70000"/>
              </a:lnSpc>
              <a:defRPr sz="15000" spc="-300">
                <a:solidFill>
                  <a:srgbClr val="FFFFFF"/>
                </a:solidFill>
                <a:latin typeface="Founders Grotesk Semibold"/>
                <a:ea typeface="Founders Grotesk Semibold"/>
                <a:cs typeface="Founders Grotesk Semibold"/>
                <a:sym typeface="Founders Grotesk Semibold"/>
              </a:defRPr>
            </a:lvl1pPr>
          </a:lstStyle>
          <a:p>
            <a:r>
              <a:t>Titre de la présentation</a:t>
            </a:r>
          </a:p>
        </p:txBody>
      </p:sp>
      <p:sp>
        <p:nvSpPr>
          <p:cNvPr id="17" name="Texte niveau 1…"/>
          <p:cNvSpPr txBox="1">
            <a:spLocks noGrp="1"/>
          </p:cNvSpPr>
          <p:nvPr>
            <p:ph type="body" sz="quarter" idx="21" hasCustomPrompt="1"/>
          </p:nvPr>
        </p:nvSpPr>
        <p:spPr>
          <a:xfrm>
            <a:off x="571500" y="847715"/>
            <a:ext cx="23235148" cy="2324102"/>
          </a:xfrm>
          <a:prstGeom prst="rect">
            <a:avLst/>
          </a:prstGeom>
        </p:spPr>
        <p:txBody>
          <a:bodyPr anchor="t"/>
          <a:lstStyle>
            <a:lvl1pPr defTabSz="825500">
              <a:defRPr sz="8000" spc="-100">
                <a:solidFill>
                  <a:schemeClr val="accent4"/>
                </a:solidFill>
                <a:latin typeface="Founders Grotesk"/>
                <a:ea typeface="Founders Grotesk"/>
                <a:cs typeface="Founders Grotesk"/>
                <a:sym typeface="Founders Grotesk"/>
              </a:defRPr>
            </a:lvl1pPr>
          </a:lstStyle>
          <a:p>
            <a:r>
              <a:t>Sous-titre de la présentation</a:t>
            </a:r>
          </a:p>
        </p:txBody>
      </p:sp>
      <p:sp>
        <p:nvSpPr>
          <p:cNvPr id="18" name="Numéro de diapositive"/>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‹nº›</a:t>
            </a:fld>
            <a:endParaRPr/>
          </a:p>
        </p:txBody>
      </p:sp>
    </p:spTree>
    <p:extLst>
      <p:ext uri="{BB962C8B-B14F-4D97-AF65-F5344CB8AC3E}">
        <p14:creationId xmlns:p14="http://schemas.microsoft.com/office/powerpoint/2010/main" val="421203119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70" name="Numéro de diapositive"/>
          <p:cNvSpPr txBox="1">
            <a:spLocks noGrp="1"/>
          </p:cNvSpPr>
          <p:nvPr>
            <p:ph type="sldNum" sz="quarter" idx="2"/>
          </p:nvPr>
        </p:nvSpPr>
        <p:spPr>
          <a:xfrm>
            <a:off x="11970034" y="13073062"/>
            <a:ext cx="434479" cy="612775"/>
          </a:xfrm>
          <a:prstGeom prst="rect">
            <a:avLst/>
          </a:prstGeom>
        </p:spPr>
        <p:txBody>
          <a:bodyPr lIns="71436" tIns="71436" rIns="71436" bIns="71436" anchor="t"/>
          <a:lstStyle>
            <a:lvl1pPr algn="ctr" defTabSz="821530">
              <a:defRPr sz="2400" spc="0">
                <a:solidFill>
                  <a:srgbClr val="3E231A"/>
                </a:solidFill>
                <a:latin typeface="Papyrus"/>
                <a:ea typeface="Papyrus"/>
                <a:cs typeface="Papyrus"/>
                <a:sym typeface="Papyrus"/>
              </a:defRPr>
            </a:lvl1pPr>
          </a:lstStyle>
          <a:p>
            <a:fld id="{86CB4B4D-7CA3-9044-876B-883B54F8677D}" type="slidenum">
              <a:t>‹nº›</a:t>
            </a:fld>
            <a:endParaRPr/>
          </a:p>
        </p:txBody>
      </p:sp>
    </p:spTree>
    <p:extLst>
      <p:ext uri="{BB962C8B-B14F-4D97-AF65-F5344CB8AC3E}">
        <p14:creationId xmlns:p14="http://schemas.microsoft.com/office/powerpoint/2010/main" val="214751095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177" name="Texte du titre"/>
          <p:cNvSpPr txBox="1">
            <a:spLocks noGrp="1"/>
          </p:cNvSpPr>
          <p:nvPr>
            <p:ph type="title"/>
          </p:nvPr>
        </p:nvSpPr>
        <p:spPr>
          <a:xfrm>
            <a:off x="4833937" y="892967"/>
            <a:ext cx="14716127" cy="2964658"/>
          </a:xfrm>
          <a:prstGeom prst="rect">
            <a:avLst/>
          </a:prstGeom>
        </p:spPr>
        <p:txBody>
          <a:bodyPr lIns="71436" tIns="71436" rIns="71436" bIns="71436" anchor="ctr"/>
          <a:lstStyle>
            <a:lvl1pPr algn="ctr" defTabSz="821530">
              <a:lnSpc>
                <a:spcPct val="100000"/>
              </a:lnSpc>
              <a:defRPr sz="10000" spc="0">
                <a:solidFill>
                  <a:srgbClr val="3E231A"/>
                </a:solidFill>
                <a:latin typeface="Papyrus"/>
                <a:ea typeface="Papyrus"/>
                <a:cs typeface="Papyrus"/>
                <a:sym typeface="Papyrus"/>
              </a:defRPr>
            </a:lvl1pPr>
          </a:lstStyle>
          <a:p>
            <a:r>
              <a:t>Texte du titre</a:t>
            </a:r>
          </a:p>
        </p:txBody>
      </p:sp>
      <p:sp>
        <p:nvSpPr>
          <p:cNvPr id="178" name="Texte niveau 1…"/>
          <p:cNvSpPr txBox="1">
            <a:spLocks noGrp="1"/>
          </p:cNvSpPr>
          <p:nvPr>
            <p:ph type="body" sz="half" idx="1"/>
          </p:nvPr>
        </p:nvSpPr>
        <p:spPr>
          <a:xfrm>
            <a:off x="4833937" y="3964780"/>
            <a:ext cx="14716127" cy="8215315"/>
          </a:xfrm>
          <a:prstGeom prst="rect">
            <a:avLst/>
          </a:prstGeom>
        </p:spPr>
        <p:txBody>
          <a:bodyPr lIns="71436" tIns="71436" rIns="71436" bIns="71436"/>
          <a:lstStyle>
            <a:lvl1pPr marL="643021" indent="-643021" defTabSz="821530">
              <a:lnSpc>
                <a:spcPct val="100000"/>
              </a:lnSpc>
              <a:spcBef>
                <a:spcPts val="4200"/>
              </a:spcBef>
              <a:buSzPct val="25000"/>
              <a:buBlip>
                <a:blip r:embed="rId2"/>
              </a:buBlip>
              <a:defRPr sz="5200" spc="0">
                <a:solidFill>
                  <a:srgbClr val="3E231A"/>
                </a:solidFill>
                <a:latin typeface="Papyrus"/>
                <a:ea typeface="Papyrus"/>
                <a:cs typeface="Papyrus"/>
                <a:sym typeface="Papyrus"/>
              </a:defRPr>
            </a:lvl1pPr>
            <a:lvl2pPr marL="1112921" indent="-643021" defTabSz="821530">
              <a:lnSpc>
                <a:spcPct val="100000"/>
              </a:lnSpc>
              <a:spcBef>
                <a:spcPts val="4200"/>
              </a:spcBef>
              <a:buSzPct val="25000"/>
              <a:buBlip>
                <a:blip r:embed="rId2"/>
              </a:buBlip>
              <a:defRPr sz="5200" spc="0">
                <a:solidFill>
                  <a:srgbClr val="3E231A"/>
                </a:solidFill>
                <a:latin typeface="Papyrus"/>
                <a:ea typeface="Papyrus"/>
                <a:cs typeface="Papyrus"/>
                <a:sym typeface="Papyrus"/>
              </a:defRPr>
            </a:lvl2pPr>
            <a:lvl3pPr marL="1582821" indent="-643021" defTabSz="821530">
              <a:lnSpc>
                <a:spcPct val="100000"/>
              </a:lnSpc>
              <a:spcBef>
                <a:spcPts val="4200"/>
              </a:spcBef>
              <a:buSzPct val="25000"/>
              <a:buBlip>
                <a:blip r:embed="rId2"/>
              </a:buBlip>
              <a:defRPr sz="5200" spc="0">
                <a:solidFill>
                  <a:srgbClr val="3E231A"/>
                </a:solidFill>
                <a:latin typeface="Papyrus"/>
                <a:ea typeface="Papyrus"/>
                <a:cs typeface="Papyrus"/>
                <a:sym typeface="Papyrus"/>
              </a:defRPr>
            </a:lvl3pPr>
            <a:lvl4pPr marL="2052721" indent="-643021" defTabSz="821530">
              <a:lnSpc>
                <a:spcPct val="100000"/>
              </a:lnSpc>
              <a:spcBef>
                <a:spcPts val="4200"/>
              </a:spcBef>
              <a:buSzPct val="25000"/>
              <a:buBlip>
                <a:blip r:embed="rId2"/>
              </a:buBlip>
              <a:defRPr sz="5200" spc="0">
                <a:solidFill>
                  <a:srgbClr val="3E231A"/>
                </a:solidFill>
                <a:latin typeface="Papyrus"/>
                <a:ea typeface="Papyrus"/>
                <a:cs typeface="Papyrus"/>
                <a:sym typeface="Papyrus"/>
              </a:defRPr>
            </a:lvl4pPr>
            <a:lvl5pPr marL="2522621" indent="-643021" defTabSz="821530">
              <a:lnSpc>
                <a:spcPct val="100000"/>
              </a:lnSpc>
              <a:spcBef>
                <a:spcPts val="4200"/>
              </a:spcBef>
              <a:buSzPct val="25000"/>
              <a:buBlip>
                <a:blip r:embed="rId2"/>
              </a:buBlip>
              <a:defRPr sz="5200" spc="0">
                <a:solidFill>
                  <a:srgbClr val="3E231A"/>
                </a:solidFill>
                <a:latin typeface="Papyrus"/>
                <a:ea typeface="Papyrus"/>
                <a:cs typeface="Papyrus"/>
                <a:sym typeface="Papyrus"/>
              </a:defRPr>
            </a:lvl5pPr>
          </a:lstStyle>
          <a:p>
            <a:r>
              <a:t>Texte niveau 1</a:t>
            </a:r>
          </a:p>
          <a:p>
            <a:pPr lvl="1"/>
            <a:r>
              <a:t>Texte niveau 2</a:t>
            </a:r>
          </a:p>
          <a:p>
            <a:pPr lvl="2"/>
            <a:r>
              <a:t>Texte niveau 3</a:t>
            </a:r>
          </a:p>
          <a:p>
            <a:pPr lvl="3"/>
            <a:r>
              <a:t>Texte niveau 4</a:t>
            </a:r>
          </a:p>
          <a:p>
            <a:pPr lvl="4"/>
            <a:r>
              <a:t>Texte niveau 5</a:t>
            </a:r>
          </a:p>
        </p:txBody>
      </p:sp>
      <p:sp>
        <p:nvSpPr>
          <p:cNvPr id="179" name="Numéro de diapositive"/>
          <p:cNvSpPr txBox="1">
            <a:spLocks noGrp="1"/>
          </p:cNvSpPr>
          <p:nvPr>
            <p:ph type="sldNum" sz="quarter" idx="2"/>
          </p:nvPr>
        </p:nvSpPr>
        <p:spPr>
          <a:xfrm>
            <a:off x="11970034" y="13073062"/>
            <a:ext cx="434479" cy="612775"/>
          </a:xfrm>
          <a:prstGeom prst="rect">
            <a:avLst/>
          </a:prstGeom>
        </p:spPr>
        <p:txBody>
          <a:bodyPr lIns="71436" tIns="71436" rIns="71436" bIns="71436" anchor="t"/>
          <a:lstStyle>
            <a:lvl1pPr algn="ctr" defTabSz="821530">
              <a:defRPr sz="2400" spc="0">
                <a:solidFill>
                  <a:srgbClr val="3E231A"/>
                </a:solidFill>
                <a:latin typeface="Papyrus"/>
                <a:ea typeface="Papyrus"/>
                <a:cs typeface="Papyrus"/>
                <a:sym typeface="Papyrus"/>
              </a:defRPr>
            </a:lvl1pPr>
          </a:lstStyle>
          <a:p>
            <a:fld id="{86CB4B4D-7CA3-9044-876B-883B54F8677D}" type="slidenum">
              <a:t>‹nº›</a:t>
            </a:fld>
            <a:endParaRPr/>
          </a:p>
        </p:txBody>
      </p:sp>
    </p:spTree>
    <p:extLst>
      <p:ext uri="{BB962C8B-B14F-4D97-AF65-F5344CB8AC3E}">
        <p14:creationId xmlns:p14="http://schemas.microsoft.com/office/powerpoint/2010/main" val="140806945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145" name="Image"/>
          <p:cNvSpPr>
            <a:spLocks noGrp="1"/>
          </p:cNvSpPr>
          <p:nvPr>
            <p:ph type="pic" sz="half" idx="21"/>
          </p:nvPr>
        </p:nvSpPr>
        <p:spPr>
          <a:xfrm>
            <a:off x="12192000" y="-1003300"/>
            <a:ext cx="11557000" cy="7679267"/>
          </a:xfrm>
          <a:prstGeom prst="rect">
            <a:avLst/>
          </a:prstGeom>
        </p:spPr>
        <p:txBody>
          <a:bodyPr lIns="91439" tIns="45719" rIns="91439" bIns="45719" anchor="t">
            <a:noAutofit/>
          </a:bodyPr>
          <a:lstStyle/>
          <a:p>
            <a:endParaRPr/>
          </a:p>
        </p:txBody>
      </p:sp>
      <p:sp>
        <p:nvSpPr>
          <p:cNvPr id="146" name="Image"/>
          <p:cNvSpPr>
            <a:spLocks noGrp="1"/>
          </p:cNvSpPr>
          <p:nvPr>
            <p:ph type="pic" sz="half" idx="22"/>
          </p:nvPr>
        </p:nvSpPr>
        <p:spPr>
          <a:xfrm>
            <a:off x="12192000" y="5397500"/>
            <a:ext cx="11557000" cy="7749789"/>
          </a:xfrm>
          <a:prstGeom prst="rect">
            <a:avLst/>
          </a:prstGeom>
        </p:spPr>
        <p:txBody>
          <a:bodyPr lIns="91439" tIns="45719" rIns="91439" bIns="45719" anchor="t">
            <a:noAutofit/>
          </a:bodyPr>
          <a:lstStyle/>
          <a:p>
            <a:endParaRPr/>
          </a:p>
        </p:txBody>
      </p:sp>
      <p:sp>
        <p:nvSpPr>
          <p:cNvPr id="147" name="Image"/>
          <p:cNvSpPr>
            <a:spLocks noGrp="1"/>
          </p:cNvSpPr>
          <p:nvPr>
            <p:ph type="pic" idx="23"/>
          </p:nvPr>
        </p:nvSpPr>
        <p:spPr>
          <a:xfrm>
            <a:off x="571500" y="-698500"/>
            <a:ext cx="11684000" cy="14426495"/>
          </a:xfrm>
          <a:prstGeom prst="rect">
            <a:avLst/>
          </a:prstGeom>
        </p:spPr>
        <p:txBody>
          <a:bodyPr lIns="91439" tIns="45719" rIns="91439" bIns="45719" anchor="t">
            <a:noAutofit/>
          </a:bodyPr>
          <a:lstStyle/>
          <a:p>
            <a:endParaRPr/>
          </a:p>
        </p:txBody>
      </p:sp>
      <p:sp>
        <p:nvSpPr>
          <p:cNvPr id="148" name="Numéro de diapositive"/>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178643029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2625034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1663700" y="3419477"/>
            <a:ext cx="21031200" cy="5705474"/>
          </a:xfrm>
        </p:spPr>
        <p:txBody>
          <a:bodyPr anchor="b"/>
          <a:lstStyle>
            <a:lvl1pPr>
              <a:defRPr sz="12000"/>
            </a:lvl1pPr>
          </a:lstStyle>
          <a:p>
            <a:r>
              <a:rPr lang="pt-PT" smtClean="0"/>
              <a:t>Clique para editar o estilo</a:t>
            </a:r>
            <a:endParaRPr lang="pt-PT"/>
          </a:p>
        </p:txBody>
      </p:sp>
      <p:sp>
        <p:nvSpPr>
          <p:cNvPr id="3" name="Marcador de Posição do Texto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pt-PT" smtClean="0"/>
              <a:t>Editar os estilos de texto do Modelo Global</a:t>
            </a:r>
          </a:p>
        </p:txBody>
      </p:sp>
      <p:sp>
        <p:nvSpPr>
          <p:cNvPr id="4" name="Marcador de Posição da Data 3"/>
          <p:cNvSpPr>
            <a:spLocks noGrp="1"/>
          </p:cNvSpPr>
          <p:nvPr>
            <p:ph type="dt" sz="half" idx="10"/>
          </p:nvPr>
        </p:nvSpPr>
        <p:spPr/>
        <p:txBody>
          <a:body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704591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1676400" y="3651250"/>
            <a:ext cx="10363200" cy="8702676"/>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12344400" y="3651250"/>
            <a:ext cx="10363200" cy="8702676"/>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19661D6C-FD6B-480C-9545-383331609232}" type="datetimeFigureOut">
              <a:rPr lang="pt-PT" smtClean="0"/>
              <a:t>23/10/2021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192357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679576" y="730251"/>
            <a:ext cx="21031200" cy="2651126"/>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PT" smtClean="0"/>
              <a:t>Editar os estilos de texto do Modelo Global</a:t>
            </a:r>
          </a:p>
        </p:txBody>
      </p:sp>
      <p:sp>
        <p:nvSpPr>
          <p:cNvPr id="4" name="Marcador de Posição de Conteúdo 3"/>
          <p:cNvSpPr>
            <a:spLocks noGrp="1"/>
          </p:cNvSpPr>
          <p:nvPr>
            <p:ph sz="half" idx="2"/>
          </p:nvPr>
        </p:nvSpPr>
        <p:spPr>
          <a:xfrm>
            <a:off x="1679577" y="5010150"/>
            <a:ext cx="10315574" cy="7369176"/>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pt-PT" smtClean="0"/>
              <a:t>Editar os estilos de texto do Modelo Global</a:t>
            </a:r>
          </a:p>
        </p:txBody>
      </p:sp>
      <p:sp>
        <p:nvSpPr>
          <p:cNvPr id="6" name="Marcador de Posição de Conteúdo 5"/>
          <p:cNvSpPr>
            <a:spLocks noGrp="1"/>
          </p:cNvSpPr>
          <p:nvPr>
            <p:ph sz="quarter" idx="4"/>
          </p:nvPr>
        </p:nvSpPr>
        <p:spPr>
          <a:xfrm>
            <a:off x="12344400" y="5010150"/>
            <a:ext cx="10366376" cy="7369176"/>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19661D6C-FD6B-480C-9545-383331609232}" type="datetimeFigureOut">
              <a:rPr lang="pt-PT" smtClean="0"/>
              <a:t>23/10/2021</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83764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19661D6C-FD6B-480C-9545-383331609232}" type="datetimeFigureOut">
              <a:rPr lang="pt-PT" smtClean="0"/>
              <a:t>23/10/2021</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540863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19661D6C-FD6B-480C-9545-383331609232}" type="datetimeFigureOut">
              <a:rPr lang="pt-PT" smtClean="0"/>
              <a:t>23/10/2021</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302009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679577" y="914400"/>
            <a:ext cx="7864474" cy="3200400"/>
          </a:xfrm>
        </p:spPr>
        <p:txBody>
          <a:bodyPr anchor="b"/>
          <a:lstStyle>
            <a:lvl1pPr>
              <a:defRPr sz="6400"/>
            </a:lvl1pPr>
          </a:lstStyle>
          <a:p>
            <a:r>
              <a:rPr lang="pt-PT" smtClean="0"/>
              <a:t>Clique para editar o estilo</a:t>
            </a:r>
            <a:endParaRPr lang="pt-PT"/>
          </a:p>
        </p:txBody>
      </p:sp>
      <p:sp>
        <p:nvSpPr>
          <p:cNvPr id="3" name="Marcador de Posição de Conteúdo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19661D6C-FD6B-480C-9545-383331609232}" type="datetimeFigureOut">
              <a:rPr lang="pt-PT" smtClean="0"/>
              <a:t>23/10/2021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188547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679577" y="914400"/>
            <a:ext cx="7864474" cy="3200400"/>
          </a:xfrm>
        </p:spPr>
        <p:txBody>
          <a:bodyPr anchor="b"/>
          <a:lstStyle>
            <a:lvl1pPr>
              <a:defRPr sz="6400"/>
            </a:lvl1pPr>
          </a:lstStyle>
          <a:p>
            <a:r>
              <a:rPr lang="pt-PT" smtClean="0"/>
              <a:t>Clique para editar o estilo</a:t>
            </a:r>
            <a:endParaRPr lang="pt-PT"/>
          </a:p>
        </p:txBody>
      </p:sp>
      <p:sp>
        <p:nvSpPr>
          <p:cNvPr id="3" name="Marcador de Posição da Imagem 2"/>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pt-PT"/>
          </a:p>
        </p:txBody>
      </p:sp>
      <p:sp>
        <p:nvSpPr>
          <p:cNvPr id="4" name="Marcador de Posição do Texto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19661D6C-FD6B-480C-9545-383331609232}" type="datetimeFigureOut">
              <a:rPr lang="pt-PT" smtClean="0"/>
              <a:t>23/10/2021</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86CB4B4D-7CA3-9044-876B-883B54F8677D}" type="slidenum">
              <a:rPr lang="pt-PT" smtClean="0"/>
              <a:t>‹nº›</a:t>
            </a:fld>
            <a:endParaRPr lang="pt-PT"/>
          </a:p>
        </p:txBody>
      </p:sp>
    </p:spTree>
    <p:extLst>
      <p:ext uri="{BB962C8B-B14F-4D97-AF65-F5344CB8AC3E}">
        <p14:creationId xmlns:p14="http://schemas.microsoft.com/office/powerpoint/2010/main" val="416406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A9BB6"/>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19661D6C-FD6B-480C-9545-383331609232}" type="datetimeFigureOut">
              <a:rPr lang="pt-PT" smtClean="0"/>
              <a:t>23/10/2021</a:t>
            </a:fld>
            <a:endParaRPr lang="pt-PT"/>
          </a:p>
        </p:txBody>
      </p:sp>
      <p:sp>
        <p:nvSpPr>
          <p:cNvPr id="5" name="Marcador de Posição do Rodapé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6CB4B4D-7CA3-9044-876B-883B54F8677D}" type="slidenum">
              <a:rPr lang="pt-PT" smtClean="0"/>
              <a:t>‹nº›</a:t>
            </a:fld>
            <a:endParaRPr lang="pt-PT"/>
          </a:p>
        </p:txBody>
      </p:sp>
    </p:spTree>
    <p:extLst>
      <p:ext uri="{BB962C8B-B14F-4D97-AF65-F5344CB8AC3E}">
        <p14:creationId xmlns:p14="http://schemas.microsoft.com/office/powerpoint/2010/main" val="210731484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pt-PT"/>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tif"/><Relationship Id="rId1" Type="http://schemas.openxmlformats.org/officeDocument/2006/relationships/slideLayout" Target="../slideLayouts/slideLayout12.xml"/><Relationship Id="rId5" Type="http://schemas.openxmlformats.org/officeDocument/2006/relationships/image" Target="../media/image5.tif"/><Relationship Id="rId4" Type="http://schemas.openxmlformats.org/officeDocument/2006/relationships/image" Target="../media/image4.tif"/></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0.tif"/></Relationships>
</file>

<file path=ppt/slides/_rels/slide14.xml.rels><?xml version="1.0" encoding="UTF-8" standalone="yes"?>
<Relationships xmlns="http://schemas.openxmlformats.org/package/2006/relationships"><Relationship Id="rId2" Type="http://schemas.openxmlformats.org/officeDocument/2006/relationships/image" Target="../media/image11.ti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5.tif"/><Relationship Id="rId2" Type="http://schemas.openxmlformats.org/officeDocument/2006/relationships/image" Target="../media/image24.tif"/><Relationship Id="rId1" Type="http://schemas.openxmlformats.org/officeDocument/2006/relationships/slideLayout" Target="../slideLayouts/slideLayout15.xml"/><Relationship Id="rId4" Type="http://schemas.openxmlformats.org/officeDocument/2006/relationships/image" Target="../media/image26.tif"/></Relationships>
</file>

<file path=ppt/slides/_rels/slide25.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image" Target="../media/image27.tif"/><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9.tif"/><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1.tif"/><Relationship Id="rId2" Type="http://schemas.openxmlformats.org/officeDocument/2006/relationships/image" Target="../media/image30.tif"/><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2.tif"/><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image" Target="../media/image33.ti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5.tif"/><Relationship Id="rId2" Type="http://schemas.openxmlformats.org/officeDocument/2006/relationships/image" Target="../media/image34.ti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36.tif"/><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image" Target="../media/image6.tif"/><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8.tif"/><Relationship Id="rId1" Type="http://schemas.openxmlformats.org/officeDocument/2006/relationships/slideLayout" Target="../slideLayouts/slideLayout13.xml"/><Relationship Id="rId5" Type="http://schemas.openxmlformats.org/officeDocument/2006/relationships/image" Target="../media/image5.tif"/><Relationship Id="rId4" Type="http://schemas.openxmlformats.org/officeDocument/2006/relationships/image" Target="../media/image4.t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ristina Clímaco, Laboratoire d’Études Romanes-Universidade Paris 8…"/>
          <p:cNvSpPr txBox="1">
            <a:spLocks noGrp="1"/>
          </p:cNvSpPr>
          <p:nvPr>
            <p:ph type="body" sz="quarter" idx="1"/>
          </p:nvPr>
        </p:nvSpPr>
        <p:spPr>
          <a:xfrm>
            <a:off x="571500" y="12269257"/>
            <a:ext cx="23235148" cy="1120171"/>
          </a:xfrm>
          <a:prstGeom prst="rect">
            <a:avLst/>
          </a:prstGeom>
        </p:spPr>
        <p:txBody>
          <a:bodyPr>
            <a:noAutofit/>
          </a:bodyPr>
          <a:lstStyle/>
          <a:p>
            <a:pPr marL="0" indent="0" defTabSz="412750">
              <a:buNone/>
              <a:defRPr sz="1400" spc="0"/>
            </a:pPr>
            <a:r>
              <a:rPr sz="3600" dirty="0">
                <a:latin typeface="+mn-lt"/>
              </a:rPr>
              <a:t>Cristina </a:t>
            </a:r>
            <a:r>
              <a:rPr sz="3600" dirty="0" err="1">
                <a:latin typeface="+mn-lt"/>
              </a:rPr>
              <a:t>Clímaco</a:t>
            </a:r>
            <a:r>
              <a:rPr sz="3600" dirty="0">
                <a:latin typeface="+mn-lt"/>
              </a:rPr>
              <a:t>, </a:t>
            </a:r>
            <a:r>
              <a:rPr sz="3600" dirty="0" err="1">
                <a:latin typeface="+mn-lt"/>
              </a:rPr>
              <a:t>Laboratoire</a:t>
            </a:r>
            <a:r>
              <a:rPr sz="3600" dirty="0">
                <a:latin typeface="+mn-lt"/>
              </a:rPr>
              <a:t> </a:t>
            </a:r>
            <a:r>
              <a:rPr sz="3600" dirty="0" err="1">
                <a:latin typeface="+mn-lt"/>
              </a:rPr>
              <a:t>d’Études</a:t>
            </a:r>
            <a:r>
              <a:rPr sz="3600" dirty="0">
                <a:latin typeface="+mn-lt"/>
              </a:rPr>
              <a:t> </a:t>
            </a:r>
            <a:r>
              <a:rPr sz="3600" dirty="0" err="1">
                <a:latin typeface="+mn-lt"/>
              </a:rPr>
              <a:t>Romanes-Universidade</a:t>
            </a:r>
            <a:r>
              <a:rPr sz="3600" dirty="0">
                <a:latin typeface="+mn-lt"/>
              </a:rPr>
              <a:t> Paris 8</a:t>
            </a:r>
          </a:p>
          <a:p>
            <a:pPr marL="0" indent="0" defTabSz="412750">
              <a:buNone/>
              <a:defRPr sz="1400" spc="0"/>
            </a:pPr>
            <a:r>
              <a:rPr sz="3600" dirty="0">
                <a:latin typeface="+mn-lt"/>
              </a:rPr>
              <a:t>Arminda Ferreira, CMVNF</a:t>
            </a:r>
          </a:p>
        </p:txBody>
      </p:sp>
      <p:sp>
        <p:nvSpPr>
          <p:cNvPr id="189" name="A emigração portuguesa para França no entre-guerras"/>
          <p:cNvSpPr txBox="1">
            <a:spLocks noGrp="1"/>
          </p:cNvSpPr>
          <p:nvPr>
            <p:ph type="title"/>
          </p:nvPr>
        </p:nvSpPr>
        <p:spPr>
          <a:xfrm>
            <a:off x="571500" y="9882553"/>
            <a:ext cx="23235148" cy="2290397"/>
          </a:xfrm>
          <a:prstGeom prst="rect">
            <a:avLst/>
          </a:prstGeom>
        </p:spPr>
        <p:txBody>
          <a:bodyPr>
            <a:noAutofit/>
          </a:bodyPr>
          <a:lstStyle>
            <a:lvl1pPr defTabSz="544830">
              <a:defRPr sz="9900" spc="-200"/>
            </a:lvl1pPr>
          </a:lstStyle>
          <a:p>
            <a:r>
              <a:rPr sz="11900" dirty="0">
                <a:solidFill>
                  <a:schemeClr val="bg1"/>
                </a:solidFill>
                <a:latin typeface="+mn-lt"/>
              </a:rPr>
              <a:t>A </a:t>
            </a:r>
            <a:r>
              <a:rPr sz="11900" dirty="0" err="1">
                <a:solidFill>
                  <a:schemeClr val="bg1"/>
                </a:solidFill>
                <a:latin typeface="+mn-lt"/>
              </a:rPr>
              <a:t>emigração</a:t>
            </a:r>
            <a:r>
              <a:rPr sz="11900" dirty="0">
                <a:solidFill>
                  <a:schemeClr val="bg1"/>
                </a:solidFill>
                <a:latin typeface="+mn-lt"/>
              </a:rPr>
              <a:t> </a:t>
            </a:r>
            <a:r>
              <a:rPr sz="11900" dirty="0" err="1">
                <a:solidFill>
                  <a:schemeClr val="bg1"/>
                </a:solidFill>
                <a:latin typeface="+mn-lt"/>
              </a:rPr>
              <a:t>portuguesa</a:t>
            </a:r>
            <a:r>
              <a:rPr sz="11900" dirty="0">
                <a:solidFill>
                  <a:schemeClr val="bg1"/>
                </a:solidFill>
                <a:latin typeface="+mn-lt"/>
              </a:rPr>
              <a:t> para </a:t>
            </a:r>
            <a:r>
              <a:rPr sz="11900" dirty="0" err="1">
                <a:solidFill>
                  <a:schemeClr val="bg1"/>
                </a:solidFill>
                <a:latin typeface="+mn-lt"/>
              </a:rPr>
              <a:t>França</a:t>
            </a:r>
            <a:r>
              <a:rPr sz="11900" dirty="0">
                <a:solidFill>
                  <a:schemeClr val="bg1"/>
                </a:solidFill>
                <a:latin typeface="+mn-lt"/>
              </a:rPr>
              <a:t> no entre-</a:t>
            </a:r>
            <a:r>
              <a:rPr sz="11900" dirty="0" err="1">
                <a:solidFill>
                  <a:schemeClr val="bg1"/>
                </a:solidFill>
                <a:latin typeface="+mn-lt"/>
              </a:rPr>
              <a:t>guerras</a:t>
            </a:r>
            <a:endParaRPr sz="11900" dirty="0">
              <a:solidFill>
                <a:schemeClr val="bg1"/>
              </a:solidFill>
              <a:latin typeface="+mn-lt"/>
            </a:endParaRPr>
          </a:p>
        </p:txBody>
      </p:sp>
      <p:sp>
        <p:nvSpPr>
          <p:cNvPr id="190" name="Linhas estrurantes e percursos individuais"/>
          <p:cNvSpPr txBox="1"/>
          <p:nvPr/>
        </p:nvSpPr>
        <p:spPr>
          <a:xfrm>
            <a:off x="571500" y="847715"/>
            <a:ext cx="23235148" cy="14031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825500">
              <a:lnSpc>
                <a:spcPct val="80000"/>
              </a:lnSpc>
              <a:spcBef>
                <a:spcPts val="0"/>
              </a:spcBef>
              <a:tabLst/>
              <a:defRPr sz="8000" spc="-100">
                <a:solidFill>
                  <a:schemeClr val="accent4"/>
                </a:solidFill>
                <a:latin typeface="Founders Grotesk"/>
                <a:ea typeface="Founders Grotesk"/>
                <a:cs typeface="Founders Grotesk"/>
                <a:sym typeface="Founders Grotesk"/>
              </a:defRPr>
            </a:lvl1pPr>
          </a:lstStyle>
          <a:p>
            <a:r>
              <a:rPr dirty="0" err="1"/>
              <a:t>Linhas</a:t>
            </a:r>
            <a:r>
              <a:rPr dirty="0"/>
              <a:t> </a:t>
            </a:r>
            <a:r>
              <a:rPr dirty="0" err="1"/>
              <a:t>estrurantes</a:t>
            </a:r>
            <a:r>
              <a:rPr dirty="0"/>
              <a:t> e </a:t>
            </a:r>
            <a:r>
              <a:rPr dirty="0" err="1"/>
              <a:t>percursos</a:t>
            </a:r>
            <a:r>
              <a:rPr dirty="0"/>
              <a:t> </a:t>
            </a:r>
            <a:r>
              <a:rPr dirty="0" err="1"/>
              <a:t>individuais</a:t>
            </a:r>
            <a:endParaRPr dirty="0"/>
          </a:p>
        </p:txBody>
      </p:sp>
      <p:pic>
        <p:nvPicPr>
          <p:cNvPr id="191" name="Image" descr="Image"/>
          <p:cNvPicPr>
            <a:picLocks noChangeAspect="1"/>
          </p:cNvPicPr>
          <p:nvPr/>
        </p:nvPicPr>
        <p:blipFill>
          <a:blip r:embed="rId2">
            <a:extLst/>
          </a:blip>
          <a:stretch>
            <a:fillRect/>
          </a:stretch>
        </p:blipFill>
        <p:spPr>
          <a:xfrm>
            <a:off x="3572193" y="2746478"/>
            <a:ext cx="4367046" cy="6214641"/>
          </a:xfrm>
          <a:prstGeom prst="rect">
            <a:avLst/>
          </a:prstGeom>
          <a:ln w="12700">
            <a:miter lim="400000"/>
          </a:ln>
        </p:spPr>
      </p:pic>
      <p:pic>
        <p:nvPicPr>
          <p:cNvPr id="192" name="Image" descr="Image"/>
          <p:cNvPicPr>
            <a:picLocks noChangeAspect="1"/>
          </p:cNvPicPr>
          <p:nvPr/>
        </p:nvPicPr>
        <p:blipFill>
          <a:blip r:embed="rId3">
            <a:extLst/>
          </a:blip>
          <a:stretch>
            <a:fillRect/>
          </a:stretch>
        </p:blipFill>
        <p:spPr>
          <a:xfrm>
            <a:off x="8123387" y="2746478"/>
            <a:ext cx="4428546" cy="6214641"/>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13987175" y="3642664"/>
            <a:ext cx="3280853" cy="422098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17668905" y="3642664"/>
            <a:ext cx="2954892" cy="4221273"/>
          </a:xfrm>
          <a:prstGeom prst="rect">
            <a:avLst/>
          </a:prstGeom>
          <a:ln w="12700">
            <a:miter lim="400000"/>
          </a:ln>
        </p:spPr>
      </p:pic>
      <p:sp>
        <p:nvSpPr>
          <p:cNvPr id="2" name="CaixaDeTexto 1"/>
          <p:cNvSpPr txBox="1"/>
          <p:nvPr/>
        </p:nvSpPr>
        <p:spPr>
          <a:xfrm>
            <a:off x="3572192" y="9057426"/>
            <a:ext cx="10199225" cy="400110"/>
          </a:xfrm>
          <a:prstGeom prst="rect">
            <a:avLst/>
          </a:prstGeom>
          <a:noFill/>
        </p:spPr>
        <p:txBody>
          <a:bodyPr wrap="square" rtlCol="0">
            <a:spAutoFit/>
          </a:bodyPr>
          <a:lstStyle/>
          <a:p>
            <a:r>
              <a:rPr lang="pt-PT" sz="2000" dirty="0" smtClean="0"/>
              <a:t>Família Bento da Silva: Celestino; Rita e filhos. ( In Arquivo Distrital de Braga)</a:t>
            </a:r>
            <a:endParaRPr lang="pt-PT" sz="2000"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Distribuição da imigração portuguesa"/>
          <p:cNvSpPr txBox="1">
            <a:spLocks noGrp="1"/>
          </p:cNvSpPr>
          <p:nvPr>
            <p:ph type="title"/>
          </p:nvPr>
        </p:nvSpPr>
        <p:spPr>
          <a:xfrm>
            <a:off x="8340144" y="-310642"/>
            <a:ext cx="14716127" cy="2964658"/>
          </a:xfrm>
          <a:prstGeom prst="rect">
            <a:avLst/>
          </a:prstGeom>
        </p:spPr>
        <p:txBody>
          <a:bodyPr/>
          <a:lstStyle>
            <a:lvl1pPr algn="ctr" defTabSz="821530">
              <a:lnSpc>
                <a:spcPct val="100000"/>
              </a:lnSpc>
              <a:defRPr sz="6200" spc="0">
                <a:solidFill>
                  <a:srgbClr val="FFFFFF"/>
                </a:solidFill>
                <a:latin typeface="Papyrus"/>
                <a:ea typeface="Papyrus"/>
                <a:cs typeface="Papyrus"/>
                <a:sym typeface="Papyrus"/>
              </a:defRPr>
            </a:lvl1pPr>
          </a:lstStyle>
          <a:p>
            <a:pPr algn="r"/>
            <a:r>
              <a:rPr b="1" dirty="0" err="1">
                <a:solidFill>
                  <a:srgbClr val="002060"/>
                </a:solidFill>
                <a:latin typeface="Calibri "/>
              </a:rPr>
              <a:t>Distribuição</a:t>
            </a:r>
            <a:r>
              <a:rPr b="1" dirty="0">
                <a:solidFill>
                  <a:srgbClr val="002060"/>
                </a:solidFill>
                <a:latin typeface="Calibri "/>
              </a:rPr>
              <a:t> da </a:t>
            </a:r>
            <a:r>
              <a:rPr b="1" dirty="0" err="1">
                <a:solidFill>
                  <a:srgbClr val="002060"/>
                </a:solidFill>
                <a:latin typeface="Calibri "/>
              </a:rPr>
              <a:t>imigração</a:t>
            </a:r>
            <a:r>
              <a:rPr b="1" dirty="0">
                <a:solidFill>
                  <a:srgbClr val="002060"/>
                </a:solidFill>
                <a:latin typeface="Calibri "/>
              </a:rPr>
              <a:t> </a:t>
            </a:r>
            <a:r>
              <a:rPr b="1" dirty="0" err="1">
                <a:solidFill>
                  <a:srgbClr val="002060"/>
                </a:solidFill>
                <a:latin typeface="Calibri "/>
              </a:rPr>
              <a:t>portuguesa</a:t>
            </a:r>
            <a:endParaRPr b="1" dirty="0">
              <a:solidFill>
                <a:srgbClr val="002060"/>
              </a:solidFill>
              <a:latin typeface="Calibri "/>
            </a:endParaRPr>
          </a:p>
        </p:txBody>
      </p:sp>
      <p:graphicFrame>
        <p:nvGraphicFramePr>
          <p:cNvPr id="238" name="Diagramme 2D circulaire"/>
          <p:cNvGraphicFramePr/>
          <p:nvPr>
            <p:extLst>
              <p:ext uri="{D42A27DB-BD31-4B8C-83A1-F6EECF244321}">
                <p14:modId xmlns:p14="http://schemas.microsoft.com/office/powerpoint/2010/main" val="1584277493"/>
              </p:ext>
            </p:extLst>
          </p:nvPr>
        </p:nvGraphicFramePr>
        <p:xfrm>
          <a:off x="494137" y="2068949"/>
          <a:ext cx="11434943" cy="115842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9" name="Diagramme 2D circulaire"/>
          <p:cNvGraphicFramePr/>
          <p:nvPr>
            <p:extLst>
              <p:ext uri="{D42A27DB-BD31-4B8C-83A1-F6EECF244321}">
                <p14:modId xmlns:p14="http://schemas.microsoft.com/office/powerpoint/2010/main" val="3656158359"/>
              </p:ext>
            </p:extLst>
          </p:nvPr>
        </p:nvGraphicFramePr>
        <p:xfrm>
          <a:off x="11209272" y="2068949"/>
          <a:ext cx="12028761" cy="11468725"/>
        </p:xfrm>
        <a:graphic>
          <a:graphicData uri="http://schemas.openxmlformats.org/drawingml/2006/chart">
            <c:chart xmlns:c="http://schemas.openxmlformats.org/drawingml/2006/chart" xmlns:r="http://schemas.openxmlformats.org/officeDocument/2006/relationships" r:id="rId4"/>
          </a:graphicData>
        </a:graphic>
      </p:graphicFrame>
      <p:sp>
        <p:nvSpPr>
          <p:cNvPr id="240" name="1931"/>
          <p:cNvSpPr txBox="1"/>
          <p:nvPr/>
        </p:nvSpPr>
        <p:spPr>
          <a:xfrm>
            <a:off x="6211609" y="2162122"/>
            <a:ext cx="1445906" cy="913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5000" spc="0">
                <a:solidFill>
                  <a:srgbClr val="FFFFFF"/>
                </a:solidFill>
                <a:latin typeface="Papyrus"/>
                <a:ea typeface="Papyrus"/>
                <a:cs typeface="Papyrus"/>
                <a:sym typeface="Papyrus"/>
              </a:defRPr>
            </a:lvl1pPr>
          </a:lstStyle>
          <a:p>
            <a:r>
              <a:rPr b="1" dirty="0">
                <a:solidFill>
                  <a:srgbClr val="002060"/>
                </a:solidFill>
                <a:latin typeface="+mn-lt"/>
              </a:rPr>
              <a:t>1931</a:t>
            </a:r>
          </a:p>
        </p:txBody>
      </p:sp>
      <p:sp>
        <p:nvSpPr>
          <p:cNvPr id="241" name="1936"/>
          <p:cNvSpPr txBox="1"/>
          <p:nvPr/>
        </p:nvSpPr>
        <p:spPr>
          <a:xfrm>
            <a:off x="16924633" y="2197162"/>
            <a:ext cx="1567734" cy="913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5000" spc="0">
                <a:solidFill>
                  <a:srgbClr val="FFFFFF"/>
                </a:solidFill>
                <a:latin typeface="Papyrus"/>
                <a:ea typeface="Papyrus"/>
                <a:cs typeface="Papyrus"/>
                <a:sym typeface="Papyrus"/>
              </a:defRPr>
            </a:lvl1pPr>
          </a:lstStyle>
          <a:p>
            <a:r>
              <a:rPr b="1" dirty="0">
                <a:solidFill>
                  <a:srgbClr val="002060"/>
                </a:solidFill>
                <a:latin typeface="Calibri "/>
              </a:rPr>
              <a:t>1936</a:t>
            </a:r>
          </a:p>
        </p:txBody>
      </p:sp>
      <p:cxnSp>
        <p:nvCxnSpPr>
          <p:cNvPr id="7" name="Conexão reta 6"/>
          <p:cNvCxnSpPr/>
          <p:nvPr/>
        </p:nvCxnSpPr>
        <p:spPr>
          <a:xfrm>
            <a:off x="1327728" y="2115977"/>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
        <p:nvSpPr>
          <p:cNvPr id="8" name="Fonte: INSEE (dados do recenseamento)"/>
          <p:cNvSpPr txBox="1"/>
          <p:nvPr/>
        </p:nvSpPr>
        <p:spPr>
          <a:xfrm>
            <a:off x="114383" y="13112010"/>
            <a:ext cx="4320154" cy="452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600" spc="0">
                <a:solidFill>
                  <a:srgbClr val="DDDDDD"/>
                </a:solidFill>
                <a:latin typeface="Papyrus"/>
                <a:ea typeface="Papyrus"/>
                <a:cs typeface="Papyrus"/>
                <a:sym typeface="Papyrus"/>
              </a:defRPr>
            </a:lvl1pPr>
          </a:lstStyle>
          <a:p>
            <a:r>
              <a:rPr sz="2000" dirty="0" smtClean="0">
                <a:solidFill>
                  <a:srgbClr val="002060"/>
                </a:solidFill>
                <a:latin typeface="+mj-lt"/>
              </a:rPr>
              <a:t>Fonte: INSEE (dados do </a:t>
            </a:r>
            <a:r>
              <a:rPr sz="2000" dirty="0" err="1" smtClean="0">
                <a:solidFill>
                  <a:srgbClr val="002060"/>
                </a:solidFill>
                <a:latin typeface="+mj-lt"/>
              </a:rPr>
              <a:t>recenseamento</a:t>
            </a:r>
            <a:r>
              <a:rPr sz="2000" dirty="0" smtClean="0">
                <a:solidFill>
                  <a:srgbClr val="002060"/>
                </a:solidFill>
                <a:latin typeface="+mj-lt"/>
              </a:rPr>
              <a:t>) </a:t>
            </a:r>
            <a:endParaRPr sz="2000" dirty="0">
              <a:solidFill>
                <a:srgbClr val="002060"/>
              </a:solidFill>
              <a:latin typeface="+mj-lt"/>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 salientei as nenhumas vantagens que a meu ver, para Portugal decorrem de as nossas fronteiras se abrirem aos que pretendem emigrar para França. Muitos analfabetos, quasi todos sem conhecimentos técnicos, arrasta-os a aventura ao ponto de largarem de Tr"/>
          <p:cNvSpPr txBox="1">
            <a:spLocks noGrp="1"/>
          </p:cNvSpPr>
          <p:nvPr>
            <p:ph type="body" sz="half" idx="1"/>
          </p:nvPr>
        </p:nvSpPr>
        <p:spPr>
          <a:xfrm>
            <a:off x="808892" y="2678905"/>
            <a:ext cx="22578646" cy="8215315"/>
          </a:xfrm>
          <a:prstGeom prst="rect">
            <a:avLst/>
          </a:prstGeom>
        </p:spPr>
        <p:txBody>
          <a:bodyPr>
            <a:noAutofit/>
          </a:bodyPr>
          <a:lstStyle/>
          <a:p>
            <a:pPr defTabSz="434340">
              <a:lnSpc>
                <a:spcPct val="200000"/>
              </a:lnSpc>
              <a:defRPr sz="3800" b="1">
                <a:solidFill>
                  <a:srgbClr val="FFFFFF"/>
                </a:solidFill>
                <a:latin typeface="+mn-lt"/>
                <a:ea typeface="+mn-ea"/>
                <a:cs typeface="+mn-cs"/>
                <a:sym typeface="Helvetica"/>
              </a:defRPr>
            </a:pPr>
            <a:r>
              <a:rPr sz="3200" dirty="0">
                <a:solidFill>
                  <a:schemeClr val="bg1"/>
                </a:solidFill>
                <a:latin typeface="Calibri "/>
              </a:rPr>
              <a:t> </a:t>
            </a:r>
            <a:r>
              <a:rPr lang="pt-PT" sz="3200" dirty="0">
                <a:solidFill>
                  <a:schemeClr val="bg1"/>
                </a:solidFill>
                <a:latin typeface="Calibri "/>
              </a:rPr>
              <a:t>"</a:t>
            </a:r>
            <a:r>
              <a:rPr sz="3200" dirty="0" err="1" smtClean="0">
                <a:solidFill>
                  <a:schemeClr val="bg1"/>
                </a:solidFill>
                <a:latin typeface="Calibri "/>
              </a:rPr>
              <a:t>salientei</a:t>
            </a:r>
            <a:r>
              <a:rPr sz="3200" dirty="0" smtClean="0">
                <a:solidFill>
                  <a:schemeClr val="bg1"/>
                </a:solidFill>
                <a:latin typeface="Calibri "/>
              </a:rPr>
              <a:t> </a:t>
            </a:r>
            <a:r>
              <a:rPr sz="3200" dirty="0">
                <a:solidFill>
                  <a:schemeClr val="bg1"/>
                </a:solidFill>
                <a:latin typeface="Calibri "/>
              </a:rPr>
              <a:t>as </a:t>
            </a:r>
            <a:r>
              <a:rPr sz="3200" dirty="0" err="1">
                <a:solidFill>
                  <a:schemeClr val="bg1"/>
                </a:solidFill>
                <a:latin typeface="Calibri "/>
              </a:rPr>
              <a:t>nenhumas</a:t>
            </a:r>
            <a:r>
              <a:rPr sz="3200" dirty="0">
                <a:solidFill>
                  <a:schemeClr val="bg1"/>
                </a:solidFill>
                <a:latin typeface="Calibri "/>
              </a:rPr>
              <a:t> </a:t>
            </a:r>
            <a:r>
              <a:rPr sz="3200" dirty="0" err="1">
                <a:solidFill>
                  <a:schemeClr val="bg1"/>
                </a:solidFill>
                <a:latin typeface="Calibri "/>
              </a:rPr>
              <a:t>vantagens</a:t>
            </a:r>
            <a:r>
              <a:rPr sz="3200" dirty="0">
                <a:solidFill>
                  <a:schemeClr val="bg1"/>
                </a:solidFill>
                <a:latin typeface="Calibri "/>
              </a:rPr>
              <a:t> que a meu </a:t>
            </a:r>
            <a:r>
              <a:rPr sz="3200" dirty="0" err="1">
                <a:solidFill>
                  <a:schemeClr val="bg1"/>
                </a:solidFill>
                <a:latin typeface="Calibri "/>
              </a:rPr>
              <a:t>ver</a:t>
            </a:r>
            <a:r>
              <a:rPr sz="3200" dirty="0">
                <a:solidFill>
                  <a:schemeClr val="bg1"/>
                </a:solidFill>
                <a:latin typeface="Calibri "/>
              </a:rPr>
              <a:t>, para Portugal </a:t>
            </a:r>
            <a:r>
              <a:rPr sz="3200" dirty="0" err="1">
                <a:solidFill>
                  <a:schemeClr val="bg1"/>
                </a:solidFill>
                <a:latin typeface="Calibri "/>
              </a:rPr>
              <a:t>decorrem</a:t>
            </a:r>
            <a:r>
              <a:rPr sz="3200" dirty="0">
                <a:solidFill>
                  <a:schemeClr val="bg1"/>
                </a:solidFill>
                <a:latin typeface="Calibri "/>
              </a:rPr>
              <a:t> de as </a:t>
            </a:r>
            <a:r>
              <a:rPr sz="3200" dirty="0" err="1">
                <a:solidFill>
                  <a:schemeClr val="bg1"/>
                </a:solidFill>
                <a:latin typeface="Calibri "/>
              </a:rPr>
              <a:t>nossas</a:t>
            </a:r>
            <a:r>
              <a:rPr sz="3200" dirty="0">
                <a:solidFill>
                  <a:schemeClr val="bg1"/>
                </a:solidFill>
                <a:latin typeface="Calibri "/>
              </a:rPr>
              <a:t> </a:t>
            </a:r>
            <a:r>
              <a:rPr sz="3200" dirty="0" err="1">
                <a:solidFill>
                  <a:schemeClr val="bg1"/>
                </a:solidFill>
                <a:latin typeface="Calibri "/>
              </a:rPr>
              <a:t>fronteiras</a:t>
            </a:r>
            <a:r>
              <a:rPr sz="3200" dirty="0">
                <a:solidFill>
                  <a:schemeClr val="bg1"/>
                </a:solidFill>
                <a:latin typeface="Calibri "/>
              </a:rPr>
              <a:t> se </a:t>
            </a:r>
            <a:r>
              <a:rPr sz="3200" dirty="0" err="1">
                <a:solidFill>
                  <a:schemeClr val="bg1"/>
                </a:solidFill>
                <a:latin typeface="Calibri "/>
              </a:rPr>
              <a:t>abrirem</a:t>
            </a:r>
            <a:r>
              <a:rPr sz="3200" dirty="0">
                <a:solidFill>
                  <a:schemeClr val="bg1"/>
                </a:solidFill>
                <a:latin typeface="Calibri "/>
              </a:rPr>
              <a:t> </a:t>
            </a:r>
            <a:r>
              <a:rPr sz="3200" dirty="0" err="1">
                <a:solidFill>
                  <a:schemeClr val="bg1"/>
                </a:solidFill>
                <a:latin typeface="Calibri "/>
              </a:rPr>
              <a:t>aos</a:t>
            </a:r>
            <a:r>
              <a:rPr sz="3200" dirty="0">
                <a:solidFill>
                  <a:schemeClr val="bg1"/>
                </a:solidFill>
                <a:latin typeface="Calibri "/>
              </a:rPr>
              <a:t> que </a:t>
            </a:r>
            <a:r>
              <a:rPr sz="3200" dirty="0" err="1">
                <a:solidFill>
                  <a:schemeClr val="bg1"/>
                </a:solidFill>
                <a:latin typeface="Calibri "/>
              </a:rPr>
              <a:t>pretendem</a:t>
            </a:r>
            <a:r>
              <a:rPr sz="3200" dirty="0">
                <a:solidFill>
                  <a:schemeClr val="bg1"/>
                </a:solidFill>
                <a:latin typeface="Calibri "/>
              </a:rPr>
              <a:t> </a:t>
            </a:r>
            <a:r>
              <a:rPr sz="3200" dirty="0" err="1">
                <a:solidFill>
                  <a:schemeClr val="bg1"/>
                </a:solidFill>
                <a:latin typeface="Calibri "/>
              </a:rPr>
              <a:t>emigrar</a:t>
            </a:r>
            <a:r>
              <a:rPr sz="3200" dirty="0">
                <a:solidFill>
                  <a:schemeClr val="bg1"/>
                </a:solidFill>
                <a:latin typeface="Calibri "/>
              </a:rPr>
              <a:t> para </a:t>
            </a:r>
            <a:r>
              <a:rPr sz="3200" dirty="0" err="1">
                <a:solidFill>
                  <a:schemeClr val="bg1"/>
                </a:solidFill>
                <a:latin typeface="Calibri "/>
              </a:rPr>
              <a:t>França</a:t>
            </a:r>
            <a:r>
              <a:rPr sz="3200" dirty="0">
                <a:solidFill>
                  <a:schemeClr val="bg1"/>
                </a:solidFill>
                <a:latin typeface="Calibri "/>
              </a:rPr>
              <a:t>. </a:t>
            </a:r>
            <a:r>
              <a:rPr sz="3200" dirty="0" err="1">
                <a:solidFill>
                  <a:schemeClr val="bg1"/>
                </a:solidFill>
                <a:latin typeface="Calibri "/>
              </a:rPr>
              <a:t>Muitos</a:t>
            </a:r>
            <a:r>
              <a:rPr sz="3200" dirty="0">
                <a:solidFill>
                  <a:schemeClr val="bg1"/>
                </a:solidFill>
                <a:latin typeface="Calibri "/>
              </a:rPr>
              <a:t> </a:t>
            </a:r>
            <a:r>
              <a:rPr sz="3200" dirty="0" err="1">
                <a:solidFill>
                  <a:schemeClr val="bg1"/>
                </a:solidFill>
                <a:latin typeface="Calibri "/>
              </a:rPr>
              <a:t>analfabetos</a:t>
            </a:r>
            <a:r>
              <a:rPr sz="3200" dirty="0">
                <a:solidFill>
                  <a:schemeClr val="bg1"/>
                </a:solidFill>
                <a:latin typeface="Calibri "/>
              </a:rPr>
              <a:t>, quasi </a:t>
            </a:r>
            <a:r>
              <a:rPr sz="3200" dirty="0" err="1">
                <a:solidFill>
                  <a:schemeClr val="bg1"/>
                </a:solidFill>
                <a:latin typeface="Calibri "/>
              </a:rPr>
              <a:t>todos</a:t>
            </a:r>
            <a:r>
              <a:rPr sz="3200" dirty="0">
                <a:solidFill>
                  <a:schemeClr val="bg1"/>
                </a:solidFill>
                <a:latin typeface="Calibri "/>
              </a:rPr>
              <a:t> </a:t>
            </a:r>
            <a:r>
              <a:rPr sz="3200" dirty="0" err="1">
                <a:solidFill>
                  <a:schemeClr val="bg1"/>
                </a:solidFill>
                <a:latin typeface="Calibri "/>
              </a:rPr>
              <a:t>sem</a:t>
            </a:r>
            <a:r>
              <a:rPr sz="3200" dirty="0">
                <a:solidFill>
                  <a:schemeClr val="bg1"/>
                </a:solidFill>
                <a:latin typeface="Calibri "/>
              </a:rPr>
              <a:t> </a:t>
            </a:r>
            <a:r>
              <a:rPr sz="3200" dirty="0" err="1">
                <a:solidFill>
                  <a:schemeClr val="bg1"/>
                </a:solidFill>
                <a:latin typeface="Calibri "/>
              </a:rPr>
              <a:t>conhecimentos</a:t>
            </a:r>
            <a:r>
              <a:rPr sz="3200" dirty="0">
                <a:solidFill>
                  <a:schemeClr val="bg1"/>
                </a:solidFill>
                <a:latin typeface="Calibri "/>
              </a:rPr>
              <a:t> </a:t>
            </a:r>
            <a:r>
              <a:rPr sz="3200" dirty="0" err="1">
                <a:solidFill>
                  <a:schemeClr val="bg1"/>
                </a:solidFill>
                <a:latin typeface="Calibri "/>
              </a:rPr>
              <a:t>técnicos</a:t>
            </a:r>
            <a:r>
              <a:rPr sz="3200" dirty="0">
                <a:solidFill>
                  <a:schemeClr val="bg1"/>
                </a:solidFill>
                <a:latin typeface="Calibri "/>
              </a:rPr>
              <a:t>, </a:t>
            </a:r>
            <a:r>
              <a:rPr sz="3200" dirty="0" err="1">
                <a:solidFill>
                  <a:schemeClr val="bg1"/>
                </a:solidFill>
                <a:latin typeface="Calibri "/>
              </a:rPr>
              <a:t>arrasta-os</a:t>
            </a:r>
            <a:r>
              <a:rPr sz="3200" dirty="0">
                <a:solidFill>
                  <a:schemeClr val="bg1"/>
                </a:solidFill>
                <a:latin typeface="Calibri "/>
              </a:rPr>
              <a:t> a </a:t>
            </a:r>
            <a:r>
              <a:rPr sz="3200" dirty="0" err="1">
                <a:solidFill>
                  <a:schemeClr val="bg1"/>
                </a:solidFill>
                <a:latin typeface="Calibri "/>
              </a:rPr>
              <a:t>aventura</a:t>
            </a:r>
            <a:r>
              <a:rPr sz="3200" dirty="0">
                <a:solidFill>
                  <a:schemeClr val="bg1"/>
                </a:solidFill>
                <a:latin typeface="Calibri "/>
              </a:rPr>
              <a:t> </a:t>
            </a:r>
            <a:r>
              <a:rPr sz="3200" dirty="0" err="1">
                <a:solidFill>
                  <a:schemeClr val="bg1"/>
                </a:solidFill>
                <a:latin typeface="Calibri "/>
              </a:rPr>
              <a:t>ao</a:t>
            </a:r>
            <a:r>
              <a:rPr sz="3200" dirty="0">
                <a:solidFill>
                  <a:schemeClr val="bg1"/>
                </a:solidFill>
                <a:latin typeface="Calibri "/>
              </a:rPr>
              <a:t> </a:t>
            </a:r>
            <a:r>
              <a:rPr sz="3200" dirty="0" err="1">
                <a:solidFill>
                  <a:schemeClr val="bg1"/>
                </a:solidFill>
                <a:latin typeface="Calibri "/>
              </a:rPr>
              <a:t>ponto</a:t>
            </a:r>
            <a:r>
              <a:rPr sz="3200" dirty="0">
                <a:solidFill>
                  <a:schemeClr val="bg1"/>
                </a:solidFill>
                <a:latin typeface="Calibri "/>
              </a:rPr>
              <a:t> de </a:t>
            </a:r>
            <a:r>
              <a:rPr sz="3200" dirty="0" err="1">
                <a:solidFill>
                  <a:schemeClr val="bg1"/>
                </a:solidFill>
                <a:latin typeface="Calibri "/>
              </a:rPr>
              <a:t>largarem</a:t>
            </a:r>
            <a:r>
              <a:rPr sz="3200" dirty="0">
                <a:solidFill>
                  <a:schemeClr val="bg1"/>
                </a:solidFill>
                <a:latin typeface="Calibri "/>
              </a:rPr>
              <a:t> de </a:t>
            </a:r>
            <a:r>
              <a:rPr sz="3200" dirty="0" err="1">
                <a:solidFill>
                  <a:schemeClr val="bg1"/>
                </a:solidFill>
                <a:latin typeface="Calibri "/>
              </a:rPr>
              <a:t>Trás</a:t>
            </a:r>
            <a:r>
              <a:rPr sz="3200" dirty="0">
                <a:solidFill>
                  <a:schemeClr val="bg1"/>
                </a:solidFill>
                <a:latin typeface="Calibri "/>
              </a:rPr>
              <a:t>-</a:t>
            </a:r>
            <a:r>
              <a:rPr sz="3200" dirty="0" err="1">
                <a:solidFill>
                  <a:schemeClr val="bg1"/>
                </a:solidFill>
                <a:latin typeface="Calibri "/>
              </a:rPr>
              <a:t>os</a:t>
            </a:r>
            <a:r>
              <a:rPr sz="3200" dirty="0">
                <a:solidFill>
                  <a:schemeClr val="bg1"/>
                </a:solidFill>
                <a:latin typeface="Calibri "/>
              </a:rPr>
              <a:t>-Montes </a:t>
            </a:r>
            <a:r>
              <a:rPr sz="3200" dirty="0" err="1">
                <a:solidFill>
                  <a:schemeClr val="bg1"/>
                </a:solidFill>
                <a:latin typeface="Calibri "/>
              </a:rPr>
              <a:t>ou</a:t>
            </a:r>
            <a:r>
              <a:rPr sz="3200" dirty="0">
                <a:solidFill>
                  <a:schemeClr val="bg1"/>
                </a:solidFill>
                <a:latin typeface="Calibri "/>
              </a:rPr>
              <a:t> do Algarve </a:t>
            </a:r>
            <a:r>
              <a:rPr sz="3200" dirty="0" err="1">
                <a:solidFill>
                  <a:schemeClr val="bg1"/>
                </a:solidFill>
                <a:latin typeface="Calibri "/>
              </a:rPr>
              <a:t>directamente</a:t>
            </a:r>
            <a:r>
              <a:rPr sz="3200" dirty="0">
                <a:solidFill>
                  <a:schemeClr val="bg1"/>
                </a:solidFill>
                <a:latin typeface="Calibri "/>
              </a:rPr>
              <a:t> para Paris… » « </a:t>
            </a:r>
            <a:r>
              <a:rPr sz="3200" dirty="0" err="1">
                <a:solidFill>
                  <a:schemeClr val="bg1"/>
                </a:solidFill>
                <a:latin typeface="Calibri "/>
              </a:rPr>
              <a:t>melhor</a:t>
            </a:r>
            <a:r>
              <a:rPr sz="3200" dirty="0">
                <a:solidFill>
                  <a:schemeClr val="bg1"/>
                </a:solidFill>
                <a:latin typeface="Calibri "/>
              </a:rPr>
              <a:t> </a:t>
            </a:r>
            <a:r>
              <a:rPr sz="3200" dirty="0" err="1">
                <a:solidFill>
                  <a:schemeClr val="bg1"/>
                </a:solidFill>
                <a:latin typeface="Calibri "/>
              </a:rPr>
              <a:t>seria</a:t>
            </a:r>
            <a:r>
              <a:rPr sz="3200" dirty="0">
                <a:solidFill>
                  <a:schemeClr val="bg1"/>
                </a:solidFill>
                <a:latin typeface="Calibri "/>
              </a:rPr>
              <a:t> que outro </a:t>
            </a:r>
            <a:r>
              <a:rPr sz="3200" dirty="0" err="1">
                <a:solidFill>
                  <a:schemeClr val="bg1"/>
                </a:solidFill>
                <a:latin typeface="Calibri "/>
              </a:rPr>
              <a:t>rumo</a:t>
            </a:r>
            <a:r>
              <a:rPr sz="3200" dirty="0">
                <a:solidFill>
                  <a:schemeClr val="bg1"/>
                </a:solidFill>
                <a:latin typeface="Calibri "/>
              </a:rPr>
              <a:t> </a:t>
            </a:r>
            <a:r>
              <a:rPr sz="3200" dirty="0" err="1">
                <a:solidFill>
                  <a:schemeClr val="bg1"/>
                </a:solidFill>
                <a:latin typeface="Calibri "/>
              </a:rPr>
              <a:t>seguisse</a:t>
            </a:r>
            <a:r>
              <a:rPr sz="3200" dirty="0">
                <a:solidFill>
                  <a:schemeClr val="bg1"/>
                </a:solidFill>
                <a:latin typeface="Calibri "/>
              </a:rPr>
              <a:t> o </a:t>
            </a:r>
            <a:r>
              <a:rPr sz="3200" dirty="0" err="1">
                <a:solidFill>
                  <a:schemeClr val="bg1"/>
                </a:solidFill>
                <a:latin typeface="Calibri "/>
              </a:rPr>
              <a:t>nosso</a:t>
            </a:r>
            <a:r>
              <a:rPr sz="3200" dirty="0">
                <a:solidFill>
                  <a:schemeClr val="bg1"/>
                </a:solidFill>
                <a:latin typeface="Calibri "/>
              </a:rPr>
              <a:t> </a:t>
            </a:r>
            <a:r>
              <a:rPr sz="3200" dirty="0" err="1">
                <a:solidFill>
                  <a:schemeClr val="bg1"/>
                </a:solidFill>
                <a:latin typeface="Calibri "/>
              </a:rPr>
              <a:t>emigrante</a:t>
            </a:r>
            <a:r>
              <a:rPr sz="3200" dirty="0">
                <a:solidFill>
                  <a:schemeClr val="bg1"/>
                </a:solidFill>
                <a:latin typeface="Calibri "/>
              </a:rPr>
              <a:t> </a:t>
            </a:r>
            <a:r>
              <a:rPr sz="3200" dirty="0" err="1">
                <a:solidFill>
                  <a:schemeClr val="bg1"/>
                </a:solidFill>
                <a:latin typeface="Calibri "/>
              </a:rPr>
              <a:t>já</a:t>
            </a:r>
            <a:r>
              <a:rPr sz="3200" dirty="0">
                <a:solidFill>
                  <a:schemeClr val="bg1"/>
                </a:solidFill>
                <a:latin typeface="Calibri "/>
              </a:rPr>
              <a:t> que o </a:t>
            </a:r>
            <a:r>
              <a:rPr sz="3200" dirty="0" err="1">
                <a:solidFill>
                  <a:schemeClr val="bg1"/>
                </a:solidFill>
                <a:latin typeface="Calibri "/>
              </a:rPr>
              <a:t>não</a:t>
            </a:r>
            <a:r>
              <a:rPr sz="3200" dirty="0">
                <a:solidFill>
                  <a:schemeClr val="bg1"/>
                </a:solidFill>
                <a:latin typeface="Calibri "/>
              </a:rPr>
              <a:t> </a:t>
            </a:r>
            <a:r>
              <a:rPr sz="3200" dirty="0" err="1">
                <a:solidFill>
                  <a:schemeClr val="bg1"/>
                </a:solidFill>
                <a:latin typeface="Calibri "/>
              </a:rPr>
              <a:t>podemos</a:t>
            </a:r>
            <a:r>
              <a:rPr sz="3200" dirty="0">
                <a:solidFill>
                  <a:schemeClr val="bg1"/>
                </a:solidFill>
                <a:latin typeface="Calibri "/>
              </a:rPr>
              <a:t> </a:t>
            </a:r>
            <a:r>
              <a:rPr sz="3200" dirty="0" err="1">
                <a:solidFill>
                  <a:schemeClr val="bg1"/>
                </a:solidFill>
                <a:latin typeface="Calibri "/>
              </a:rPr>
              <a:t>fixar</a:t>
            </a:r>
            <a:r>
              <a:rPr sz="3200" dirty="0">
                <a:solidFill>
                  <a:schemeClr val="bg1"/>
                </a:solidFill>
                <a:latin typeface="Calibri "/>
              </a:rPr>
              <a:t> </a:t>
            </a:r>
            <a:r>
              <a:rPr sz="3200" dirty="0" err="1">
                <a:solidFill>
                  <a:schemeClr val="bg1"/>
                </a:solidFill>
                <a:latin typeface="Calibri "/>
              </a:rPr>
              <a:t>em</a:t>
            </a:r>
            <a:r>
              <a:rPr sz="3200" dirty="0">
                <a:solidFill>
                  <a:schemeClr val="bg1"/>
                </a:solidFill>
                <a:latin typeface="Calibri "/>
              </a:rPr>
              <a:t> Portugal. E </a:t>
            </a:r>
            <a:r>
              <a:rPr sz="3200" dirty="0" err="1">
                <a:solidFill>
                  <a:schemeClr val="bg1"/>
                </a:solidFill>
                <a:latin typeface="Calibri "/>
              </a:rPr>
              <a:t>mais</a:t>
            </a:r>
            <a:r>
              <a:rPr sz="3200" dirty="0">
                <a:solidFill>
                  <a:schemeClr val="bg1"/>
                </a:solidFill>
                <a:latin typeface="Calibri "/>
              </a:rPr>
              <a:t> </a:t>
            </a:r>
            <a:r>
              <a:rPr sz="3200" dirty="0" err="1">
                <a:solidFill>
                  <a:schemeClr val="bg1"/>
                </a:solidFill>
                <a:latin typeface="Calibri "/>
              </a:rPr>
              <a:t>perdoável</a:t>
            </a:r>
            <a:r>
              <a:rPr sz="3200" dirty="0">
                <a:solidFill>
                  <a:schemeClr val="bg1"/>
                </a:solidFill>
                <a:latin typeface="Calibri "/>
              </a:rPr>
              <a:t> me </a:t>
            </a:r>
            <a:r>
              <a:rPr sz="3200" dirty="0" err="1">
                <a:solidFill>
                  <a:schemeClr val="bg1"/>
                </a:solidFill>
                <a:latin typeface="Calibri "/>
              </a:rPr>
              <a:t>parece</a:t>
            </a:r>
            <a:r>
              <a:rPr sz="3200" dirty="0">
                <a:solidFill>
                  <a:schemeClr val="bg1"/>
                </a:solidFill>
                <a:latin typeface="Calibri "/>
              </a:rPr>
              <a:t> a </a:t>
            </a:r>
            <a:r>
              <a:rPr sz="3200" dirty="0" err="1">
                <a:solidFill>
                  <a:schemeClr val="bg1"/>
                </a:solidFill>
                <a:latin typeface="Calibri "/>
              </a:rPr>
              <a:t>incessante</a:t>
            </a:r>
            <a:r>
              <a:rPr sz="3200" dirty="0">
                <a:solidFill>
                  <a:schemeClr val="bg1"/>
                </a:solidFill>
                <a:latin typeface="Calibri "/>
              </a:rPr>
              <a:t> </a:t>
            </a:r>
            <a:r>
              <a:rPr sz="3200" dirty="0" err="1">
                <a:solidFill>
                  <a:schemeClr val="bg1"/>
                </a:solidFill>
                <a:latin typeface="Calibri "/>
              </a:rPr>
              <a:t>aventura</a:t>
            </a:r>
            <a:r>
              <a:rPr sz="3200" dirty="0">
                <a:solidFill>
                  <a:schemeClr val="bg1"/>
                </a:solidFill>
                <a:latin typeface="Calibri "/>
              </a:rPr>
              <a:t> que, </a:t>
            </a:r>
            <a:r>
              <a:rPr sz="3200" dirty="0" err="1">
                <a:solidFill>
                  <a:schemeClr val="bg1"/>
                </a:solidFill>
                <a:latin typeface="Calibri "/>
              </a:rPr>
              <a:t>uma</a:t>
            </a:r>
            <a:r>
              <a:rPr sz="3200" dirty="0">
                <a:solidFill>
                  <a:schemeClr val="bg1"/>
                </a:solidFill>
                <a:latin typeface="Calibri "/>
              </a:rPr>
              <a:t> </a:t>
            </a:r>
            <a:r>
              <a:rPr sz="3200" dirty="0" err="1">
                <a:solidFill>
                  <a:schemeClr val="bg1"/>
                </a:solidFill>
                <a:latin typeface="Calibri "/>
              </a:rPr>
              <a:t>razão</a:t>
            </a:r>
            <a:r>
              <a:rPr sz="3200" dirty="0">
                <a:solidFill>
                  <a:schemeClr val="bg1"/>
                </a:solidFill>
                <a:latin typeface="Calibri "/>
              </a:rPr>
              <a:t> </a:t>
            </a:r>
            <a:r>
              <a:rPr sz="3200" dirty="0" err="1">
                <a:solidFill>
                  <a:schemeClr val="bg1"/>
                </a:solidFill>
                <a:latin typeface="Calibri "/>
              </a:rPr>
              <a:t>histórica</a:t>
            </a:r>
            <a:r>
              <a:rPr sz="3200" dirty="0">
                <a:solidFill>
                  <a:schemeClr val="bg1"/>
                </a:solidFill>
                <a:latin typeface="Calibri "/>
              </a:rPr>
              <a:t> </a:t>
            </a:r>
            <a:r>
              <a:rPr sz="3200" dirty="0" err="1">
                <a:solidFill>
                  <a:schemeClr val="bg1"/>
                </a:solidFill>
                <a:latin typeface="Calibri "/>
              </a:rPr>
              <a:t>mais</a:t>
            </a:r>
            <a:r>
              <a:rPr sz="3200" dirty="0">
                <a:solidFill>
                  <a:schemeClr val="bg1"/>
                </a:solidFill>
                <a:latin typeface="Calibri "/>
              </a:rPr>
              <a:t> do que </a:t>
            </a:r>
            <a:r>
              <a:rPr sz="3200" dirty="0" err="1">
                <a:solidFill>
                  <a:schemeClr val="bg1"/>
                </a:solidFill>
                <a:latin typeface="Calibri "/>
              </a:rPr>
              <a:t>uma</a:t>
            </a:r>
            <a:r>
              <a:rPr sz="3200" dirty="0">
                <a:solidFill>
                  <a:schemeClr val="bg1"/>
                </a:solidFill>
                <a:latin typeface="Calibri "/>
              </a:rPr>
              <a:t> </a:t>
            </a:r>
            <a:r>
              <a:rPr sz="3200" dirty="0" err="1">
                <a:solidFill>
                  <a:schemeClr val="bg1"/>
                </a:solidFill>
                <a:latin typeface="Calibri "/>
              </a:rPr>
              <a:t>fatalidade</a:t>
            </a:r>
            <a:r>
              <a:rPr sz="3200" dirty="0">
                <a:solidFill>
                  <a:schemeClr val="bg1"/>
                </a:solidFill>
                <a:latin typeface="Calibri "/>
              </a:rPr>
              <a:t> </a:t>
            </a:r>
            <a:r>
              <a:rPr sz="3200" dirty="0" err="1">
                <a:solidFill>
                  <a:schemeClr val="bg1"/>
                </a:solidFill>
                <a:latin typeface="Calibri "/>
              </a:rPr>
              <a:t>económica</a:t>
            </a:r>
            <a:r>
              <a:rPr sz="3200" dirty="0">
                <a:solidFill>
                  <a:schemeClr val="bg1"/>
                </a:solidFill>
                <a:latin typeface="Calibri "/>
              </a:rPr>
              <a:t>, o </a:t>
            </a:r>
            <a:r>
              <a:rPr sz="3200" dirty="0" err="1">
                <a:solidFill>
                  <a:schemeClr val="bg1"/>
                </a:solidFill>
                <a:latin typeface="Calibri "/>
              </a:rPr>
              <a:t>arrasta</a:t>
            </a:r>
            <a:r>
              <a:rPr sz="3200" dirty="0">
                <a:solidFill>
                  <a:schemeClr val="bg1"/>
                </a:solidFill>
                <a:latin typeface="Calibri "/>
              </a:rPr>
              <a:t> e </a:t>
            </a:r>
            <a:r>
              <a:rPr sz="3200" dirty="0" err="1">
                <a:solidFill>
                  <a:schemeClr val="bg1"/>
                </a:solidFill>
                <a:latin typeface="Calibri "/>
              </a:rPr>
              <a:t>domina</a:t>
            </a:r>
            <a:r>
              <a:rPr sz="3200" dirty="0">
                <a:solidFill>
                  <a:schemeClr val="bg1"/>
                </a:solidFill>
                <a:latin typeface="Calibri "/>
              </a:rPr>
              <a:t>, </a:t>
            </a:r>
            <a:r>
              <a:rPr sz="3200" dirty="0" err="1">
                <a:solidFill>
                  <a:schemeClr val="bg1"/>
                </a:solidFill>
                <a:latin typeface="Calibri "/>
              </a:rPr>
              <a:t>através</a:t>
            </a:r>
            <a:r>
              <a:rPr sz="3200" dirty="0">
                <a:solidFill>
                  <a:schemeClr val="bg1"/>
                </a:solidFill>
                <a:latin typeface="Calibri "/>
              </a:rPr>
              <a:t> de </a:t>
            </a:r>
            <a:r>
              <a:rPr sz="3200" dirty="0" err="1">
                <a:solidFill>
                  <a:schemeClr val="bg1"/>
                </a:solidFill>
                <a:latin typeface="Calibri "/>
              </a:rPr>
              <a:t>séculos</a:t>
            </a:r>
            <a:r>
              <a:rPr sz="3200" dirty="0">
                <a:solidFill>
                  <a:schemeClr val="bg1"/>
                </a:solidFill>
                <a:latin typeface="Calibri "/>
              </a:rPr>
              <a:t>, para </a:t>
            </a:r>
            <a:r>
              <a:rPr sz="3200" dirty="0" err="1">
                <a:solidFill>
                  <a:schemeClr val="bg1"/>
                </a:solidFill>
                <a:latin typeface="Calibri "/>
              </a:rPr>
              <a:t>terras</a:t>
            </a:r>
            <a:r>
              <a:rPr sz="3200" dirty="0">
                <a:solidFill>
                  <a:schemeClr val="bg1"/>
                </a:solidFill>
                <a:latin typeface="Calibri "/>
              </a:rPr>
              <a:t> do Novo </a:t>
            </a:r>
            <a:r>
              <a:rPr sz="3200" dirty="0" err="1">
                <a:solidFill>
                  <a:schemeClr val="bg1"/>
                </a:solidFill>
                <a:latin typeface="Calibri "/>
              </a:rPr>
              <a:t>Mundo</a:t>
            </a:r>
            <a:r>
              <a:rPr sz="3200" dirty="0">
                <a:solidFill>
                  <a:schemeClr val="bg1"/>
                </a:solidFill>
                <a:latin typeface="Calibri "/>
              </a:rPr>
              <a:t> do que o </a:t>
            </a:r>
            <a:r>
              <a:rPr sz="3200" dirty="0" err="1">
                <a:solidFill>
                  <a:schemeClr val="bg1"/>
                </a:solidFill>
                <a:latin typeface="Calibri "/>
              </a:rPr>
              <a:t>destino</a:t>
            </a:r>
            <a:r>
              <a:rPr sz="3200" dirty="0">
                <a:solidFill>
                  <a:schemeClr val="bg1"/>
                </a:solidFill>
                <a:latin typeface="Calibri "/>
              </a:rPr>
              <a:t> </a:t>
            </a:r>
            <a:r>
              <a:rPr sz="3200" dirty="0" err="1">
                <a:solidFill>
                  <a:schemeClr val="bg1"/>
                </a:solidFill>
                <a:latin typeface="Calibri "/>
              </a:rPr>
              <a:t>incerto</a:t>
            </a:r>
            <a:r>
              <a:rPr sz="3200" dirty="0">
                <a:solidFill>
                  <a:schemeClr val="bg1"/>
                </a:solidFill>
                <a:latin typeface="Calibri "/>
              </a:rPr>
              <a:t> para um </a:t>
            </a:r>
            <a:r>
              <a:rPr sz="3200" dirty="0" err="1">
                <a:solidFill>
                  <a:schemeClr val="bg1"/>
                </a:solidFill>
                <a:latin typeface="Calibri "/>
              </a:rPr>
              <a:t>país</a:t>
            </a:r>
            <a:r>
              <a:rPr sz="3200" dirty="0">
                <a:solidFill>
                  <a:schemeClr val="bg1"/>
                </a:solidFill>
                <a:latin typeface="Calibri "/>
              </a:rPr>
              <a:t> de </a:t>
            </a:r>
            <a:r>
              <a:rPr sz="3200" dirty="0" err="1">
                <a:solidFill>
                  <a:schemeClr val="bg1"/>
                </a:solidFill>
                <a:latin typeface="Calibri "/>
              </a:rPr>
              <a:t>língua</a:t>
            </a:r>
            <a:r>
              <a:rPr sz="3200" dirty="0">
                <a:solidFill>
                  <a:schemeClr val="bg1"/>
                </a:solidFill>
                <a:latin typeface="Calibri "/>
              </a:rPr>
              <a:t> e costumes </a:t>
            </a:r>
            <a:r>
              <a:rPr sz="3200" dirty="0" err="1">
                <a:solidFill>
                  <a:schemeClr val="bg1"/>
                </a:solidFill>
                <a:latin typeface="Calibri "/>
              </a:rPr>
              <a:t>diferentes</a:t>
            </a:r>
            <a:r>
              <a:rPr sz="3200" dirty="0">
                <a:solidFill>
                  <a:schemeClr val="bg1"/>
                </a:solidFill>
                <a:latin typeface="Calibri "/>
              </a:rPr>
              <a:t> </a:t>
            </a:r>
            <a:r>
              <a:rPr sz="3200" dirty="0" err="1">
                <a:solidFill>
                  <a:schemeClr val="bg1"/>
                </a:solidFill>
                <a:latin typeface="Calibri "/>
              </a:rPr>
              <a:t>onde</a:t>
            </a:r>
            <a:r>
              <a:rPr sz="3200" dirty="0">
                <a:solidFill>
                  <a:schemeClr val="bg1"/>
                </a:solidFill>
                <a:latin typeface="Calibri "/>
              </a:rPr>
              <a:t> tem que </a:t>
            </a:r>
            <a:r>
              <a:rPr sz="3200" dirty="0" err="1">
                <a:solidFill>
                  <a:schemeClr val="bg1"/>
                </a:solidFill>
                <a:latin typeface="Calibri "/>
              </a:rPr>
              <a:t>lutar</a:t>
            </a:r>
            <a:r>
              <a:rPr sz="3200" dirty="0">
                <a:solidFill>
                  <a:schemeClr val="bg1"/>
                </a:solidFill>
                <a:latin typeface="Calibri "/>
              </a:rPr>
              <a:t> com a forte </a:t>
            </a:r>
            <a:r>
              <a:rPr sz="3200" dirty="0" err="1">
                <a:solidFill>
                  <a:schemeClr val="bg1"/>
                </a:solidFill>
                <a:latin typeface="Calibri "/>
              </a:rPr>
              <a:t>concorrência</a:t>
            </a:r>
            <a:r>
              <a:rPr sz="3200" dirty="0">
                <a:solidFill>
                  <a:schemeClr val="bg1"/>
                </a:solidFill>
                <a:latin typeface="Calibri "/>
              </a:rPr>
              <a:t> de </a:t>
            </a:r>
            <a:r>
              <a:rPr sz="3200" dirty="0" err="1">
                <a:solidFill>
                  <a:schemeClr val="bg1"/>
                </a:solidFill>
                <a:latin typeface="Calibri "/>
              </a:rPr>
              <a:t>braços</a:t>
            </a:r>
            <a:r>
              <a:rPr sz="3200" dirty="0">
                <a:solidFill>
                  <a:schemeClr val="bg1"/>
                </a:solidFill>
                <a:latin typeface="Calibri "/>
              </a:rPr>
              <a:t> de </a:t>
            </a:r>
            <a:r>
              <a:rPr sz="3200" dirty="0" err="1">
                <a:solidFill>
                  <a:schemeClr val="bg1"/>
                </a:solidFill>
                <a:latin typeface="Calibri "/>
              </a:rPr>
              <a:t>outras</a:t>
            </a:r>
            <a:r>
              <a:rPr sz="3200" dirty="0">
                <a:solidFill>
                  <a:schemeClr val="bg1"/>
                </a:solidFill>
                <a:latin typeface="Calibri "/>
              </a:rPr>
              <a:t> </a:t>
            </a:r>
            <a:r>
              <a:rPr sz="3200" dirty="0" err="1">
                <a:solidFill>
                  <a:schemeClr val="bg1"/>
                </a:solidFill>
                <a:latin typeface="Calibri "/>
              </a:rPr>
              <a:t>nacionalidades</a:t>
            </a:r>
            <a:r>
              <a:rPr sz="3200" dirty="0">
                <a:solidFill>
                  <a:schemeClr val="bg1"/>
                </a:solidFill>
                <a:latin typeface="Calibri "/>
              </a:rPr>
              <a:t>, </a:t>
            </a:r>
            <a:r>
              <a:rPr sz="3200" dirty="0" err="1">
                <a:solidFill>
                  <a:schemeClr val="bg1"/>
                </a:solidFill>
                <a:latin typeface="Calibri "/>
              </a:rPr>
              <a:t>porventura</a:t>
            </a:r>
            <a:r>
              <a:rPr sz="3200" dirty="0">
                <a:solidFill>
                  <a:schemeClr val="bg1"/>
                </a:solidFill>
                <a:latin typeface="Calibri "/>
              </a:rPr>
              <a:t> </a:t>
            </a:r>
            <a:r>
              <a:rPr sz="3200" dirty="0" err="1">
                <a:solidFill>
                  <a:schemeClr val="bg1"/>
                </a:solidFill>
                <a:latin typeface="Calibri "/>
              </a:rPr>
              <a:t>mais</a:t>
            </a:r>
            <a:r>
              <a:rPr sz="3200" dirty="0">
                <a:solidFill>
                  <a:schemeClr val="bg1"/>
                </a:solidFill>
                <a:latin typeface="Calibri "/>
              </a:rPr>
              <a:t> </a:t>
            </a:r>
            <a:r>
              <a:rPr sz="3200" dirty="0" err="1">
                <a:solidFill>
                  <a:schemeClr val="bg1"/>
                </a:solidFill>
                <a:latin typeface="Calibri "/>
              </a:rPr>
              <a:t>adestrados</a:t>
            </a:r>
            <a:r>
              <a:rPr sz="3200" dirty="0">
                <a:solidFill>
                  <a:schemeClr val="bg1"/>
                </a:solidFill>
                <a:latin typeface="Calibri "/>
              </a:rPr>
              <a:t> e </a:t>
            </a:r>
            <a:r>
              <a:rPr sz="3200" dirty="0" err="1">
                <a:solidFill>
                  <a:schemeClr val="bg1"/>
                </a:solidFill>
                <a:latin typeface="Calibri "/>
              </a:rPr>
              <a:t>onde</a:t>
            </a:r>
            <a:r>
              <a:rPr sz="3200" dirty="0">
                <a:solidFill>
                  <a:schemeClr val="bg1"/>
                </a:solidFill>
                <a:latin typeface="Calibri "/>
              </a:rPr>
              <a:t> </a:t>
            </a:r>
            <a:r>
              <a:rPr sz="3200" dirty="0" err="1">
                <a:solidFill>
                  <a:schemeClr val="bg1"/>
                </a:solidFill>
                <a:latin typeface="Calibri "/>
              </a:rPr>
              <a:t>salários</a:t>
            </a:r>
            <a:r>
              <a:rPr sz="3200" dirty="0">
                <a:solidFill>
                  <a:schemeClr val="bg1"/>
                </a:solidFill>
                <a:latin typeface="Calibri "/>
              </a:rPr>
              <a:t> </a:t>
            </a:r>
            <a:r>
              <a:rPr sz="3200" dirty="0" err="1">
                <a:solidFill>
                  <a:schemeClr val="bg1"/>
                </a:solidFill>
                <a:latin typeface="Calibri "/>
              </a:rPr>
              <a:t>pouco</a:t>
            </a:r>
            <a:r>
              <a:rPr sz="3200" dirty="0">
                <a:solidFill>
                  <a:schemeClr val="bg1"/>
                </a:solidFill>
                <a:latin typeface="Calibri "/>
              </a:rPr>
              <a:t> </a:t>
            </a:r>
            <a:r>
              <a:rPr sz="3200" dirty="0" err="1">
                <a:solidFill>
                  <a:schemeClr val="bg1"/>
                </a:solidFill>
                <a:latin typeface="Calibri "/>
              </a:rPr>
              <a:t>compensadores</a:t>
            </a:r>
            <a:r>
              <a:rPr sz="3200" dirty="0">
                <a:solidFill>
                  <a:schemeClr val="bg1"/>
                </a:solidFill>
                <a:latin typeface="Calibri "/>
              </a:rPr>
              <a:t> </a:t>
            </a:r>
            <a:r>
              <a:rPr sz="3200" dirty="0" err="1">
                <a:solidFill>
                  <a:schemeClr val="bg1"/>
                </a:solidFill>
                <a:latin typeface="Calibri "/>
              </a:rPr>
              <a:t>não</a:t>
            </a:r>
            <a:r>
              <a:rPr sz="3200" dirty="0">
                <a:solidFill>
                  <a:schemeClr val="bg1"/>
                </a:solidFill>
                <a:latin typeface="Calibri "/>
              </a:rPr>
              <a:t> </a:t>
            </a:r>
            <a:r>
              <a:rPr sz="3200" dirty="0" err="1">
                <a:solidFill>
                  <a:schemeClr val="bg1"/>
                </a:solidFill>
                <a:latin typeface="Calibri "/>
              </a:rPr>
              <a:t>poderão</a:t>
            </a:r>
            <a:r>
              <a:rPr sz="3200" dirty="0">
                <a:solidFill>
                  <a:schemeClr val="bg1"/>
                </a:solidFill>
                <a:latin typeface="Calibri "/>
              </a:rPr>
              <a:t> </a:t>
            </a:r>
            <a:r>
              <a:rPr sz="3200" dirty="0" err="1">
                <a:solidFill>
                  <a:schemeClr val="bg1"/>
                </a:solidFill>
                <a:latin typeface="Calibri "/>
              </a:rPr>
              <a:t>proporcionar-lhe</a:t>
            </a:r>
            <a:r>
              <a:rPr sz="3200" dirty="0">
                <a:solidFill>
                  <a:schemeClr val="bg1"/>
                </a:solidFill>
                <a:latin typeface="Calibri "/>
              </a:rPr>
              <a:t> a </a:t>
            </a:r>
            <a:r>
              <a:rPr sz="3200" dirty="0" err="1">
                <a:solidFill>
                  <a:schemeClr val="bg1"/>
                </a:solidFill>
                <a:latin typeface="Calibri "/>
              </a:rPr>
              <a:t>higiene</a:t>
            </a:r>
            <a:r>
              <a:rPr sz="3200" dirty="0">
                <a:solidFill>
                  <a:schemeClr val="bg1"/>
                </a:solidFill>
                <a:latin typeface="Calibri "/>
              </a:rPr>
              <a:t> e o </a:t>
            </a:r>
            <a:r>
              <a:rPr sz="3200" dirty="0" err="1">
                <a:solidFill>
                  <a:schemeClr val="bg1"/>
                </a:solidFill>
                <a:latin typeface="Calibri "/>
              </a:rPr>
              <a:t>conforto</a:t>
            </a:r>
            <a:r>
              <a:rPr sz="3200" dirty="0">
                <a:solidFill>
                  <a:schemeClr val="bg1"/>
                </a:solidFill>
                <a:latin typeface="Calibri "/>
              </a:rPr>
              <a:t> que o </a:t>
            </a:r>
            <a:r>
              <a:rPr sz="3200" dirty="0" err="1">
                <a:solidFill>
                  <a:schemeClr val="bg1"/>
                </a:solidFill>
                <a:latin typeface="Calibri "/>
              </a:rPr>
              <a:t>resguarde</a:t>
            </a:r>
            <a:r>
              <a:rPr sz="3200" dirty="0">
                <a:solidFill>
                  <a:schemeClr val="bg1"/>
                </a:solidFill>
                <a:latin typeface="Calibri "/>
              </a:rPr>
              <a:t> dos </a:t>
            </a:r>
            <a:r>
              <a:rPr sz="3200" dirty="0" err="1">
                <a:solidFill>
                  <a:schemeClr val="bg1"/>
                </a:solidFill>
                <a:latin typeface="Calibri "/>
              </a:rPr>
              <a:t>rigores</a:t>
            </a:r>
            <a:r>
              <a:rPr sz="3200" dirty="0">
                <a:solidFill>
                  <a:schemeClr val="bg1"/>
                </a:solidFill>
                <a:latin typeface="Calibri "/>
              </a:rPr>
              <a:t> do </a:t>
            </a:r>
            <a:r>
              <a:rPr sz="3200" dirty="0" err="1">
                <a:solidFill>
                  <a:schemeClr val="bg1"/>
                </a:solidFill>
                <a:latin typeface="Calibri "/>
              </a:rPr>
              <a:t>clima</a:t>
            </a:r>
            <a:r>
              <a:rPr sz="3200" dirty="0">
                <a:solidFill>
                  <a:schemeClr val="bg1"/>
                </a:solidFill>
                <a:latin typeface="Calibri "/>
              </a:rPr>
              <a:t>, do </a:t>
            </a:r>
            <a:r>
              <a:rPr sz="3200" dirty="0" err="1">
                <a:solidFill>
                  <a:schemeClr val="bg1"/>
                </a:solidFill>
                <a:latin typeface="Calibri "/>
              </a:rPr>
              <a:t>contacto</a:t>
            </a:r>
            <a:r>
              <a:rPr sz="3200" dirty="0">
                <a:solidFill>
                  <a:schemeClr val="bg1"/>
                </a:solidFill>
                <a:latin typeface="Calibri "/>
              </a:rPr>
              <a:t> com a </a:t>
            </a:r>
            <a:r>
              <a:rPr sz="3200" dirty="0" smtClean="0">
                <a:solidFill>
                  <a:schemeClr val="bg1"/>
                </a:solidFill>
                <a:latin typeface="Calibri "/>
              </a:rPr>
              <a:t>neve</a:t>
            </a:r>
            <a:r>
              <a:rPr lang="pt-PT" sz="3200" dirty="0" smtClean="0">
                <a:solidFill>
                  <a:schemeClr val="bg1"/>
                </a:solidFill>
                <a:latin typeface="Calibri "/>
              </a:rPr>
              <a:t>"</a:t>
            </a:r>
            <a:r>
              <a:rPr sz="3200" dirty="0" smtClean="0">
                <a:solidFill>
                  <a:schemeClr val="bg1"/>
                </a:solidFill>
                <a:latin typeface="Calibri "/>
              </a:rPr>
              <a:t>.</a:t>
            </a:r>
            <a:endParaRPr sz="3200" dirty="0">
              <a:solidFill>
                <a:schemeClr val="bg1"/>
              </a:solidFill>
              <a:latin typeface="Calibri "/>
            </a:endParaRPr>
          </a:p>
          <a:p>
            <a:pPr algn="r" defTabSz="434340">
              <a:lnSpc>
                <a:spcPct val="200000"/>
              </a:lnSpc>
              <a:defRPr sz="3800" b="1">
                <a:solidFill>
                  <a:srgbClr val="FFFFFF"/>
                </a:solidFill>
                <a:latin typeface="+mn-lt"/>
                <a:ea typeface="+mn-ea"/>
                <a:cs typeface="+mn-cs"/>
                <a:sym typeface="Helvetica"/>
              </a:defRPr>
            </a:pPr>
            <a:r>
              <a:rPr sz="3200" dirty="0" smtClean="0">
                <a:solidFill>
                  <a:schemeClr val="bg1"/>
                </a:solidFill>
                <a:latin typeface="Calibri "/>
              </a:rPr>
              <a:t>Sampaio </a:t>
            </a:r>
            <a:r>
              <a:rPr sz="3200" dirty="0" err="1">
                <a:solidFill>
                  <a:schemeClr val="bg1"/>
                </a:solidFill>
                <a:latin typeface="Calibri "/>
              </a:rPr>
              <a:t>Garrido</a:t>
            </a:r>
            <a:r>
              <a:rPr sz="3200" dirty="0">
                <a:solidFill>
                  <a:schemeClr val="bg1"/>
                </a:solidFill>
                <a:latin typeface="Calibri "/>
              </a:rPr>
              <a:t>, </a:t>
            </a:r>
            <a:r>
              <a:rPr sz="3200" dirty="0" err="1">
                <a:solidFill>
                  <a:schemeClr val="bg1"/>
                </a:solidFill>
                <a:latin typeface="Calibri "/>
              </a:rPr>
              <a:t>cônsul-geral</a:t>
            </a:r>
            <a:r>
              <a:rPr sz="3200" dirty="0">
                <a:solidFill>
                  <a:schemeClr val="bg1"/>
                </a:solidFill>
                <a:latin typeface="Calibri "/>
              </a:rPr>
              <a:t> </a:t>
            </a:r>
            <a:r>
              <a:rPr sz="3200" dirty="0" err="1">
                <a:solidFill>
                  <a:schemeClr val="bg1"/>
                </a:solidFill>
                <a:latin typeface="Calibri "/>
              </a:rPr>
              <a:t>em</a:t>
            </a:r>
            <a:r>
              <a:rPr sz="3200" dirty="0">
                <a:solidFill>
                  <a:schemeClr val="bg1"/>
                </a:solidFill>
                <a:latin typeface="Calibri "/>
              </a:rPr>
              <a:t> Paris, </a:t>
            </a:r>
            <a:r>
              <a:rPr sz="3200" dirty="0" err="1">
                <a:solidFill>
                  <a:schemeClr val="bg1"/>
                </a:solidFill>
                <a:latin typeface="Calibri "/>
              </a:rPr>
              <a:t>Dezembro</a:t>
            </a:r>
            <a:r>
              <a:rPr sz="3200" dirty="0">
                <a:solidFill>
                  <a:schemeClr val="bg1"/>
                </a:solidFill>
                <a:latin typeface="Calibri "/>
              </a:rPr>
              <a:t> de 1931 </a:t>
            </a:r>
          </a:p>
        </p:txBody>
      </p:sp>
      <p:cxnSp>
        <p:nvCxnSpPr>
          <p:cNvPr id="3" name="Conexão reta 2"/>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VILA NOVA DE FAMALICÃO ENTRE AS DUAS GUERRAS"/>
          <p:cNvSpPr txBox="1">
            <a:spLocks noGrp="1"/>
          </p:cNvSpPr>
          <p:nvPr>
            <p:ph type="title"/>
          </p:nvPr>
        </p:nvSpPr>
        <p:spPr>
          <a:xfrm>
            <a:off x="574426" y="5978733"/>
            <a:ext cx="23235148" cy="1615659"/>
          </a:xfrm>
          <a:prstGeom prst="rect">
            <a:avLst/>
          </a:prstGeom>
        </p:spPr>
        <p:txBody>
          <a:bodyPr>
            <a:normAutofit/>
          </a:bodyPr>
          <a:lstStyle>
            <a:lvl1pPr algn="ctr" defTabSz="584200">
              <a:lnSpc>
                <a:spcPct val="100000"/>
              </a:lnSpc>
              <a:spcBef>
                <a:spcPts val="2400"/>
              </a:spcBef>
              <a:tabLst>
                <a:tab pos="584200" algn="l"/>
              </a:tabLst>
              <a:defRPr sz="6000" b="1" spc="78">
                <a:latin typeface="Founders Grotesk Text"/>
                <a:ea typeface="Founders Grotesk Text"/>
                <a:cs typeface="Founders Grotesk Text"/>
                <a:sym typeface="Founders Grotesk Text"/>
              </a:defRPr>
            </a:lvl1pPr>
          </a:lstStyle>
          <a:p>
            <a:r>
              <a:rPr sz="7200" dirty="0">
                <a:latin typeface="+mn-lt"/>
              </a:rPr>
              <a:t>VILA NOVA DE FAMALICÃO </a:t>
            </a:r>
            <a:r>
              <a:rPr lang="pt-PT" sz="7200" dirty="0" smtClean="0">
                <a:latin typeface="+mn-lt"/>
              </a:rPr>
              <a:t>NO </a:t>
            </a:r>
            <a:r>
              <a:rPr sz="7200" dirty="0" smtClean="0">
                <a:latin typeface="+mn-lt"/>
              </a:rPr>
              <a:t>ENTRE</a:t>
            </a:r>
            <a:r>
              <a:rPr lang="pt-PT" sz="7200" dirty="0" smtClean="0">
                <a:latin typeface="+mn-lt"/>
              </a:rPr>
              <a:t>-</a:t>
            </a:r>
            <a:r>
              <a:rPr sz="7200" dirty="0" smtClean="0">
                <a:latin typeface="+mn-lt"/>
              </a:rPr>
              <a:t>GUERRAS</a:t>
            </a:r>
            <a:endParaRPr sz="7200" dirty="0">
              <a:latin typeface="+mn-lt"/>
            </a:endParaRPr>
          </a:p>
        </p:txBody>
      </p:sp>
      <p:cxnSp>
        <p:nvCxnSpPr>
          <p:cNvPr id="3" name="Conexão reta 2"/>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2758631"/>
            <a:ext cx="24384000" cy="7755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52" name="Grupo 4"/>
          <p:cNvGrpSpPr/>
          <p:nvPr/>
        </p:nvGrpSpPr>
        <p:grpSpPr>
          <a:xfrm>
            <a:off x="556496" y="2996585"/>
            <a:ext cx="12603756" cy="11699737"/>
            <a:chOff x="-98856" y="1"/>
            <a:chExt cx="12603755" cy="11699736"/>
          </a:xfrm>
        </p:grpSpPr>
        <p:pic>
          <p:nvPicPr>
            <p:cNvPr id="249" name="Imagem 5" descr="Imagem 5"/>
            <p:cNvPicPr>
              <a:picLocks noChangeAspect="1"/>
            </p:cNvPicPr>
            <p:nvPr/>
          </p:nvPicPr>
          <p:blipFill rotWithShape="1">
            <a:blip r:embed="rId3">
              <a:extLst/>
            </a:blip>
            <a:srcRect l="1366" t="1150" r="1364"/>
            <a:stretch/>
          </p:blipFill>
          <p:spPr>
            <a:xfrm>
              <a:off x="-98856" y="1"/>
              <a:ext cx="12603755" cy="6801408"/>
            </a:xfrm>
            <a:prstGeom prst="rect">
              <a:avLst/>
            </a:prstGeom>
            <a:ln w="12700" cap="flat">
              <a:noFill/>
              <a:miter lim="400000"/>
            </a:ln>
            <a:effectLst/>
          </p:spPr>
        </p:pic>
        <p:sp>
          <p:nvSpPr>
            <p:cNvPr id="250" name="CaixaDeTexto 6"/>
            <p:cNvSpPr/>
            <p:nvPr/>
          </p:nvSpPr>
          <p:spPr>
            <a:xfrm>
              <a:off x="0" y="6730148"/>
              <a:ext cx="10816573" cy="461663"/>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l">
                <a:defRPr>
                  <a:solidFill>
                    <a:srgbClr val="DDDDDD"/>
                  </a:solidFill>
                  <a:latin typeface="Founders Grotesk Text"/>
                  <a:ea typeface="Founders Grotesk Text"/>
                  <a:cs typeface="Founders Grotesk Text"/>
                  <a:sym typeface="Founders Grotesk Text"/>
                </a:defRPr>
              </a:lvl1pPr>
            </a:lstStyle>
            <a:p>
              <a:r>
                <a:rPr sz="2400" dirty="0">
                  <a:solidFill>
                    <a:srgbClr val="002060"/>
                  </a:solidFill>
                  <a:latin typeface="+mn-lt"/>
                </a:rPr>
                <a:t>Postal </a:t>
              </a:r>
              <a:r>
                <a:rPr sz="2400" dirty="0" err="1">
                  <a:solidFill>
                    <a:srgbClr val="002060"/>
                  </a:solidFill>
                  <a:latin typeface="+mn-lt"/>
                </a:rPr>
                <a:t>ilustrado</a:t>
              </a:r>
              <a:r>
                <a:rPr sz="2400" dirty="0">
                  <a:solidFill>
                    <a:srgbClr val="002060"/>
                  </a:solidFill>
                  <a:latin typeface="+mn-lt"/>
                </a:rPr>
                <a:t> [1900-1910]. Vida </a:t>
              </a:r>
              <a:r>
                <a:rPr sz="2400" dirty="0" err="1">
                  <a:solidFill>
                    <a:srgbClr val="002060"/>
                  </a:solidFill>
                  <a:latin typeface="+mn-lt"/>
                </a:rPr>
                <a:t>na</a:t>
              </a:r>
              <a:r>
                <a:rPr sz="2400" dirty="0">
                  <a:solidFill>
                    <a:srgbClr val="002060"/>
                  </a:solidFill>
                  <a:latin typeface="+mn-lt"/>
                </a:rPr>
                <a:t> </a:t>
              </a:r>
              <a:r>
                <a:rPr sz="2400" dirty="0" err="1">
                  <a:solidFill>
                    <a:srgbClr val="002060"/>
                  </a:solidFill>
                  <a:latin typeface="+mn-lt"/>
                </a:rPr>
                <a:t>aldeia</a:t>
              </a:r>
              <a:r>
                <a:rPr sz="2400" dirty="0">
                  <a:solidFill>
                    <a:srgbClr val="002060"/>
                  </a:solidFill>
                  <a:latin typeface="+mn-lt"/>
                </a:rPr>
                <a:t> no concelho de Vila Nova de Famalicão.</a:t>
              </a:r>
            </a:p>
          </p:txBody>
        </p:sp>
        <p:sp>
          <p:nvSpPr>
            <p:cNvPr id="251" name="Fonte: Arquivo Municipal Alberto Sampaio"/>
            <p:cNvSpPr/>
            <p:nvPr/>
          </p:nvSpPr>
          <p:spPr>
            <a:xfrm>
              <a:off x="227477" y="10429736"/>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a:defRPr>
                  <a:solidFill>
                    <a:srgbClr val="DDDDDD"/>
                  </a:solidFill>
                  <a:latin typeface="Founders Grotesk Text"/>
                  <a:ea typeface="Founders Grotesk Text"/>
                  <a:cs typeface="Founders Grotesk Text"/>
                  <a:sym typeface="Founders Grotesk Text"/>
                </a:defRPr>
              </a:lvl1pPr>
            </a:lstStyle>
            <a:p>
              <a:r>
                <a:rPr dirty="0">
                  <a:latin typeface="+mn-lt"/>
                </a:rPr>
                <a:t>Fonte: Arquivo Municipal Alberto Sampaio</a:t>
              </a:r>
            </a:p>
          </p:txBody>
        </p:sp>
      </p:grpSp>
      <p:grpSp>
        <p:nvGrpSpPr>
          <p:cNvPr id="255" name="Grupo 9"/>
          <p:cNvGrpSpPr/>
          <p:nvPr/>
        </p:nvGrpSpPr>
        <p:grpSpPr>
          <a:xfrm>
            <a:off x="13288711" y="2996585"/>
            <a:ext cx="10658886" cy="7159367"/>
            <a:chOff x="-370555" y="1"/>
            <a:chExt cx="10658884" cy="6906554"/>
          </a:xfrm>
        </p:grpSpPr>
        <p:pic>
          <p:nvPicPr>
            <p:cNvPr id="253" name="Imagem 7" descr="Imagem 7"/>
            <p:cNvPicPr>
              <a:picLocks noChangeAspect="1"/>
            </p:cNvPicPr>
            <p:nvPr/>
          </p:nvPicPr>
          <p:blipFill rotWithShape="1">
            <a:blip r:embed="rId4">
              <a:extLst/>
            </a:blip>
            <a:srcRect l="4954" t="6319" r="2045" b="3672"/>
            <a:stretch/>
          </p:blipFill>
          <p:spPr>
            <a:xfrm>
              <a:off x="-370555" y="1"/>
              <a:ext cx="10658884" cy="6561235"/>
            </a:xfrm>
            <a:prstGeom prst="rect">
              <a:avLst/>
            </a:prstGeom>
            <a:ln w="12700" cap="flat">
              <a:noFill/>
              <a:miter lim="400000"/>
            </a:ln>
            <a:effectLst/>
          </p:spPr>
        </p:pic>
        <p:sp>
          <p:nvSpPr>
            <p:cNvPr id="254" name="CaixaDeTexto 8"/>
            <p:cNvSpPr/>
            <p:nvPr/>
          </p:nvSpPr>
          <p:spPr>
            <a:xfrm>
              <a:off x="-370555" y="6451296"/>
              <a:ext cx="10082876" cy="455259"/>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gn="l">
                <a:defRPr>
                  <a:solidFill>
                    <a:srgbClr val="DDDDDD"/>
                  </a:solidFill>
                  <a:latin typeface="Founders Grotesk Text"/>
                  <a:ea typeface="Founders Grotesk Text"/>
                  <a:cs typeface="Founders Grotesk Text"/>
                  <a:sym typeface="Founders Grotesk Text"/>
                </a:defRPr>
              </a:lvl1pPr>
            </a:lstStyle>
            <a:p>
              <a:r>
                <a:rPr sz="2400" dirty="0">
                  <a:solidFill>
                    <a:srgbClr val="002060"/>
                  </a:solidFill>
                  <a:latin typeface="+mn-lt"/>
                </a:rPr>
                <a:t>Postal </a:t>
              </a:r>
              <a:r>
                <a:rPr sz="2400" dirty="0" err="1">
                  <a:solidFill>
                    <a:srgbClr val="002060"/>
                  </a:solidFill>
                  <a:latin typeface="+mn-lt"/>
                </a:rPr>
                <a:t>ilustrado</a:t>
              </a:r>
              <a:r>
                <a:rPr sz="2400" dirty="0">
                  <a:solidFill>
                    <a:srgbClr val="002060"/>
                  </a:solidFill>
                  <a:latin typeface="+mn-lt"/>
                </a:rPr>
                <a:t> [1930]. Feira do </a:t>
              </a:r>
              <a:r>
                <a:rPr sz="2400" dirty="0" err="1">
                  <a:solidFill>
                    <a:srgbClr val="002060"/>
                  </a:solidFill>
                  <a:latin typeface="+mn-lt"/>
                </a:rPr>
                <a:t>Pão</a:t>
              </a:r>
              <a:r>
                <a:rPr sz="2400" dirty="0">
                  <a:solidFill>
                    <a:srgbClr val="002060"/>
                  </a:solidFill>
                  <a:latin typeface="+mn-lt"/>
                </a:rPr>
                <a:t>.</a:t>
              </a:r>
            </a:p>
          </p:txBody>
        </p:sp>
      </p:grpSp>
      <p:cxnSp>
        <p:nvCxnSpPr>
          <p:cNvPr id="9" name="Conexão reta 8"/>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831273" y="193964"/>
            <a:ext cx="23164800" cy="13518265"/>
            <a:chOff x="831273" y="193964"/>
            <a:chExt cx="23164800" cy="13518265"/>
          </a:xfrm>
        </p:grpSpPr>
        <p:sp>
          <p:nvSpPr>
            <p:cNvPr id="2" name="Retângulo 1"/>
            <p:cNvSpPr/>
            <p:nvPr/>
          </p:nvSpPr>
          <p:spPr>
            <a:xfrm>
              <a:off x="831273" y="193964"/>
              <a:ext cx="23164800" cy="12718732"/>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nvGrpSpPr>
            <p:cNvPr id="259" name="Grupo 3"/>
            <p:cNvGrpSpPr/>
            <p:nvPr/>
          </p:nvGrpSpPr>
          <p:grpSpPr>
            <a:xfrm>
              <a:off x="1226454" y="451297"/>
              <a:ext cx="22469744" cy="13260932"/>
              <a:chOff x="538651" y="-55418"/>
              <a:chExt cx="22469742" cy="13260931"/>
            </a:xfrm>
          </p:grpSpPr>
          <p:pic>
            <p:nvPicPr>
              <p:cNvPr id="257" name="Imagem 1" descr="Imagem 1"/>
              <p:cNvPicPr>
                <a:picLocks noChangeAspect="1"/>
              </p:cNvPicPr>
              <p:nvPr/>
            </p:nvPicPr>
            <p:blipFill>
              <a:blip r:embed="rId2">
                <a:extLst/>
              </a:blip>
              <a:stretch>
                <a:fillRect/>
              </a:stretch>
            </p:blipFill>
            <p:spPr>
              <a:xfrm>
                <a:off x="538651" y="-55418"/>
                <a:ext cx="22414324" cy="12130700"/>
              </a:xfrm>
              <a:prstGeom prst="rect">
                <a:avLst/>
              </a:prstGeom>
              <a:ln w="12700" cap="flat">
                <a:noFill/>
                <a:miter lim="400000"/>
              </a:ln>
              <a:effectLst/>
            </p:spPr>
          </p:pic>
          <p:sp>
            <p:nvSpPr>
              <p:cNvPr id="258" name="CaixaDeTexto 2"/>
              <p:cNvSpPr txBox="1"/>
              <p:nvPr/>
            </p:nvSpPr>
            <p:spPr>
              <a:xfrm>
                <a:off x="594069" y="12718731"/>
                <a:ext cx="22414324" cy="4867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lgn="l">
                  <a:defRPr>
                    <a:solidFill>
                      <a:srgbClr val="DDDDDD"/>
                    </a:solidFill>
                    <a:latin typeface="Founders Grotesk Text"/>
                    <a:ea typeface="Founders Grotesk Text"/>
                    <a:cs typeface="Founders Grotesk Text"/>
                    <a:sym typeface="Founders Grotesk Text"/>
                  </a:defRPr>
                </a:pPr>
                <a:r>
                  <a:rPr sz="3200" dirty="0" err="1">
                    <a:solidFill>
                      <a:schemeClr val="bg1"/>
                    </a:solidFill>
                  </a:rPr>
                  <a:t>Relojoaria</a:t>
                </a:r>
                <a:r>
                  <a:rPr sz="3200" dirty="0">
                    <a:solidFill>
                      <a:schemeClr val="bg1"/>
                    </a:solidFill>
                  </a:rPr>
                  <a:t> «A Boa </a:t>
                </a:r>
                <a:r>
                  <a:rPr sz="3200" dirty="0" err="1">
                    <a:solidFill>
                      <a:schemeClr val="bg1"/>
                    </a:solidFill>
                  </a:rPr>
                  <a:t>Reguladora</a:t>
                </a:r>
                <a:r>
                  <a:rPr sz="3200" dirty="0">
                    <a:solidFill>
                      <a:schemeClr val="bg1"/>
                    </a:solidFill>
                  </a:rPr>
                  <a:t>», Vila Nova de Famalicão [1912]. Fonte: Arquivo Municipal Alberto Sampaio</a:t>
                </a:r>
              </a:p>
              <a:p>
                <a:pPr>
                  <a:defRPr>
                    <a:latin typeface="Founders Grotesk Text"/>
                    <a:ea typeface="Founders Grotesk Text"/>
                    <a:cs typeface="Founders Grotesk Text"/>
                    <a:sym typeface="Founders Grotesk Text"/>
                  </a:defRPr>
                </a:pPr>
                <a:r>
                  <a:rPr sz="3200" dirty="0">
                    <a:solidFill>
                      <a:schemeClr val="bg1"/>
                    </a:solidFill>
                  </a:rPr>
                  <a:t>- </a:t>
                </a:r>
              </a:p>
            </p:txBody>
          </p:sp>
        </p:grpSp>
      </p:gr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1222119" y="153331"/>
            <a:ext cx="21665590" cy="13355861"/>
            <a:chOff x="1222119" y="153331"/>
            <a:chExt cx="21665590" cy="13355861"/>
          </a:xfrm>
        </p:grpSpPr>
        <p:sp>
          <p:nvSpPr>
            <p:cNvPr id="2" name="Retângulo 1"/>
            <p:cNvSpPr/>
            <p:nvPr/>
          </p:nvSpPr>
          <p:spPr>
            <a:xfrm>
              <a:off x="1967345" y="153331"/>
              <a:ext cx="20920364" cy="12690764"/>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61" name="Imagem 7" descr="Imagem 7"/>
            <p:cNvPicPr>
              <a:picLocks noChangeAspect="1"/>
            </p:cNvPicPr>
            <p:nvPr/>
          </p:nvPicPr>
          <p:blipFill>
            <a:blip r:embed="rId2">
              <a:extLst/>
            </a:blip>
            <a:srcRect b="2154"/>
            <a:stretch>
              <a:fillRect/>
            </a:stretch>
          </p:blipFill>
          <p:spPr>
            <a:xfrm>
              <a:off x="2590916" y="430607"/>
              <a:ext cx="9019193" cy="5913451"/>
            </a:xfrm>
            <a:prstGeom prst="rect">
              <a:avLst/>
            </a:prstGeom>
            <a:ln w="12700">
              <a:miter lim="400000"/>
            </a:ln>
          </p:spPr>
        </p:pic>
        <p:pic>
          <p:nvPicPr>
            <p:cNvPr id="262" name="Imagem 8" descr="Imagem 8"/>
            <p:cNvPicPr>
              <a:picLocks noChangeAspect="1"/>
            </p:cNvPicPr>
            <p:nvPr/>
          </p:nvPicPr>
          <p:blipFill>
            <a:blip r:embed="rId3">
              <a:extLst/>
            </a:blip>
            <a:srcRect l="1100" t="1820" r="4040"/>
            <a:stretch>
              <a:fillRect/>
            </a:stretch>
          </p:blipFill>
          <p:spPr>
            <a:xfrm>
              <a:off x="12928060" y="505814"/>
              <a:ext cx="9148280" cy="5953253"/>
            </a:xfrm>
            <a:prstGeom prst="rect">
              <a:avLst/>
            </a:prstGeom>
            <a:ln w="12700">
              <a:miter lim="400000"/>
            </a:ln>
          </p:spPr>
        </p:pic>
        <p:sp>
          <p:nvSpPr>
            <p:cNvPr id="263" name="CaixaDeTexto 1"/>
            <p:cNvSpPr txBox="1"/>
            <p:nvPr/>
          </p:nvSpPr>
          <p:spPr>
            <a:xfrm>
              <a:off x="1222119" y="12890955"/>
              <a:ext cx="20854220" cy="6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r>
                <a:rPr b="1" dirty="0" smtClean="0">
                  <a:solidFill>
                    <a:schemeClr val="bg1"/>
                  </a:solidFill>
                  <a:latin typeface="+mn-lt"/>
                </a:rPr>
                <a:t>Fonte</a:t>
              </a:r>
              <a:r>
                <a:rPr b="1" dirty="0">
                  <a:solidFill>
                    <a:schemeClr val="bg1"/>
                  </a:solidFill>
                  <a:latin typeface="+mn-lt"/>
                </a:rPr>
                <a:t>: Arquivo Municipal Alberto </a:t>
              </a:r>
              <a:r>
                <a:rPr b="1" dirty="0" smtClean="0">
                  <a:solidFill>
                    <a:schemeClr val="bg1"/>
                  </a:solidFill>
                  <a:latin typeface="+mn-lt"/>
                </a:rPr>
                <a:t>Sampaio</a:t>
              </a:r>
              <a:endParaRPr b="1" dirty="0">
                <a:solidFill>
                  <a:schemeClr val="bg1"/>
                </a:solidFill>
                <a:latin typeface="+mn-lt"/>
              </a:endParaRPr>
            </a:p>
          </p:txBody>
        </p:sp>
        <p:pic>
          <p:nvPicPr>
            <p:cNvPr id="264" name="Imagem 3" descr="Imagem 3"/>
            <p:cNvPicPr>
              <a:picLocks noChangeAspect="1"/>
            </p:cNvPicPr>
            <p:nvPr/>
          </p:nvPicPr>
          <p:blipFill>
            <a:blip r:embed="rId4">
              <a:extLst/>
            </a:blip>
            <a:stretch>
              <a:fillRect/>
            </a:stretch>
          </p:blipFill>
          <p:spPr>
            <a:xfrm>
              <a:off x="3951456" y="6991867"/>
              <a:ext cx="16947257" cy="5475883"/>
            </a:xfrm>
            <a:prstGeom prst="rect">
              <a:avLst/>
            </a:prstGeom>
            <a:ln w="12700">
              <a:miter lim="400000"/>
            </a:ln>
          </p:spPr>
        </p:pic>
        <p:sp>
          <p:nvSpPr>
            <p:cNvPr id="3" name="CaixaDeTexto 2"/>
            <p:cNvSpPr txBox="1"/>
            <p:nvPr/>
          </p:nvSpPr>
          <p:spPr>
            <a:xfrm>
              <a:off x="3951456" y="12366142"/>
              <a:ext cx="10207889" cy="461665"/>
            </a:xfrm>
            <a:prstGeom prst="rect">
              <a:avLst/>
            </a:prstGeom>
            <a:noFill/>
          </p:spPr>
          <p:txBody>
            <a:bodyPr wrap="square" rtlCol="0">
              <a:spAutoFit/>
            </a:bodyPr>
            <a:lstStyle/>
            <a:p>
              <a:r>
                <a:rPr lang="pt-PT" sz="2400" b="1" dirty="0">
                  <a:solidFill>
                    <a:srgbClr val="6C81A4"/>
                  </a:solidFill>
                </a:rPr>
                <a:t>Postal ilustrado «Vista geral» de Vila Nova de Famalicão em </a:t>
              </a:r>
              <a:r>
                <a:rPr lang="pt-PT" sz="2400" b="1" dirty="0" smtClean="0">
                  <a:solidFill>
                    <a:srgbClr val="6C81A4"/>
                  </a:solidFill>
                </a:rPr>
                <a:t>1929. </a:t>
              </a:r>
              <a:endParaRPr lang="pt-PT" sz="2400" dirty="0">
                <a:solidFill>
                  <a:srgbClr val="6C81A4"/>
                </a:solidFill>
              </a:endParaRPr>
            </a:p>
          </p:txBody>
        </p:sp>
        <p:sp>
          <p:nvSpPr>
            <p:cNvPr id="4" name="CaixaDeTexto 3"/>
            <p:cNvSpPr txBox="1"/>
            <p:nvPr/>
          </p:nvSpPr>
          <p:spPr>
            <a:xfrm>
              <a:off x="2598734" y="6400977"/>
              <a:ext cx="9019193" cy="461665"/>
            </a:xfrm>
            <a:prstGeom prst="rect">
              <a:avLst/>
            </a:prstGeom>
            <a:noFill/>
          </p:spPr>
          <p:txBody>
            <a:bodyPr wrap="square" rtlCol="0">
              <a:spAutoFit/>
            </a:bodyPr>
            <a:lstStyle/>
            <a:p>
              <a:r>
                <a:rPr lang="pt-PT" sz="2400" b="1" dirty="0" smtClean="0">
                  <a:solidFill>
                    <a:srgbClr val="6C81A4"/>
                  </a:solidFill>
                </a:rPr>
                <a:t>Postal ilustrado – Campo </a:t>
              </a:r>
              <a:r>
                <a:rPr lang="pt-PT" sz="2400" b="1" dirty="0" err="1" smtClean="0">
                  <a:solidFill>
                    <a:srgbClr val="6C81A4"/>
                  </a:solidFill>
                </a:rPr>
                <a:t>Mousinho</a:t>
              </a:r>
              <a:r>
                <a:rPr lang="pt-PT" sz="2400" b="1" dirty="0" smtClean="0">
                  <a:solidFill>
                    <a:srgbClr val="6C81A4"/>
                  </a:solidFill>
                </a:rPr>
                <a:t> de Albuquerque. </a:t>
              </a:r>
              <a:endParaRPr lang="pt-PT" sz="2400" b="1" dirty="0">
                <a:solidFill>
                  <a:srgbClr val="6C81A4"/>
                </a:solidFill>
              </a:endParaRPr>
            </a:p>
          </p:txBody>
        </p:sp>
        <p:sp>
          <p:nvSpPr>
            <p:cNvPr id="5" name="CaixaDeTexto 4"/>
            <p:cNvSpPr txBox="1"/>
            <p:nvPr/>
          </p:nvSpPr>
          <p:spPr>
            <a:xfrm>
              <a:off x="12928060" y="6475667"/>
              <a:ext cx="9377758" cy="461665"/>
            </a:xfrm>
            <a:prstGeom prst="rect">
              <a:avLst/>
            </a:prstGeom>
            <a:noFill/>
          </p:spPr>
          <p:txBody>
            <a:bodyPr wrap="square" rtlCol="0">
              <a:spAutoFit/>
            </a:bodyPr>
            <a:lstStyle/>
            <a:p>
              <a:r>
                <a:rPr lang="pt-PT" sz="2400" b="1" dirty="0" smtClean="0">
                  <a:solidFill>
                    <a:srgbClr val="6C81A4"/>
                  </a:solidFill>
                </a:rPr>
                <a:t>Postal ilustrado da Estação Ferroviária de Vila Nova de Famalicão – 1916.</a:t>
              </a:r>
              <a:endParaRPr lang="pt-PT" sz="2400" b="1" dirty="0">
                <a:solidFill>
                  <a:srgbClr val="6C81A4"/>
                </a:solidFill>
              </a:endParaRPr>
            </a:p>
          </p:txBody>
        </p:sp>
      </p:gr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2743200"/>
            <a:ext cx="24384000" cy="784167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66" name="Imagem 4" descr="Imagem 4"/>
          <p:cNvPicPr>
            <a:picLocks noChangeAspect="1"/>
          </p:cNvPicPr>
          <p:nvPr/>
        </p:nvPicPr>
        <p:blipFill>
          <a:blip r:embed="rId2">
            <a:extLst/>
          </a:blip>
          <a:stretch>
            <a:fillRect/>
          </a:stretch>
        </p:blipFill>
        <p:spPr>
          <a:xfrm>
            <a:off x="373168" y="3022642"/>
            <a:ext cx="23739318" cy="7273257"/>
          </a:xfrm>
          <a:prstGeom prst="rect">
            <a:avLst/>
          </a:prstGeom>
          <a:ln w="12700">
            <a:miter lim="400000"/>
          </a:ln>
        </p:spPr>
      </p:pic>
      <p:sp>
        <p:nvSpPr>
          <p:cNvPr id="267" name="CaixaDeTexto 6"/>
          <p:cNvSpPr txBox="1"/>
          <p:nvPr/>
        </p:nvSpPr>
        <p:spPr>
          <a:xfrm>
            <a:off x="373168" y="10584873"/>
            <a:ext cx="9144001" cy="108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a:solidFill>
                  <a:srgbClr val="DDDDDD"/>
                </a:solidFill>
                <a:latin typeface="Founders Grotesk Text"/>
                <a:ea typeface="Founders Grotesk Text"/>
                <a:cs typeface="Founders Grotesk Text"/>
                <a:sym typeface="Founders Grotesk Text"/>
              </a:defRPr>
            </a:pPr>
            <a:r>
              <a:rPr sz="3200" dirty="0" err="1">
                <a:solidFill>
                  <a:schemeClr val="bg1"/>
                </a:solidFill>
              </a:rPr>
              <a:t>Fábricas</a:t>
            </a:r>
            <a:r>
              <a:rPr sz="3200" dirty="0">
                <a:solidFill>
                  <a:schemeClr val="bg1"/>
                </a:solidFill>
              </a:rPr>
              <a:t> de </a:t>
            </a:r>
            <a:r>
              <a:rPr sz="3200" dirty="0" err="1">
                <a:solidFill>
                  <a:schemeClr val="bg1"/>
                </a:solidFill>
              </a:rPr>
              <a:t>Riba</a:t>
            </a:r>
            <a:r>
              <a:rPr sz="3200" dirty="0">
                <a:solidFill>
                  <a:schemeClr val="bg1"/>
                </a:solidFill>
              </a:rPr>
              <a:t> de Ave, 1915.</a:t>
            </a:r>
          </a:p>
          <a:p>
            <a:pPr>
              <a:defRPr>
                <a:solidFill>
                  <a:srgbClr val="DDDDDD"/>
                </a:solidFill>
                <a:latin typeface="Founders Grotesk Text"/>
                <a:ea typeface="Founders Grotesk Text"/>
                <a:cs typeface="Founders Grotesk Text"/>
                <a:sym typeface="Founders Grotesk Text"/>
              </a:defRPr>
            </a:pPr>
            <a:r>
              <a:rPr sz="3200" dirty="0">
                <a:solidFill>
                  <a:schemeClr val="bg1"/>
                </a:solidFill>
              </a:rPr>
              <a:t>Fonte: BORGES, 2012: 136 e 137</a:t>
            </a:r>
          </a:p>
        </p:txBody>
      </p:sp>
      <p:cxnSp>
        <p:nvCxnSpPr>
          <p:cNvPr id="4" name="Conexão reta 3"/>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Comparativo da emigração legal para o  Brasil e para a Europa"/>
          <p:cNvSpPr txBox="1"/>
          <p:nvPr/>
        </p:nvSpPr>
        <p:spPr>
          <a:xfrm>
            <a:off x="3977148" y="114938"/>
            <a:ext cx="20129058" cy="11665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6" tIns="71436" rIns="71436" bIns="71436" anchor="ctr">
            <a:noAutofit/>
          </a:bodyPr>
          <a:lstStyle>
            <a:lvl1pPr defTabSz="414544">
              <a:spcBef>
                <a:spcPts val="0"/>
              </a:spcBef>
              <a:tabLst/>
              <a:defRPr sz="5220" spc="0">
                <a:solidFill>
                  <a:srgbClr val="DDDDDD"/>
                </a:solidFill>
                <a:latin typeface="Papyrus"/>
                <a:ea typeface="Papyrus"/>
                <a:cs typeface="Papyrus"/>
                <a:sym typeface="Papyrus"/>
              </a:defRPr>
            </a:lvl1pPr>
          </a:lstStyle>
          <a:p>
            <a:r>
              <a:rPr sz="6200" b="1" dirty="0" err="1">
                <a:solidFill>
                  <a:schemeClr val="accent5">
                    <a:lumMod val="50000"/>
                  </a:schemeClr>
                </a:solidFill>
                <a:latin typeface="Calibri "/>
              </a:rPr>
              <a:t>Os</a:t>
            </a:r>
            <a:r>
              <a:rPr sz="6200" b="1" dirty="0">
                <a:solidFill>
                  <a:schemeClr val="accent5">
                    <a:lumMod val="50000"/>
                  </a:schemeClr>
                </a:solidFill>
                <a:latin typeface="Calibri "/>
              </a:rPr>
              <a:t> </a:t>
            </a:r>
            <a:r>
              <a:rPr sz="6200" b="1" dirty="0" err="1">
                <a:solidFill>
                  <a:schemeClr val="accent5">
                    <a:lumMod val="50000"/>
                  </a:schemeClr>
                </a:solidFill>
                <a:latin typeface="Calibri "/>
              </a:rPr>
              <a:t>famalicenses</a:t>
            </a:r>
            <a:r>
              <a:rPr sz="6200" b="1" dirty="0">
                <a:solidFill>
                  <a:schemeClr val="accent5">
                    <a:lumMod val="50000"/>
                  </a:schemeClr>
                </a:solidFill>
                <a:latin typeface="Calibri "/>
              </a:rPr>
              <a:t> </a:t>
            </a:r>
            <a:r>
              <a:rPr sz="6200" b="1" dirty="0" err="1">
                <a:solidFill>
                  <a:schemeClr val="accent5">
                    <a:lumMod val="50000"/>
                  </a:schemeClr>
                </a:solidFill>
                <a:latin typeface="Calibri "/>
              </a:rPr>
              <a:t>emigrados</a:t>
            </a:r>
            <a:r>
              <a:rPr sz="6200" b="1" dirty="0">
                <a:solidFill>
                  <a:schemeClr val="accent5">
                    <a:lumMod val="50000"/>
                  </a:schemeClr>
                </a:solidFill>
                <a:latin typeface="Calibri "/>
              </a:rPr>
              <a:t> com </a:t>
            </a:r>
            <a:r>
              <a:rPr sz="6200" b="1" dirty="0" err="1">
                <a:solidFill>
                  <a:schemeClr val="accent5">
                    <a:lumMod val="50000"/>
                  </a:schemeClr>
                </a:solidFill>
                <a:latin typeface="Calibri "/>
              </a:rPr>
              <a:t>destino</a:t>
            </a:r>
            <a:r>
              <a:rPr sz="6200" b="1" dirty="0">
                <a:solidFill>
                  <a:schemeClr val="accent5">
                    <a:lumMod val="50000"/>
                  </a:schemeClr>
                </a:solidFill>
                <a:latin typeface="Calibri "/>
              </a:rPr>
              <a:t> à Europa</a:t>
            </a:r>
          </a:p>
        </p:txBody>
      </p:sp>
      <p:grpSp>
        <p:nvGrpSpPr>
          <p:cNvPr id="3" name="Grupo 2"/>
          <p:cNvGrpSpPr/>
          <p:nvPr/>
        </p:nvGrpSpPr>
        <p:grpSpPr>
          <a:xfrm>
            <a:off x="3977147" y="1690255"/>
            <a:ext cx="15862562" cy="11388436"/>
            <a:chOff x="3977147" y="1690255"/>
            <a:chExt cx="15862562" cy="11388436"/>
          </a:xfrm>
        </p:grpSpPr>
        <p:sp>
          <p:nvSpPr>
            <p:cNvPr id="2" name="Retângulo 1"/>
            <p:cNvSpPr/>
            <p:nvPr/>
          </p:nvSpPr>
          <p:spPr>
            <a:xfrm>
              <a:off x="3977147" y="1690255"/>
              <a:ext cx="15862562" cy="11388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70" name="Imagem 8" descr="Imagem 8"/>
            <p:cNvPicPr>
              <a:picLocks noChangeAspect="1"/>
            </p:cNvPicPr>
            <p:nvPr/>
          </p:nvPicPr>
          <p:blipFill>
            <a:blip r:embed="rId2">
              <a:extLst/>
            </a:blip>
            <a:srcRect l="9476" t="6923" b="7948"/>
            <a:stretch>
              <a:fillRect/>
            </a:stretch>
          </p:blipFill>
          <p:spPr>
            <a:xfrm>
              <a:off x="4166281" y="1843597"/>
              <a:ext cx="15484294" cy="11081751"/>
            </a:xfrm>
            <a:prstGeom prst="rect">
              <a:avLst/>
            </a:prstGeom>
            <a:ln w="12700">
              <a:miter lim="400000"/>
            </a:ln>
          </p:spPr>
        </p:pic>
      </p:grpSp>
      <p:sp>
        <p:nvSpPr>
          <p:cNvPr id="271" name="CaixaDeTexto 3"/>
          <p:cNvSpPr txBox="1"/>
          <p:nvPr/>
        </p:nvSpPr>
        <p:spPr>
          <a:xfrm>
            <a:off x="3977147" y="13024247"/>
            <a:ext cx="16429704"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b="1">
                <a:solidFill>
                  <a:srgbClr val="DDDDDD"/>
                </a:solidFill>
                <a:latin typeface="Founders Grotesk Text"/>
                <a:ea typeface="Founders Grotesk Text"/>
                <a:cs typeface="Founders Grotesk Text"/>
                <a:sym typeface="Founders Grotesk Text"/>
              </a:defRPr>
            </a:lvl1pPr>
          </a:lstStyle>
          <a:p>
            <a:r>
              <a:rPr sz="3200" dirty="0">
                <a:solidFill>
                  <a:schemeClr val="bg1"/>
                </a:solidFill>
                <a:latin typeface="+mn-lt"/>
              </a:rPr>
              <a:t>Fonte: </a:t>
            </a:r>
            <a:r>
              <a:rPr sz="3200" dirty="0" err="1">
                <a:solidFill>
                  <a:schemeClr val="bg1"/>
                </a:solidFill>
                <a:latin typeface="+mn-lt"/>
              </a:rPr>
              <a:t>Livro</a:t>
            </a:r>
            <a:r>
              <a:rPr sz="3200" dirty="0">
                <a:solidFill>
                  <a:schemeClr val="bg1"/>
                </a:solidFill>
                <a:latin typeface="+mn-lt"/>
              </a:rPr>
              <a:t> de </a:t>
            </a:r>
            <a:r>
              <a:rPr sz="3200" dirty="0" err="1">
                <a:solidFill>
                  <a:schemeClr val="bg1"/>
                </a:solidFill>
                <a:latin typeface="+mn-lt"/>
              </a:rPr>
              <a:t>pedidos</a:t>
            </a:r>
            <a:r>
              <a:rPr sz="3200" dirty="0">
                <a:solidFill>
                  <a:schemeClr val="bg1"/>
                </a:solidFill>
                <a:latin typeface="+mn-lt"/>
              </a:rPr>
              <a:t> de </a:t>
            </a:r>
            <a:r>
              <a:rPr sz="3200" dirty="0" err="1">
                <a:solidFill>
                  <a:schemeClr val="bg1"/>
                </a:solidFill>
                <a:latin typeface="+mn-lt"/>
              </a:rPr>
              <a:t>passaporte</a:t>
            </a:r>
            <a:r>
              <a:rPr sz="3200" dirty="0">
                <a:solidFill>
                  <a:schemeClr val="bg1"/>
                </a:solidFill>
                <a:latin typeface="+mn-lt"/>
              </a:rPr>
              <a:t> do </a:t>
            </a:r>
            <a:r>
              <a:rPr sz="3200" dirty="0" err="1">
                <a:solidFill>
                  <a:schemeClr val="bg1"/>
                </a:solidFill>
                <a:latin typeface="+mn-lt"/>
              </a:rPr>
              <a:t>Governo</a:t>
            </a:r>
            <a:r>
              <a:rPr sz="3200" dirty="0">
                <a:solidFill>
                  <a:schemeClr val="bg1"/>
                </a:solidFill>
                <a:latin typeface="+mn-lt"/>
              </a:rPr>
              <a:t> Civil de Braga – Arquivo </a:t>
            </a:r>
            <a:r>
              <a:rPr sz="3200" dirty="0" err="1">
                <a:solidFill>
                  <a:schemeClr val="bg1"/>
                </a:solidFill>
                <a:latin typeface="+mn-lt"/>
              </a:rPr>
              <a:t>Distrital</a:t>
            </a:r>
            <a:r>
              <a:rPr sz="3200" dirty="0">
                <a:solidFill>
                  <a:schemeClr val="bg1"/>
                </a:solidFill>
                <a:latin typeface="+mn-lt"/>
              </a:rPr>
              <a:t> de Braga</a:t>
            </a:r>
          </a:p>
        </p:txBody>
      </p:sp>
      <p:cxnSp>
        <p:nvCxnSpPr>
          <p:cNvPr id="6" name="Conexão reta 5"/>
          <p:cNvCxnSpPr/>
          <p:nvPr/>
        </p:nvCxnSpPr>
        <p:spPr>
          <a:xfrm>
            <a:off x="1327728" y="1387002"/>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CaixaDeTexto 1"/>
          <p:cNvSpPr txBox="1"/>
          <p:nvPr/>
        </p:nvSpPr>
        <p:spPr>
          <a:xfrm>
            <a:off x="2664541" y="12799837"/>
            <a:ext cx="21668332"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pPr algn="l"/>
            <a:r>
              <a:rPr dirty="0">
                <a:solidFill>
                  <a:schemeClr val="bg1"/>
                </a:solidFill>
                <a:latin typeface="+mn-lt"/>
              </a:rPr>
              <a:t>Fonte: </a:t>
            </a:r>
            <a:r>
              <a:rPr dirty="0" err="1">
                <a:solidFill>
                  <a:schemeClr val="bg1"/>
                </a:solidFill>
                <a:latin typeface="+mn-lt"/>
              </a:rPr>
              <a:t>Livro</a:t>
            </a:r>
            <a:r>
              <a:rPr dirty="0">
                <a:solidFill>
                  <a:schemeClr val="bg1"/>
                </a:solidFill>
                <a:latin typeface="+mn-lt"/>
              </a:rPr>
              <a:t> de </a:t>
            </a:r>
            <a:r>
              <a:rPr dirty="0" err="1">
                <a:solidFill>
                  <a:schemeClr val="bg1"/>
                </a:solidFill>
                <a:latin typeface="+mn-lt"/>
              </a:rPr>
              <a:t>Registo</a:t>
            </a:r>
            <a:r>
              <a:rPr dirty="0">
                <a:solidFill>
                  <a:schemeClr val="bg1"/>
                </a:solidFill>
                <a:latin typeface="+mn-lt"/>
              </a:rPr>
              <a:t> de </a:t>
            </a:r>
            <a:r>
              <a:rPr dirty="0" err="1">
                <a:solidFill>
                  <a:schemeClr val="bg1"/>
                </a:solidFill>
                <a:latin typeface="+mn-lt"/>
              </a:rPr>
              <a:t>Pedidos</a:t>
            </a:r>
            <a:r>
              <a:rPr dirty="0">
                <a:solidFill>
                  <a:schemeClr val="bg1"/>
                </a:solidFill>
                <a:latin typeface="+mn-lt"/>
              </a:rPr>
              <a:t> de </a:t>
            </a:r>
            <a:r>
              <a:rPr dirty="0" err="1">
                <a:solidFill>
                  <a:schemeClr val="bg1"/>
                </a:solidFill>
                <a:latin typeface="+mn-lt"/>
              </a:rPr>
              <a:t>Passaporte</a:t>
            </a:r>
            <a:r>
              <a:rPr dirty="0">
                <a:solidFill>
                  <a:schemeClr val="bg1"/>
                </a:solidFill>
                <a:latin typeface="+mn-lt"/>
              </a:rPr>
              <a:t> do </a:t>
            </a:r>
            <a:r>
              <a:rPr dirty="0" err="1">
                <a:solidFill>
                  <a:schemeClr val="bg1"/>
                </a:solidFill>
                <a:latin typeface="+mn-lt"/>
              </a:rPr>
              <a:t>Governo</a:t>
            </a:r>
            <a:r>
              <a:rPr dirty="0">
                <a:solidFill>
                  <a:schemeClr val="bg1"/>
                </a:solidFill>
                <a:latin typeface="+mn-lt"/>
              </a:rPr>
              <a:t> Civil de Braga.  Arquivo </a:t>
            </a:r>
            <a:r>
              <a:rPr dirty="0" err="1">
                <a:solidFill>
                  <a:schemeClr val="bg1"/>
                </a:solidFill>
                <a:latin typeface="+mn-lt"/>
              </a:rPr>
              <a:t>Distrital</a:t>
            </a:r>
            <a:r>
              <a:rPr dirty="0">
                <a:solidFill>
                  <a:schemeClr val="bg1"/>
                </a:solidFill>
                <a:latin typeface="+mn-lt"/>
              </a:rPr>
              <a:t> de Braga</a:t>
            </a:r>
          </a:p>
        </p:txBody>
      </p:sp>
      <p:pic>
        <p:nvPicPr>
          <p:cNvPr id="274" name="Imagem 5" descr="Imagem 5"/>
          <p:cNvPicPr>
            <a:picLocks noChangeAspect="1"/>
          </p:cNvPicPr>
          <p:nvPr/>
        </p:nvPicPr>
        <p:blipFill>
          <a:blip r:embed="rId2">
            <a:extLst/>
          </a:blip>
          <a:stretch>
            <a:fillRect/>
          </a:stretch>
        </p:blipFill>
        <p:spPr>
          <a:xfrm>
            <a:off x="2664541" y="2653657"/>
            <a:ext cx="19054917" cy="10007677"/>
          </a:xfrm>
          <a:prstGeom prst="rect">
            <a:avLst/>
          </a:prstGeom>
          <a:ln w="12700">
            <a:miter lim="400000"/>
          </a:ln>
        </p:spPr>
      </p:pic>
      <p:sp>
        <p:nvSpPr>
          <p:cNvPr id="275" name="CaixaDeTexto 2"/>
          <p:cNvSpPr txBox="1"/>
          <p:nvPr/>
        </p:nvSpPr>
        <p:spPr>
          <a:xfrm>
            <a:off x="3543913" y="999356"/>
            <a:ext cx="22017375" cy="1056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spc="106">
                <a:solidFill>
                  <a:srgbClr val="DDDDDD"/>
                </a:solidFill>
                <a:latin typeface="Papyrus"/>
                <a:ea typeface="Papyrus"/>
                <a:cs typeface="Papyrus"/>
                <a:sym typeface="Papyrus"/>
              </a:defRPr>
            </a:lvl1pPr>
          </a:lstStyle>
          <a:p>
            <a:r>
              <a:rPr sz="6200" b="1" dirty="0" err="1">
                <a:solidFill>
                  <a:schemeClr val="accent5">
                    <a:lumMod val="50000"/>
                  </a:schemeClr>
                </a:solidFill>
                <a:latin typeface="+mn-lt"/>
              </a:rPr>
              <a:t>Pedidos</a:t>
            </a:r>
            <a:r>
              <a:rPr sz="6200" b="1" dirty="0">
                <a:solidFill>
                  <a:schemeClr val="accent5">
                    <a:lumMod val="50000"/>
                  </a:schemeClr>
                </a:solidFill>
                <a:latin typeface="+mn-lt"/>
              </a:rPr>
              <a:t> de </a:t>
            </a:r>
            <a:r>
              <a:rPr sz="6200" b="1" dirty="0" err="1">
                <a:solidFill>
                  <a:schemeClr val="accent5">
                    <a:lumMod val="50000"/>
                  </a:schemeClr>
                </a:solidFill>
                <a:latin typeface="+mn-lt"/>
              </a:rPr>
              <a:t>passaporte</a:t>
            </a:r>
            <a:r>
              <a:rPr sz="6200" b="1" dirty="0">
                <a:solidFill>
                  <a:schemeClr val="accent5">
                    <a:lumMod val="50000"/>
                  </a:schemeClr>
                </a:solidFill>
                <a:latin typeface="+mn-lt"/>
              </a:rPr>
              <a:t> com </a:t>
            </a:r>
            <a:r>
              <a:rPr sz="6200" b="1" dirty="0" err="1">
                <a:solidFill>
                  <a:schemeClr val="accent5">
                    <a:lumMod val="50000"/>
                  </a:schemeClr>
                </a:solidFill>
                <a:latin typeface="+mn-lt"/>
              </a:rPr>
              <a:t>destino</a:t>
            </a:r>
            <a:r>
              <a:rPr sz="6200" b="1" dirty="0">
                <a:solidFill>
                  <a:schemeClr val="accent5">
                    <a:lumMod val="50000"/>
                  </a:schemeClr>
                </a:solidFill>
                <a:latin typeface="+mn-lt"/>
              </a:rPr>
              <a:t> à Europa (1920-1949)</a:t>
            </a:r>
          </a:p>
        </p:txBody>
      </p:sp>
      <p:cxnSp>
        <p:nvCxnSpPr>
          <p:cNvPr id="5" name="Conexão reta 4"/>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CaixaDeTexto 1"/>
          <p:cNvSpPr txBox="1"/>
          <p:nvPr/>
        </p:nvSpPr>
        <p:spPr>
          <a:xfrm>
            <a:off x="4082836" y="12842194"/>
            <a:ext cx="20789861" cy="6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r>
              <a:rPr dirty="0">
                <a:solidFill>
                  <a:schemeClr val="bg1"/>
                </a:solidFill>
                <a:latin typeface="+mn-lt"/>
              </a:rPr>
              <a:t>Fonte: </a:t>
            </a:r>
            <a:r>
              <a:rPr dirty="0" err="1">
                <a:solidFill>
                  <a:schemeClr val="bg1"/>
                </a:solidFill>
                <a:latin typeface="+mn-lt"/>
              </a:rPr>
              <a:t>Livro</a:t>
            </a:r>
            <a:r>
              <a:rPr dirty="0">
                <a:solidFill>
                  <a:schemeClr val="bg1"/>
                </a:solidFill>
                <a:latin typeface="+mn-lt"/>
              </a:rPr>
              <a:t> de </a:t>
            </a:r>
            <a:r>
              <a:rPr dirty="0" err="1">
                <a:solidFill>
                  <a:schemeClr val="bg1"/>
                </a:solidFill>
                <a:latin typeface="+mn-lt"/>
              </a:rPr>
              <a:t>Registo</a:t>
            </a:r>
            <a:r>
              <a:rPr dirty="0">
                <a:solidFill>
                  <a:schemeClr val="bg1"/>
                </a:solidFill>
                <a:latin typeface="+mn-lt"/>
              </a:rPr>
              <a:t> de </a:t>
            </a:r>
            <a:r>
              <a:rPr dirty="0" err="1">
                <a:solidFill>
                  <a:schemeClr val="bg1"/>
                </a:solidFill>
                <a:latin typeface="+mn-lt"/>
              </a:rPr>
              <a:t>Pedidos</a:t>
            </a:r>
            <a:r>
              <a:rPr dirty="0">
                <a:solidFill>
                  <a:schemeClr val="bg1"/>
                </a:solidFill>
                <a:latin typeface="+mn-lt"/>
              </a:rPr>
              <a:t> de </a:t>
            </a:r>
            <a:r>
              <a:rPr dirty="0" err="1">
                <a:solidFill>
                  <a:schemeClr val="bg1"/>
                </a:solidFill>
                <a:latin typeface="+mn-lt"/>
              </a:rPr>
              <a:t>Passaporte</a:t>
            </a:r>
            <a:r>
              <a:rPr dirty="0">
                <a:solidFill>
                  <a:schemeClr val="bg1"/>
                </a:solidFill>
                <a:latin typeface="+mn-lt"/>
              </a:rPr>
              <a:t> do </a:t>
            </a:r>
            <a:r>
              <a:rPr dirty="0" err="1">
                <a:solidFill>
                  <a:schemeClr val="bg1"/>
                </a:solidFill>
                <a:latin typeface="+mn-lt"/>
              </a:rPr>
              <a:t>Governo</a:t>
            </a:r>
            <a:r>
              <a:rPr dirty="0">
                <a:solidFill>
                  <a:schemeClr val="bg1"/>
                </a:solidFill>
                <a:latin typeface="+mn-lt"/>
              </a:rPr>
              <a:t> Civil de Braga.  Arquivo </a:t>
            </a:r>
            <a:r>
              <a:rPr dirty="0" err="1">
                <a:solidFill>
                  <a:schemeClr val="bg1"/>
                </a:solidFill>
                <a:latin typeface="+mn-lt"/>
              </a:rPr>
              <a:t>Distrital</a:t>
            </a:r>
            <a:r>
              <a:rPr dirty="0">
                <a:solidFill>
                  <a:schemeClr val="bg1"/>
                </a:solidFill>
                <a:latin typeface="+mn-lt"/>
              </a:rPr>
              <a:t> de Braga</a:t>
            </a:r>
          </a:p>
        </p:txBody>
      </p:sp>
      <p:pic>
        <p:nvPicPr>
          <p:cNvPr id="278" name="Imagem 3" descr="Imagem 3"/>
          <p:cNvPicPr>
            <a:picLocks noChangeAspect="1"/>
          </p:cNvPicPr>
          <p:nvPr/>
        </p:nvPicPr>
        <p:blipFill>
          <a:blip r:embed="rId2">
            <a:extLst/>
          </a:blip>
          <a:stretch>
            <a:fillRect/>
          </a:stretch>
        </p:blipFill>
        <p:spPr>
          <a:xfrm>
            <a:off x="4082836" y="2882613"/>
            <a:ext cx="16218328" cy="9607405"/>
          </a:xfrm>
          <a:prstGeom prst="rect">
            <a:avLst/>
          </a:prstGeom>
          <a:ln w="12700">
            <a:miter lim="400000"/>
          </a:ln>
        </p:spPr>
      </p:pic>
      <p:sp>
        <p:nvSpPr>
          <p:cNvPr id="279" name="CaixaDeTexto 4"/>
          <p:cNvSpPr txBox="1"/>
          <p:nvPr/>
        </p:nvSpPr>
        <p:spPr>
          <a:xfrm>
            <a:off x="1308976" y="1214927"/>
            <a:ext cx="21766047"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5000" spc="121">
                <a:solidFill>
                  <a:srgbClr val="DDDDDD"/>
                </a:solidFill>
                <a:latin typeface="Papyrus"/>
                <a:ea typeface="Papyrus"/>
                <a:cs typeface="Papyrus"/>
                <a:sym typeface="Papyrus"/>
              </a:defRPr>
            </a:lvl1pPr>
          </a:lstStyle>
          <a:p>
            <a:pPr algn="r"/>
            <a:r>
              <a:rPr sz="5400" b="1" dirty="0" smtClean="0">
                <a:solidFill>
                  <a:srgbClr val="002060"/>
                </a:solidFill>
                <a:latin typeface="+mn-lt"/>
              </a:rPr>
              <a:t>E</a:t>
            </a:r>
            <a:r>
              <a:rPr lang="pt-PT" sz="5400" b="1" dirty="0" smtClean="0">
                <a:solidFill>
                  <a:srgbClr val="002060"/>
                </a:solidFill>
                <a:latin typeface="+mn-lt"/>
              </a:rPr>
              <a:t>migração</a:t>
            </a:r>
            <a:r>
              <a:rPr sz="5400" b="1" dirty="0" smtClean="0">
                <a:solidFill>
                  <a:srgbClr val="002060"/>
                </a:solidFill>
                <a:latin typeface="+mn-lt"/>
              </a:rPr>
              <a:t> </a:t>
            </a:r>
            <a:r>
              <a:rPr lang="pt-PT" sz="5400" b="1" dirty="0" smtClean="0">
                <a:solidFill>
                  <a:srgbClr val="002060"/>
                </a:solidFill>
                <a:latin typeface="+mn-lt"/>
              </a:rPr>
              <a:t>famalicense com destino à </a:t>
            </a:r>
            <a:r>
              <a:rPr sz="5400" b="1" dirty="0" smtClean="0">
                <a:solidFill>
                  <a:srgbClr val="002060"/>
                </a:solidFill>
                <a:latin typeface="+mn-lt"/>
              </a:rPr>
              <a:t>E</a:t>
            </a:r>
            <a:r>
              <a:rPr lang="pt-PT" sz="5400" b="1" dirty="0" err="1" smtClean="0">
                <a:solidFill>
                  <a:srgbClr val="002060"/>
                </a:solidFill>
                <a:latin typeface="+mn-lt"/>
              </a:rPr>
              <a:t>uropa</a:t>
            </a:r>
            <a:r>
              <a:rPr sz="5400" b="1" dirty="0" smtClean="0">
                <a:solidFill>
                  <a:srgbClr val="002060"/>
                </a:solidFill>
                <a:latin typeface="+mn-lt"/>
              </a:rPr>
              <a:t> </a:t>
            </a:r>
            <a:r>
              <a:rPr sz="5400" b="1" dirty="0">
                <a:solidFill>
                  <a:srgbClr val="002060"/>
                </a:solidFill>
                <a:latin typeface="+mn-lt"/>
              </a:rPr>
              <a:t>(1920-1949)</a:t>
            </a:r>
          </a:p>
        </p:txBody>
      </p:sp>
      <p:cxnSp>
        <p:nvCxnSpPr>
          <p:cNvPr id="5" name="Conexão reta 4"/>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6" name="Tableau"/>
          <p:cNvGraphicFramePr/>
          <p:nvPr>
            <p:extLst>
              <p:ext uri="{D42A27DB-BD31-4B8C-83A1-F6EECF244321}">
                <p14:modId xmlns:p14="http://schemas.microsoft.com/office/powerpoint/2010/main" val="3755649036"/>
              </p:ext>
            </p:extLst>
          </p:nvPr>
        </p:nvGraphicFramePr>
        <p:xfrm>
          <a:off x="4727256" y="3521404"/>
          <a:ext cx="14583205" cy="8821720"/>
        </p:xfrm>
        <a:graphic>
          <a:graphicData uri="http://schemas.openxmlformats.org/drawingml/2006/table">
            <a:tbl>
              <a:tblPr>
                <a:tableStyleId>{4C3C2611-4C71-4FC5-86AE-919BDF0F9419}</a:tableStyleId>
              </a:tblPr>
              <a:tblGrid>
                <a:gridCol w="2279241">
                  <a:extLst>
                    <a:ext uri="{9D8B030D-6E8A-4147-A177-3AD203B41FA5}">
                      <a16:colId xmlns:a16="http://schemas.microsoft.com/office/drawing/2014/main" val="20000"/>
                    </a:ext>
                  </a:extLst>
                </a:gridCol>
                <a:gridCol w="1912390">
                  <a:extLst>
                    <a:ext uri="{9D8B030D-6E8A-4147-A177-3AD203B41FA5}">
                      <a16:colId xmlns:a16="http://schemas.microsoft.com/office/drawing/2014/main" val="20001"/>
                    </a:ext>
                  </a:extLst>
                </a:gridCol>
                <a:gridCol w="1731929">
                  <a:extLst>
                    <a:ext uri="{9D8B030D-6E8A-4147-A177-3AD203B41FA5}">
                      <a16:colId xmlns:a16="http://schemas.microsoft.com/office/drawing/2014/main" val="20002"/>
                    </a:ext>
                  </a:extLst>
                </a:gridCol>
                <a:gridCol w="1731929">
                  <a:extLst>
                    <a:ext uri="{9D8B030D-6E8A-4147-A177-3AD203B41FA5}">
                      <a16:colId xmlns:a16="http://schemas.microsoft.com/office/drawing/2014/main" val="20003"/>
                    </a:ext>
                  </a:extLst>
                </a:gridCol>
                <a:gridCol w="1731929">
                  <a:extLst>
                    <a:ext uri="{9D8B030D-6E8A-4147-A177-3AD203B41FA5}">
                      <a16:colId xmlns:a16="http://schemas.microsoft.com/office/drawing/2014/main" val="20004"/>
                    </a:ext>
                  </a:extLst>
                </a:gridCol>
                <a:gridCol w="1731929">
                  <a:extLst>
                    <a:ext uri="{9D8B030D-6E8A-4147-A177-3AD203B41FA5}">
                      <a16:colId xmlns:a16="http://schemas.microsoft.com/office/drawing/2014/main" val="20005"/>
                    </a:ext>
                  </a:extLst>
                </a:gridCol>
                <a:gridCol w="1731929">
                  <a:extLst>
                    <a:ext uri="{9D8B030D-6E8A-4147-A177-3AD203B41FA5}">
                      <a16:colId xmlns:a16="http://schemas.microsoft.com/office/drawing/2014/main" val="20006"/>
                    </a:ext>
                  </a:extLst>
                </a:gridCol>
                <a:gridCol w="1731929">
                  <a:extLst>
                    <a:ext uri="{9D8B030D-6E8A-4147-A177-3AD203B41FA5}">
                      <a16:colId xmlns:a16="http://schemas.microsoft.com/office/drawing/2014/main" val="20007"/>
                    </a:ext>
                  </a:extLst>
                </a:gridCol>
              </a:tblGrid>
              <a:tr h="2205430">
                <a:tc>
                  <a:txBody>
                    <a:bodyPr/>
                    <a:lstStyle/>
                    <a:p>
                      <a:pPr algn="ctr" defTabSz="821530">
                        <a:defRPr sz="4200" spc="0">
                          <a:solidFill>
                            <a:srgbClr val="3E231A"/>
                          </a:solidFill>
                          <a:latin typeface="Papyrus"/>
                          <a:ea typeface="Papyrus"/>
                          <a:cs typeface="Papyrus"/>
                          <a:sym typeface="Papyrus"/>
                        </a:defRPr>
                      </a:pPr>
                      <a:endParaRPr sz="3600" dirty="0">
                        <a:solidFill>
                          <a:schemeClr val="bg1"/>
                        </a:solidFill>
                        <a:latin typeface="+mn-lt"/>
                        <a:cs typeface="Helvetica" panose="020B0604020202020204" pitchFamily="34" charset="0"/>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1876</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1881</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1886</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1891</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1896</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1901</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1911</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extLst>
                  <a:ext uri="{0D108BD9-81ED-4DB2-BD59-A6C34878D82A}">
                    <a16:rowId xmlns:a16="http://schemas.microsoft.com/office/drawing/2014/main" val="10000"/>
                  </a:ext>
                </a:extLst>
              </a:tr>
              <a:tr h="2205430">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Total</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1237</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852</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1292</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1331</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1280</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719</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1262</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extLst>
                  <a:ext uri="{0D108BD9-81ED-4DB2-BD59-A6C34878D82A}">
                    <a16:rowId xmlns:a16="http://schemas.microsoft.com/office/drawing/2014/main" val="10001"/>
                  </a:ext>
                </a:extLst>
              </a:tr>
              <a:tr h="2205430">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Homens</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697</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483</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723</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729</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770</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4200" spc="0">
                          <a:solidFill>
                            <a:srgbClr val="3E231A"/>
                          </a:solidFill>
                          <a:latin typeface="Papyrus"/>
                          <a:ea typeface="Papyrus"/>
                          <a:cs typeface="Papyrus"/>
                          <a:sym typeface="Papyrus"/>
                        </a:defRPr>
                      </a:pPr>
                      <a:endParaRPr sz="3600" dirty="0">
                        <a:solidFill>
                          <a:schemeClr val="bg1"/>
                        </a:solidFill>
                        <a:latin typeface="+mn-lt"/>
                        <a:cs typeface="Helvetica" panose="020B0604020202020204" pitchFamily="34" charset="0"/>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4200" spc="0">
                          <a:solidFill>
                            <a:srgbClr val="3E231A"/>
                          </a:solidFill>
                          <a:latin typeface="Papyrus"/>
                          <a:ea typeface="Papyrus"/>
                          <a:cs typeface="Papyrus"/>
                          <a:sym typeface="Papyrus"/>
                        </a:defRPr>
                      </a:pPr>
                      <a:endParaRPr sz="3600" dirty="0">
                        <a:solidFill>
                          <a:schemeClr val="bg1"/>
                        </a:solidFill>
                        <a:latin typeface="+mn-lt"/>
                        <a:cs typeface="Helvetica" panose="020B0604020202020204" pitchFamily="34" charset="0"/>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extLst>
                  <a:ext uri="{0D108BD9-81ED-4DB2-BD59-A6C34878D82A}">
                    <a16:rowId xmlns:a16="http://schemas.microsoft.com/office/drawing/2014/main" val="10002"/>
                  </a:ext>
                </a:extLst>
              </a:tr>
              <a:tr h="2205430">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Mulheres</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540</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369</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569</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a:solidFill>
                            <a:schemeClr val="bg1"/>
                          </a:solidFill>
                          <a:latin typeface="+mn-lt"/>
                          <a:ea typeface="Papyrus"/>
                          <a:cs typeface="Helvetica" panose="020B0604020202020204" pitchFamily="34" charset="0"/>
                          <a:sym typeface="Papyrus"/>
                        </a:rPr>
                        <a:t>602</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1800" spc="0">
                          <a:solidFill>
                            <a:srgbClr val="000000"/>
                          </a:solidFill>
                        </a:defRPr>
                      </a:pPr>
                      <a:r>
                        <a:rPr sz="3600" dirty="0">
                          <a:solidFill>
                            <a:schemeClr val="bg1"/>
                          </a:solidFill>
                          <a:latin typeface="+mn-lt"/>
                          <a:ea typeface="Papyrus"/>
                          <a:cs typeface="Helvetica" panose="020B0604020202020204" pitchFamily="34" charset="0"/>
                          <a:sym typeface="Papyrus"/>
                        </a:rPr>
                        <a:t>510</a:t>
                      </a: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4200" spc="0">
                          <a:solidFill>
                            <a:srgbClr val="3E231A"/>
                          </a:solidFill>
                          <a:latin typeface="Papyrus"/>
                          <a:ea typeface="Papyrus"/>
                          <a:cs typeface="Papyrus"/>
                          <a:sym typeface="Papyrus"/>
                        </a:defRPr>
                      </a:pPr>
                      <a:endParaRPr sz="3600" dirty="0">
                        <a:solidFill>
                          <a:schemeClr val="bg1"/>
                        </a:solidFill>
                        <a:latin typeface="+mn-lt"/>
                        <a:cs typeface="Helvetica" panose="020B0604020202020204" pitchFamily="34" charset="0"/>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tc>
                  <a:txBody>
                    <a:bodyPr/>
                    <a:lstStyle/>
                    <a:p>
                      <a:pPr algn="ctr" defTabSz="821530">
                        <a:defRPr sz="4200" spc="0">
                          <a:solidFill>
                            <a:srgbClr val="3E231A"/>
                          </a:solidFill>
                          <a:latin typeface="Papyrus"/>
                          <a:ea typeface="Papyrus"/>
                          <a:cs typeface="Papyrus"/>
                          <a:sym typeface="Papyrus"/>
                        </a:defRPr>
                      </a:pPr>
                      <a:endParaRPr sz="3600" dirty="0">
                        <a:solidFill>
                          <a:schemeClr val="bg1"/>
                        </a:solidFill>
                        <a:latin typeface="+mn-lt"/>
                        <a:cs typeface="Helvetica" panose="020B0604020202020204" pitchFamily="34" charset="0"/>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9BB6">
                        <a:alpha val="50000"/>
                      </a:srgbClr>
                    </a:solidFill>
                  </a:tcPr>
                </a:tc>
                <a:extLst>
                  <a:ext uri="{0D108BD9-81ED-4DB2-BD59-A6C34878D82A}">
                    <a16:rowId xmlns:a16="http://schemas.microsoft.com/office/drawing/2014/main" val="10003"/>
                  </a:ext>
                </a:extLst>
              </a:tr>
            </a:tbl>
          </a:graphicData>
        </a:graphic>
      </p:graphicFrame>
      <p:sp>
        <p:nvSpPr>
          <p:cNvPr id="197" name="Portugueses em França antes de 1916"/>
          <p:cNvSpPr txBox="1">
            <a:spLocks noGrp="1"/>
          </p:cNvSpPr>
          <p:nvPr>
            <p:ph type="title" idx="4294967295"/>
          </p:nvPr>
        </p:nvSpPr>
        <p:spPr>
          <a:xfrm>
            <a:off x="9667875" y="974725"/>
            <a:ext cx="14716125" cy="1362075"/>
          </a:xfrm>
          <a:prstGeom prst="rect">
            <a:avLst/>
          </a:prstGeom>
        </p:spPr>
        <p:txBody>
          <a:bodyPr lIns="71436" tIns="71436" rIns="71436" bIns="71436" anchor="ctr"/>
          <a:lstStyle>
            <a:lvl1pPr algn="ctr" defTabSz="509348">
              <a:lnSpc>
                <a:spcPct val="100000"/>
              </a:lnSpc>
              <a:defRPr sz="6200" spc="0">
                <a:solidFill>
                  <a:srgbClr val="DDDDDD"/>
                </a:solidFill>
                <a:latin typeface="Papyrus"/>
                <a:ea typeface="Papyrus"/>
                <a:cs typeface="Papyrus"/>
                <a:sym typeface="Papyrus"/>
              </a:defRPr>
            </a:lvl1pPr>
          </a:lstStyle>
          <a:p>
            <a:r>
              <a:rPr b="1" dirty="0" err="1">
                <a:solidFill>
                  <a:srgbClr val="002060"/>
                </a:solidFill>
                <a:latin typeface="+mn-lt"/>
              </a:rPr>
              <a:t>Portugueses</a:t>
            </a:r>
            <a:r>
              <a:rPr b="1" dirty="0">
                <a:solidFill>
                  <a:srgbClr val="002060"/>
                </a:solidFill>
                <a:latin typeface="+mn-lt"/>
              </a:rPr>
              <a:t> </a:t>
            </a:r>
            <a:r>
              <a:rPr b="1" dirty="0" err="1">
                <a:solidFill>
                  <a:srgbClr val="002060"/>
                </a:solidFill>
                <a:latin typeface="+mn-lt"/>
              </a:rPr>
              <a:t>em</a:t>
            </a:r>
            <a:r>
              <a:rPr b="1" dirty="0">
                <a:solidFill>
                  <a:srgbClr val="002060"/>
                </a:solidFill>
                <a:latin typeface="+mn-lt"/>
              </a:rPr>
              <a:t> </a:t>
            </a:r>
            <a:r>
              <a:rPr b="1" dirty="0" err="1">
                <a:solidFill>
                  <a:srgbClr val="002060"/>
                </a:solidFill>
                <a:latin typeface="+mn-lt"/>
              </a:rPr>
              <a:t>França</a:t>
            </a:r>
            <a:r>
              <a:rPr b="1" dirty="0">
                <a:solidFill>
                  <a:srgbClr val="002060"/>
                </a:solidFill>
                <a:latin typeface="+mn-lt"/>
              </a:rPr>
              <a:t> antes de 1916 </a:t>
            </a:r>
          </a:p>
        </p:txBody>
      </p:sp>
      <p:sp>
        <p:nvSpPr>
          <p:cNvPr id="198" name="Fonte: INSEE (dados do recenseamento)"/>
          <p:cNvSpPr txBox="1"/>
          <p:nvPr/>
        </p:nvSpPr>
        <p:spPr>
          <a:xfrm>
            <a:off x="4727256" y="12590772"/>
            <a:ext cx="5214373" cy="452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600" spc="0">
                <a:solidFill>
                  <a:srgbClr val="DDDDDD"/>
                </a:solidFill>
                <a:latin typeface="Papyrus"/>
                <a:ea typeface="Papyrus"/>
                <a:cs typeface="Papyrus"/>
                <a:sym typeface="Papyrus"/>
              </a:defRPr>
            </a:lvl1pPr>
          </a:lstStyle>
          <a:p>
            <a:r>
              <a:rPr sz="2000" spc="78" dirty="0">
                <a:solidFill>
                  <a:schemeClr val="bg1"/>
                </a:solidFill>
                <a:latin typeface="Founders Grotesk Text"/>
                <a:ea typeface="Founders Grotesk Text"/>
                <a:cs typeface="Founders Grotesk Text"/>
              </a:rPr>
              <a:t>Fonte: INSEE (</a:t>
            </a:r>
            <a:r>
              <a:rPr sz="2000" spc="78" dirty="0">
                <a:solidFill>
                  <a:schemeClr val="bg1"/>
                </a:solidFill>
                <a:latin typeface="Founders Grotesk Text"/>
                <a:ea typeface="Founders Grotesk Text"/>
                <a:cs typeface="Founders Grotesk Text"/>
                <a:sym typeface="Founders Grotesk Text"/>
              </a:rPr>
              <a:t>dados</a:t>
            </a:r>
            <a:r>
              <a:rPr sz="2000" spc="78" dirty="0">
                <a:solidFill>
                  <a:schemeClr val="bg1"/>
                </a:solidFill>
                <a:latin typeface="Founders Grotesk Text"/>
                <a:ea typeface="Founders Grotesk Text"/>
                <a:cs typeface="Founders Grotesk Text"/>
              </a:rPr>
              <a:t> do </a:t>
            </a:r>
            <a:r>
              <a:rPr sz="2000" spc="78" dirty="0" err="1" smtClean="0">
                <a:solidFill>
                  <a:schemeClr val="bg1"/>
                </a:solidFill>
                <a:latin typeface="Founders Grotesk Text"/>
                <a:ea typeface="Founders Grotesk Text"/>
                <a:cs typeface="Founders Grotesk Text"/>
              </a:rPr>
              <a:t>recenseament</a:t>
            </a:r>
            <a:r>
              <a:rPr lang="pt-PT" sz="2000" spc="78" dirty="0" smtClean="0">
                <a:solidFill>
                  <a:schemeClr val="bg1"/>
                </a:solidFill>
                <a:latin typeface="Founders Grotesk Text"/>
                <a:ea typeface="Founders Grotesk Text"/>
                <a:cs typeface="Founders Grotesk Text"/>
              </a:rPr>
              <a:t>o)</a:t>
            </a:r>
            <a:endParaRP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exão reta 4"/>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CaixaDeTexto 1"/>
          <p:cNvSpPr txBox="1"/>
          <p:nvPr/>
        </p:nvSpPr>
        <p:spPr>
          <a:xfrm>
            <a:off x="3783001" y="13077320"/>
            <a:ext cx="21477107" cy="6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r>
              <a:rPr dirty="0">
                <a:solidFill>
                  <a:schemeClr val="bg1"/>
                </a:solidFill>
                <a:latin typeface="+mn-lt"/>
              </a:rPr>
              <a:t>Fonte: </a:t>
            </a:r>
            <a:r>
              <a:rPr dirty="0" err="1">
                <a:solidFill>
                  <a:schemeClr val="bg1"/>
                </a:solidFill>
                <a:latin typeface="+mn-lt"/>
              </a:rPr>
              <a:t>Livro</a:t>
            </a:r>
            <a:r>
              <a:rPr dirty="0">
                <a:solidFill>
                  <a:schemeClr val="bg1"/>
                </a:solidFill>
                <a:latin typeface="+mn-lt"/>
              </a:rPr>
              <a:t> de </a:t>
            </a:r>
            <a:r>
              <a:rPr dirty="0" err="1">
                <a:solidFill>
                  <a:schemeClr val="bg1"/>
                </a:solidFill>
                <a:latin typeface="+mn-lt"/>
              </a:rPr>
              <a:t>Registo</a:t>
            </a:r>
            <a:r>
              <a:rPr dirty="0">
                <a:solidFill>
                  <a:schemeClr val="bg1"/>
                </a:solidFill>
                <a:latin typeface="+mn-lt"/>
              </a:rPr>
              <a:t> de </a:t>
            </a:r>
            <a:r>
              <a:rPr dirty="0" err="1">
                <a:solidFill>
                  <a:schemeClr val="bg1"/>
                </a:solidFill>
                <a:latin typeface="+mn-lt"/>
              </a:rPr>
              <a:t>Pedidos</a:t>
            </a:r>
            <a:r>
              <a:rPr dirty="0">
                <a:solidFill>
                  <a:schemeClr val="bg1"/>
                </a:solidFill>
                <a:latin typeface="+mn-lt"/>
              </a:rPr>
              <a:t> de </a:t>
            </a:r>
            <a:r>
              <a:rPr dirty="0" err="1">
                <a:solidFill>
                  <a:schemeClr val="bg1"/>
                </a:solidFill>
                <a:latin typeface="+mn-lt"/>
              </a:rPr>
              <a:t>Passaporte</a:t>
            </a:r>
            <a:r>
              <a:rPr dirty="0">
                <a:solidFill>
                  <a:schemeClr val="bg1"/>
                </a:solidFill>
                <a:latin typeface="+mn-lt"/>
              </a:rPr>
              <a:t> do </a:t>
            </a:r>
            <a:r>
              <a:rPr dirty="0" err="1">
                <a:solidFill>
                  <a:schemeClr val="bg1"/>
                </a:solidFill>
                <a:latin typeface="+mn-lt"/>
              </a:rPr>
              <a:t>Governo</a:t>
            </a:r>
            <a:r>
              <a:rPr dirty="0">
                <a:solidFill>
                  <a:schemeClr val="bg1"/>
                </a:solidFill>
                <a:latin typeface="+mn-lt"/>
              </a:rPr>
              <a:t> Civil de Braga. Arquivo </a:t>
            </a:r>
            <a:r>
              <a:rPr dirty="0" err="1">
                <a:solidFill>
                  <a:schemeClr val="bg1"/>
                </a:solidFill>
                <a:latin typeface="+mn-lt"/>
              </a:rPr>
              <a:t>Distrital</a:t>
            </a:r>
            <a:r>
              <a:rPr dirty="0">
                <a:solidFill>
                  <a:schemeClr val="bg1"/>
                </a:solidFill>
                <a:latin typeface="+mn-lt"/>
              </a:rPr>
              <a:t> de Braga</a:t>
            </a:r>
          </a:p>
        </p:txBody>
      </p:sp>
      <p:pic>
        <p:nvPicPr>
          <p:cNvPr id="282" name="Imagem 2" descr="Imagem 2"/>
          <p:cNvPicPr>
            <a:picLocks noChangeAspect="1"/>
          </p:cNvPicPr>
          <p:nvPr/>
        </p:nvPicPr>
        <p:blipFill>
          <a:blip r:embed="rId2">
            <a:extLst/>
          </a:blip>
          <a:srcRect l="30564" t="29234" r="30242" b="29637"/>
          <a:stretch>
            <a:fillRect/>
          </a:stretch>
        </p:blipFill>
        <p:spPr>
          <a:xfrm>
            <a:off x="3783001" y="2438231"/>
            <a:ext cx="16817997" cy="10589111"/>
          </a:xfrm>
          <a:prstGeom prst="rect">
            <a:avLst/>
          </a:prstGeom>
          <a:ln w="12700">
            <a:miter lim="400000"/>
          </a:ln>
        </p:spPr>
      </p:pic>
      <p:cxnSp>
        <p:nvCxnSpPr>
          <p:cNvPr id="4" name="Conexão reta 3"/>
          <p:cNvCxnSpPr/>
          <p:nvPr/>
        </p:nvCxnSpPr>
        <p:spPr>
          <a:xfrm>
            <a:off x="1577110" y="2155346"/>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CaixaDeTexto 1"/>
          <p:cNvSpPr txBox="1"/>
          <p:nvPr/>
        </p:nvSpPr>
        <p:spPr>
          <a:xfrm>
            <a:off x="242707" y="12718308"/>
            <a:ext cx="21229957" cy="6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r>
              <a:t>Fonte: Livro de Registo de Pedidos de Passaporte do Governo Civil de Braga. Arquivo Distrital de Braga</a:t>
            </a:r>
          </a:p>
        </p:txBody>
      </p:sp>
      <p:pic>
        <p:nvPicPr>
          <p:cNvPr id="285" name="Imagem 2" descr="Imagem 2"/>
          <p:cNvPicPr>
            <a:picLocks noChangeAspect="1"/>
          </p:cNvPicPr>
          <p:nvPr/>
        </p:nvPicPr>
        <p:blipFill>
          <a:blip r:embed="rId2">
            <a:extLst/>
          </a:blip>
          <a:srcRect l="36498" t="28024" r="35427" b="35758"/>
          <a:stretch>
            <a:fillRect/>
          </a:stretch>
        </p:blipFill>
        <p:spPr>
          <a:xfrm>
            <a:off x="330092" y="2712181"/>
            <a:ext cx="10527593" cy="8148763"/>
          </a:xfrm>
          <a:prstGeom prst="rect">
            <a:avLst/>
          </a:prstGeom>
          <a:ln w="12700">
            <a:miter lim="400000"/>
          </a:ln>
        </p:spPr>
      </p:pic>
      <p:pic>
        <p:nvPicPr>
          <p:cNvPr id="286" name="Imagem 4" descr="Imagem 4"/>
          <p:cNvPicPr>
            <a:picLocks noChangeAspect="1"/>
          </p:cNvPicPr>
          <p:nvPr/>
        </p:nvPicPr>
        <p:blipFill>
          <a:blip r:embed="rId3">
            <a:extLst/>
          </a:blip>
          <a:srcRect l="31652" t="34670" r="31775" b="26722"/>
          <a:stretch>
            <a:fillRect/>
          </a:stretch>
        </p:blipFill>
        <p:spPr>
          <a:xfrm>
            <a:off x="11131633" y="2672649"/>
            <a:ext cx="12990631" cy="8227827"/>
          </a:xfrm>
          <a:prstGeom prst="rect">
            <a:avLst/>
          </a:prstGeom>
          <a:ln w="12700">
            <a:miter lim="400000"/>
          </a:ln>
        </p:spPr>
      </p:pic>
      <p:cxnSp>
        <p:nvCxnSpPr>
          <p:cNvPr id="5" name="Conexão reta 4"/>
          <p:cNvCxnSpPr/>
          <p:nvPr/>
        </p:nvCxnSpPr>
        <p:spPr>
          <a:xfrm>
            <a:off x="1577110" y="2155346"/>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CaixaDeTexto 1"/>
          <p:cNvSpPr txBox="1"/>
          <p:nvPr/>
        </p:nvSpPr>
        <p:spPr>
          <a:xfrm>
            <a:off x="124038" y="12956856"/>
            <a:ext cx="21381703" cy="618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3200">
                <a:solidFill>
                  <a:srgbClr val="DDDDDD"/>
                </a:solidFill>
                <a:latin typeface="Founders Grotesk Text"/>
                <a:ea typeface="Founders Grotesk Text"/>
                <a:cs typeface="Founders Grotesk Text"/>
                <a:sym typeface="Founders Grotesk Text"/>
              </a:defRPr>
            </a:lvl1pPr>
          </a:lstStyle>
          <a:p>
            <a:r>
              <a:t>Fonte: Livro de Registo de Pedidos de Passaporte do Governo Civil de Braga.  Arquivo Distrital de Braga</a:t>
            </a:r>
          </a:p>
        </p:txBody>
      </p:sp>
      <p:pic>
        <p:nvPicPr>
          <p:cNvPr id="289" name="Imagem 9" descr="Imagem 9"/>
          <p:cNvPicPr>
            <a:picLocks noChangeAspect="1"/>
          </p:cNvPicPr>
          <p:nvPr/>
        </p:nvPicPr>
        <p:blipFill>
          <a:blip r:embed="rId2">
            <a:extLst/>
          </a:blip>
          <a:srcRect l="28624" t="36492" r="27787" b="14996"/>
          <a:stretch>
            <a:fillRect/>
          </a:stretch>
        </p:blipFill>
        <p:spPr>
          <a:xfrm>
            <a:off x="3368136" y="573919"/>
            <a:ext cx="18252310" cy="1218825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 name="Imagem 7" descr="Imagem 7"/>
          <p:cNvPicPr>
            <a:picLocks noChangeAspect="1"/>
          </p:cNvPicPr>
          <p:nvPr/>
        </p:nvPicPr>
        <p:blipFill>
          <a:blip r:embed="rId2">
            <a:extLst/>
          </a:blip>
          <a:stretch>
            <a:fillRect/>
          </a:stretch>
        </p:blipFill>
        <p:spPr>
          <a:xfrm>
            <a:off x="5813550" y="444115"/>
            <a:ext cx="12756900" cy="1282777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2441382" y="138544"/>
            <a:ext cx="10224654" cy="133834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93" name="Image" descr="Image"/>
          <p:cNvPicPr>
            <a:picLocks noGrp="1" noChangeAspect="1"/>
          </p:cNvPicPr>
          <p:nvPr>
            <p:ph type="pic" sz="half" idx="21"/>
          </p:nvPr>
        </p:nvPicPr>
        <p:blipFill>
          <a:blip r:embed="rId2">
            <a:extLst/>
          </a:blip>
          <a:srcRect l="803" r="803"/>
          <a:stretch>
            <a:fillRect/>
          </a:stretch>
        </p:blipFill>
        <p:spPr>
          <a:xfrm>
            <a:off x="12773890" y="432948"/>
            <a:ext cx="9561945" cy="6353615"/>
          </a:xfrm>
          <a:prstGeom prst="rect">
            <a:avLst/>
          </a:prstGeom>
        </p:spPr>
      </p:pic>
      <p:pic>
        <p:nvPicPr>
          <p:cNvPr id="294" name="Image" descr="Image"/>
          <p:cNvPicPr>
            <a:picLocks noGrp="1" noChangeAspect="1"/>
          </p:cNvPicPr>
          <p:nvPr>
            <p:ph type="pic" sz="half" idx="22"/>
          </p:nvPr>
        </p:nvPicPr>
        <p:blipFill>
          <a:blip r:embed="rId3">
            <a:extLst/>
          </a:blip>
          <a:srcRect t="10122" b="10122"/>
          <a:stretch>
            <a:fillRect/>
          </a:stretch>
        </p:blipFill>
        <p:spPr>
          <a:xfrm>
            <a:off x="12773890" y="6786563"/>
            <a:ext cx="9589847" cy="6430673"/>
          </a:xfrm>
          <a:prstGeom prst="rect">
            <a:avLst/>
          </a:prstGeom>
        </p:spPr>
      </p:pic>
      <p:grpSp>
        <p:nvGrpSpPr>
          <p:cNvPr id="4" name="Grupo 3"/>
          <p:cNvGrpSpPr/>
          <p:nvPr/>
        </p:nvGrpSpPr>
        <p:grpSpPr>
          <a:xfrm>
            <a:off x="637309" y="1755940"/>
            <a:ext cx="11554691" cy="8625617"/>
            <a:chOff x="637309" y="1755940"/>
            <a:chExt cx="11554691" cy="8625617"/>
          </a:xfrm>
        </p:grpSpPr>
        <p:sp>
          <p:nvSpPr>
            <p:cNvPr id="3" name="Retângulo 2"/>
            <p:cNvSpPr/>
            <p:nvPr/>
          </p:nvSpPr>
          <p:spPr>
            <a:xfrm>
              <a:off x="637309" y="1755940"/>
              <a:ext cx="11554691" cy="86256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95" name="Image" descr="Image"/>
            <p:cNvPicPr>
              <a:picLocks noChangeAspect="1"/>
            </p:cNvPicPr>
            <p:nvPr/>
          </p:nvPicPr>
          <p:blipFill>
            <a:blip r:embed="rId4">
              <a:extLst/>
            </a:blip>
            <a:srcRect r="422"/>
            <a:stretch>
              <a:fillRect/>
            </a:stretch>
          </p:blipFill>
          <p:spPr>
            <a:xfrm>
              <a:off x="955142" y="1873459"/>
              <a:ext cx="10959768" cy="8278875"/>
            </a:xfrm>
            <a:prstGeom prst="rect">
              <a:avLst/>
            </a:prstGeom>
            <a:ln w="12700">
              <a:miter lim="400000"/>
            </a:ln>
          </p:spPr>
        </p:pic>
      </p:grpSp>
      <p:sp>
        <p:nvSpPr>
          <p:cNvPr id="296" name="https://www.wikiwand.com/pt"/>
          <p:cNvSpPr txBox="1"/>
          <p:nvPr/>
        </p:nvSpPr>
        <p:spPr>
          <a:xfrm>
            <a:off x="637309" y="12622201"/>
            <a:ext cx="6405793" cy="595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lang="pt-PT" sz="3200" dirty="0" smtClean="0">
                <a:solidFill>
                  <a:schemeClr val="bg1"/>
                </a:solidFill>
              </a:rPr>
              <a:t>Fonte: </a:t>
            </a:r>
            <a:r>
              <a:rPr sz="3200" dirty="0" smtClean="0">
                <a:solidFill>
                  <a:schemeClr val="bg1"/>
                </a:solidFill>
              </a:rPr>
              <a:t>https</a:t>
            </a:r>
            <a:r>
              <a:rPr sz="3200" dirty="0">
                <a:solidFill>
                  <a:schemeClr val="bg1"/>
                </a:solidFill>
              </a:rPr>
              <a:t>://www.wikiwand.com/pt</a:t>
            </a:r>
          </a:p>
        </p:txBody>
      </p:sp>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7536873" y="0"/>
            <a:ext cx="9725891" cy="13716000"/>
            <a:chOff x="7536873" y="0"/>
            <a:chExt cx="9725891" cy="13716000"/>
          </a:xfrm>
        </p:grpSpPr>
        <p:sp>
          <p:nvSpPr>
            <p:cNvPr id="2" name="Retângulo 1"/>
            <p:cNvSpPr/>
            <p:nvPr/>
          </p:nvSpPr>
          <p:spPr>
            <a:xfrm>
              <a:off x="7536873" y="0"/>
              <a:ext cx="9725891" cy="1371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98" name="Image" descr="Image"/>
            <p:cNvPicPr>
              <a:picLocks noChangeAspect="1"/>
            </p:cNvPicPr>
            <p:nvPr/>
          </p:nvPicPr>
          <p:blipFill rotWithShape="1">
            <a:blip r:embed="rId2">
              <a:extLst/>
            </a:blip>
            <a:srcRect r="2473"/>
            <a:stretch/>
          </p:blipFill>
          <p:spPr>
            <a:xfrm>
              <a:off x="7897208" y="0"/>
              <a:ext cx="9005337" cy="13716000"/>
            </a:xfrm>
            <a:prstGeom prst="rect">
              <a:avLst/>
            </a:prstGeom>
            <a:ln w="12700">
              <a:miter lim="400000"/>
            </a:ln>
          </p:spPr>
        </p:pic>
      </p:grpSp>
      <p:sp>
        <p:nvSpPr>
          <p:cNvPr id="299" name="Processo de…"/>
          <p:cNvSpPr txBox="1"/>
          <p:nvPr/>
        </p:nvSpPr>
        <p:spPr>
          <a:xfrm>
            <a:off x="401667" y="3297268"/>
            <a:ext cx="6647846" cy="24109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5000" spc="150">
                <a:solidFill>
                  <a:srgbClr val="DDDDDD"/>
                </a:solidFill>
              </a:defRPr>
            </a:pPr>
            <a:r>
              <a:rPr b="1" dirty="0" err="1">
                <a:solidFill>
                  <a:srgbClr val="002060"/>
                </a:solidFill>
              </a:rPr>
              <a:t>Processo</a:t>
            </a:r>
            <a:r>
              <a:rPr b="1" dirty="0">
                <a:solidFill>
                  <a:srgbClr val="002060"/>
                </a:solidFill>
              </a:rPr>
              <a:t> </a:t>
            </a:r>
            <a:r>
              <a:rPr b="1" dirty="0" smtClean="0">
                <a:solidFill>
                  <a:srgbClr val="002060"/>
                </a:solidFill>
              </a:rPr>
              <a:t>de</a:t>
            </a:r>
            <a:r>
              <a:rPr lang="pt-PT" b="1" dirty="0" smtClean="0">
                <a:solidFill>
                  <a:srgbClr val="002060"/>
                </a:solidFill>
              </a:rPr>
              <a:t> </a:t>
            </a:r>
            <a:r>
              <a:rPr b="1" dirty="0" err="1" smtClean="0">
                <a:solidFill>
                  <a:srgbClr val="002060"/>
                </a:solidFill>
              </a:rPr>
              <a:t>pedido</a:t>
            </a:r>
            <a:r>
              <a:rPr b="1" dirty="0" smtClean="0">
                <a:solidFill>
                  <a:srgbClr val="002060"/>
                </a:solidFill>
              </a:rPr>
              <a:t> </a:t>
            </a:r>
            <a:r>
              <a:rPr b="1" dirty="0">
                <a:solidFill>
                  <a:srgbClr val="002060"/>
                </a:solidFill>
              </a:rPr>
              <a:t>de </a:t>
            </a:r>
            <a:endParaRPr lang="pt-PT" b="1" dirty="0" smtClean="0">
              <a:solidFill>
                <a:srgbClr val="002060"/>
              </a:solidFill>
            </a:endParaRPr>
          </a:p>
          <a:p>
            <a:pPr>
              <a:defRPr sz="5000" spc="150">
                <a:solidFill>
                  <a:srgbClr val="DDDDDD"/>
                </a:solidFill>
              </a:defRPr>
            </a:pPr>
            <a:r>
              <a:rPr b="1" dirty="0" err="1" smtClean="0">
                <a:solidFill>
                  <a:srgbClr val="002060"/>
                </a:solidFill>
              </a:rPr>
              <a:t>passaporte</a:t>
            </a:r>
            <a:r>
              <a:rPr b="1" dirty="0" smtClean="0">
                <a:solidFill>
                  <a:srgbClr val="002060"/>
                </a:solidFill>
              </a:rPr>
              <a:t> </a:t>
            </a:r>
            <a:r>
              <a:rPr b="1" dirty="0">
                <a:solidFill>
                  <a:srgbClr val="002060"/>
                </a:solidFill>
              </a:rPr>
              <a:t>de </a:t>
            </a:r>
          </a:p>
          <a:p>
            <a:pPr>
              <a:defRPr sz="5000" spc="150">
                <a:solidFill>
                  <a:srgbClr val="DDDDDD"/>
                </a:solidFill>
              </a:defRPr>
            </a:pPr>
            <a:r>
              <a:rPr b="1" dirty="0">
                <a:solidFill>
                  <a:srgbClr val="002060"/>
                </a:solidFill>
              </a:rPr>
              <a:t>Avelino Ferreira (1923)</a:t>
            </a:r>
          </a:p>
        </p:txBody>
      </p:sp>
      <p:grpSp>
        <p:nvGrpSpPr>
          <p:cNvPr id="5" name="Grupo 4"/>
          <p:cNvGrpSpPr/>
          <p:nvPr/>
        </p:nvGrpSpPr>
        <p:grpSpPr>
          <a:xfrm>
            <a:off x="1302328" y="5957455"/>
            <a:ext cx="4184072" cy="4765963"/>
            <a:chOff x="1302328" y="5957455"/>
            <a:chExt cx="4184072" cy="4765963"/>
          </a:xfrm>
        </p:grpSpPr>
        <p:sp>
          <p:nvSpPr>
            <p:cNvPr id="4" name="Retângulo 3"/>
            <p:cNvSpPr/>
            <p:nvPr/>
          </p:nvSpPr>
          <p:spPr>
            <a:xfrm>
              <a:off x="1302328" y="5957455"/>
              <a:ext cx="4184072" cy="47659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00" name="Image" descr="Image"/>
            <p:cNvPicPr>
              <a:picLocks noChangeAspect="1"/>
            </p:cNvPicPr>
            <p:nvPr/>
          </p:nvPicPr>
          <p:blipFill>
            <a:blip r:embed="rId3">
              <a:extLst/>
            </a:blip>
            <a:stretch>
              <a:fillRect/>
            </a:stretch>
          </p:blipFill>
          <p:spPr>
            <a:xfrm>
              <a:off x="1804643" y="6276071"/>
              <a:ext cx="3234859" cy="4087052"/>
            </a:xfrm>
            <a:prstGeom prst="rect">
              <a:avLst/>
            </a:prstGeom>
            <a:ln w="12700">
              <a:miter lim="400000"/>
            </a:ln>
          </p:spPr>
        </p:pic>
      </p:grpSp>
      <p:sp>
        <p:nvSpPr>
          <p:cNvPr id="6" name="CaixaDeTexto 5"/>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7093527" y="0"/>
            <a:ext cx="10058400" cy="13716000"/>
            <a:chOff x="7093527" y="0"/>
            <a:chExt cx="10058400" cy="13716000"/>
          </a:xfrm>
        </p:grpSpPr>
        <p:sp>
          <p:nvSpPr>
            <p:cNvPr id="3" name="Retângulo 2"/>
            <p:cNvSpPr/>
            <p:nvPr/>
          </p:nvSpPr>
          <p:spPr>
            <a:xfrm>
              <a:off x="7093527" y="0"/>
              <a:ext cx="10058400" cy="1371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02" name="Image" descr="Image"/>
            <p:cNvPicPr>
              <a:picLocks noChangeAspect="1"/>
            </p:cNvPicPr>
            <p:nvPr/>
          </p:nvPicPr>
          <p:blipFill rotWithShape="1">
            <a:blip r:embed="rId2">
              <a:extLst/>
            </a:blip>
            <a:srcRect l="1598" r="1886" b="1414"/>
            <a:stretch/>
          </p:blipFill>
          <p:spPr>
            <a:xfrm>
              <a:off x="7481454" y="0"/>
              <a:ext cx="9282545" cy="13716000"/>
            </a:xfrm>
            <a:prstGeom prst="rect">
              <a:avLst/>
            </a:prstGeom>
            <a:ln w="12700">
              <a:miter lim="400000"/>
            </a:ln>
          </p:spPr>
        </p:pic>
      </p:grpSp>
      <p:sp>
        <p:nvSpPr>
          <p:cNvPr id="303" name="Licença militar"/>
          <p:cNvSpPr txBox="1"/>
          <p:nvPr/>
        </p:nvSpPr>
        <p:spPr>
          <a:xfrm>
            <a:off x="1125960" y="4547771"/>
            <a:ext cx="497020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spc="150">
                <a:solidFill>
                  <a:srgbClr val="DDDDDD"/>
                </a:solidFill>
              </a:defRPr>
            </a:lvl1pPr>
          </a:lstStyle>
          <a:p>
            <a:r>
              <a:rPr lang="pt-PT" b="1" dirty="0" smtClean="0">
                <a:solidFill>
                  <a:srgbClr val="002060"/>
                </a:solidFill>
              </a:rPr>
              <a:t>LICENÇA MILITAR</a:t>
            </a:r>
            <a:endParaRPr lang="pt-PT" b="1" dirty="0">
              <a:solidFill>
                <a:srgbClr val="002060"/>
              </a:solidFill>
            </a:endParaRPr>
          </a:p>
        </p:txBody>
      </p:sp>
      <p:sp>
        <p:nvSpPr>
          <p:cNvPr id="6" name="CaixaDeTexto 5"/>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2382982" y="-1"/>
            <a:ext cx="19728873" cy="13716002"/>
            <a:chOff x="2382982" y="-1"/>
            <a:chExt cx="19728873" cy="13716002"/>
          </a:xfrm>
        </p:grpSpPr>
        <p:sp>
          <p:nvSpPr>
            <p:cNvPr id="2" name="Retângulo 1"/>
            <p:cNvSpPr/>
            <p:nvPr/>
          </p:nvSpPr>
          <p:spPr>
            <a:xfrm>
              <a:off x="2382982" y="0"/>
              <a:ext cx="19728873" cy="1371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05" name="Image" descr="Image"/>
            <p:cNvPicPr>
              <a:picLocks noChangeAspect="1"/>
            </p:cNvPicPr>
            <p:nvPr/>
          </p:nvPicPr>
          <p:blipFill>
            <a:blip r:embed="rId2">
              <a:extLst/>
            </a:blip>
            <a:stretch>
              <a:fillRect/>
            </a:stretch>
          </p:blipFill>
          <p:spPr>
            <a:xfrm>
              <a:off x="3368375" y="-1"/>
              <a:ext cx="9098970" cy="13716001"/>
            </a:xfrm>
            <a:prstGeom prst="rect">
              <a:avLst/>
            </a:prstGeom>
            <a:ln w="12700">
              <a:miter lim="400000"/>
            </a:ln>
          </p:spPr>
        </p:pic>
        <p:pic>
          <p:nvPicPr>
            <p:cNvPr id="306" name="Image" descr="Image"/>
            <p:cNvPicPr>
              <a:picLocks noChangeAspect="1"/>
            </p:cNvPicPr>
            <p:nvPr/>
          </p:nvPicPr>
          <p:blipFill>
            <a:blip r:embed="rId3">
              <a:extLst/>
            </a:blip>
            <a:srcRect/>
            <a:stretch>
              <a:fillRect/>
            </a:stretch>
          </p:blipFill>
          <p:spPr>
            <a:xfrm>
              <a:off x="12460916" y="0"/>
              <a:ext cx="8900893" cy="13716001"/>
            </a:xfrm>
            <a:prstGeom prst="rect">
              <a:avLst/>
            </a:prstGeom>
            <a:ln w="12700">
              <a:miter lim="400000"/>
            </a:ln>
          </p:spPr>
        </p:pic>
      </p:grpSp>
      <p:sp>
        <p:nvSpPr>
          <p:cNvPr id="6" name="CaixaDeTexto 5"/>
          <p:cNvSpPr txBox="1"/>
          <p:nvPr/>
        </p:nvSpPr>
        <p:spPr>
          <a:xfrm>
            <a:off x="173124" y="12967855"/>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p:cNvGrpSpPr/>
          <p:nvPr/>
        </p:nvGrpSpPr>
        <p:grpSpPr>
          <a:xfrm>
            <a:off x="7509164" y="-3816"/>
            <a:ext cx="9421091" cy="13830652"/>
            <a:chOff x="7509164" y="-3816"/>
            <a:chExt cx="9421091" cy="13830652"/>
          </a:xfrm>
        </p:grpSpPr>
        <p:sp>
          <p:nvSpPr>
            <p:cNvPr id="2" name="Retângulo 1"/>
            <p:cNvSpPr/>
            <p:nvPr/>
          </p:nvSpPr>
          <p:spPr>
            <a:xfrm>
              <a:off x="7509164" y="-3816"/>
              <a:ext cx="9421091" cy="138306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08" name="Image" descr="Image"/>
            <p:cNvPicPr>
              <a:picLocks noChangeAspect="1"/>
            </p:cNvPicPr>
            <p:nvPr/>
          </p:nvPicPr>
          <p:blipFill rotWithShape="1">
            <a:blip r:embed="rId2">
              <a:extLst/>
            </a:blip>
            <a:srcRect r="1241"/>
            <a:stretch/>
          </p:blipFill>
          <p:spPr>
            <a:xfrm>
              <a:off x="7738053" y="-3816"/>
              <a:ext cx="8942820" cy="13716001"/>
            </a:xfrm>
            <a:prstGeom prst="rect">
              <a:avLst/>
            </a:prstGeom>
            <a:ln w="12700">
              <a:miter lim="400000"/>
            </a:ln>
          </p:spPr>
        </p:pic>
      </p:grpSp>
      <p:sp>
        <p:nvSpPr>
          <p:cNvPr id="309" name="Registo criminal"/>
          <p:cNvSpPr txBox="1"/>
          <p:nvPr/>
        </p:nvSpPr>
        <p:spPr>
          <a:xfrm>
            <a:off x="1220152" y="6779172"/>
            <a:ext cx="5515100"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spc="150">
                <a:solidFill>
                  <a:srgbClr val="DDDDDD"/>
                </a:solidFill>
              </a:defRPr>
            </a:lvl1pPr>
          </a:lstStyle>
          <a:p>
            <a:r>
              <a:rPr lang="pt-PT" b="1" dirty="0" smtClean="0">
                <a:solidFill>
                  <a:srgbClr val="002060"/>
                </a:solidFill>
              </a:rPr>
              <a:t>REGISTO CRIMINAL</a:t>
            </a:r>
            <a:endParaRPr lang="pt-PT" b="1" dirty="0">
              <a:solidFill>
                <a:srgbClr val="002060"/>
              </a:solidFill>
            </a:endParaRPr>
          </a:p>
        </p:txBody>
      </p:sp>
      <p:sp>
        <p:nvSpPr>
          <p:cNvPr id="6" name="CaixaDeTexto 5"/>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609600" y="463550"/>
            <a:ext cx="22167272" cy="13003068"/>
            <a:chOff x="609600" y="463550"/>
            <a:chExt cx="22167272" cy="13003068"/>
          </a:xfrm>
        </p:grpSpPr>
        <p:grpSp>
          <p:nvGrpSpPr>
            <p:cNvPr id="6" name="Grupo 5"/>
            <p:cNvGrpSpPr/>
            <p:nvPr/>
          </p:nvGrpSpPr>
          <p:grpSpPr>
            <a:xfrm>
              <a:off x="5652654" y="463550"/>
              <a:ext cx="17124218" cy="13003068"/>
              <a:chOff x="5652654" y="463550"/>
              <a:chExt cx="17124218" cy="13003068"/>
            </a:xfrm>
          </p:grpSpPr>
          <p:sp>
            <p:nvSpPr>
              <p:cNvPr id="2" name="Retângulo 1"/>
              <p:cNvSpPr/>
              <p:nvPr/>
            </p:nvSpPr>
            <p:spPr>
              <a:xfrm>
                <a:off x="5652654" y="463550"/>
                <a:ext cx="17124218" cy="130030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1" name="Image" descr="Image"/>
              <p:cNvPicPr>
                <a:picLocks noChangeAspect="1"/>
              </p:cNvPicPr>
              <p:nvPr/>
            </p:nvPicPr>
            <p:blipFill rotWithShape="1">
              <a:blip r:embed="rId2">
                <a:extLst/>
              </a:blip>
              <a:srcRect l="939" t="1410" r="2706" b="2151"/>
              <a:stretch/>
            </p:blipFill>
            <p:spPr>
              <a:xfrm>
                <a:off x="5888181" y="790770"/>
                <a:ext cx="16597746" cy="12393232"/>
              </a:xfrm>
              <a:prstGeom prst="rect">
                <a:avLst/>
              </a:prstGeom>
              <a:ln w="12700">
                <a:miter lim="400000"/>
              </a:ln>
            </p:spPr>
          </p:pic>
        </p:grpSp>
        <p:grpSp>
          <p:nvGrpSpPr>
            <p:cNvPr id="5" name="Grupo 4"/>
            <p:cNvGrpSpPr/>
            <p:nvPr/>
          </p:nvGrpSpPr>
          <p:grpSpPr>
            <a:xfrm>
              <a:off x="609600" y="463550"/>
              <a:ext cx="4211782" cy="5161395"/>
              <a:chOff x="609600" y="463550"/>
              <a:chExt cx="4211782" cy="5161395"/>
            </a:xfrm>
          </p:grpSpPr>
          <p:sp>
            <p:nvSpPr>
              <p:cNvPr id="4" name="Retângulo 3"/>
              <p:cNvSpPr/>
              <p:nvPr/>
            </p:nvSpPr>
            <p:spPr>
              <a:xfrm>
                <a:off x="609600" y="463550"/>
                <a:ext cx="4211782" cy="51613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2" name="Image" descr="Image"/>
              <p:cNvPicPr>
                <a:picLocks noChangeAspect="1"/>
              </p:cNvPicPr>
              <p:nvPr/>
            </p:nvPicPr>
            <p:blipFill>
              <a:blip r:embed="rId3">
                <a:extLst/>
              </a:blip>
              <a:stretch>
                <a:fillRect/>
              </a:stretch>
            </p:blipFill>
            <p:spPr>
              <a:xfrm>
                <a:off x="929408" y="796058"/>
                <a:ext cx="3531755" cy="4462164"/>
              </a:xfrm>
              <a:prstGeom prst="rect">
                <a:avLst/>
              </a:prstGeom>
              <a:ln w="12700">
                <a:miter lim="400000"/>
              </a:ln>
            </p:spPr>
          </p:pic>
        </p:grpSp>
      </p:grpSp>
      <p:sp>
        <p:nvSpPr>
          <p:cNvPr id="9" name="CaixaDeTexto 8"/>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onvenção franco-portuguesa (Outubro de 1916)"/>
          <p:cNvSpPr txBox="1">
            <a:spLocks noGrp="1"/>
          </p:cNvSpPr>
          <p:nvPr>
            <p:ph type="title"/>
          </p:nvPr>
        </p:nvSpPr>
        <p:spPr>
          <a:xfrm>
            <a:off x="3120625" y="350267"/>
            <a:ext cx="19935646" cy="2964659"/>
          </a:xfrm>
          <a:prstGeom prst="rect">
            <a:avLst/>
          </a:prstGeom>
        </p:spPr>
        <p:txBody>
          <a:bodyPr>
            <a:normAutofit/>
          </a:bodyPr>
          <a:lstStyle>
            <a:lvl1pPr>
              <a:defRPr sz="6000">
                <a:solidFill>
                  <a:srgbClr val="FFFFFF"/>
                </a:solidFill>
              </a:defRPr>
            </a:lvl1pPr>
          </a:lstStyle>
          <a:p>
            <a:pPr algn="r"/>
            <a:r>
              <a:rPr sz="6200" b="1" dirty="0" err="1">
                <a:solidFill>
                  <a:srgbClr val="002060"/>
                </a:solidFill>
                <a:latin typeface="+mn-lt"/>
              </a:rPr>
              <a:t>Convenção</a:t>
            </a:r>
            <a:r>
              <a:rPr sz="6200" b="1" dirty="0">
                <a:solidFill>
                  <a:srgbClr val="002060"/>
                </a:solidFill>
              </a:rPr>
              <a:t> </a:t>
            </a:r>
            <a:r>
              <a:rPr sz="6200" b="1" dirty="0" err="1">
                <a:solidFill>
                  <a:srgbClr val="002060"/>
                </a:solidFill>
                <a:latin typeface="+mn-lt"/>
              </a:rPr>
              <a:t>franco-portuguesa</a:t>
            </a:r>
            <a:r>
              <a:rPr sz="6200" b="1" dirty="0">
                <a:solidFill>
                  <a:srgbClr val="002060"/>
                </a:solidFill>
                <a:latin typeface="+mn-lt"/>
              </a:rPr>
              <a:t> (</a:t>
            </a:r>
            <a:r>
              <a:rPr sz="6200" b="1" dirty="0" err="1">
                <a:solidFill>
                  <a:srgbClr val="002060"/>
                </a:solidFill>
                <a:latin typeface="+mn-lt"/>
              </a:rPr>
              <a:t>Outubro</a:t>
            </a:r>
            <a:r>
              <a:rPr sz="6200" b="1" dirty="0">
                <a:solidFill>
                  <a:srgbClr val="002060"/>
                </a:solidFill>
                <a:latin typeface="+mn-lt"/>
              </a:rPr>
              <a:t> de 1916)</a:t>
            </a:r>
          </a:p>
        </p:txBody>
      </p:sp>
      <p:sp>
        <p:nvSpPr>
          <p:cNvPr id="203" name="Em Julho de 1917: 5.560 operários , principalmente nas fábricas do Creusot e Bourges…"/>
          <p:cNvSpPr txBox="1">
            <a:spLocks noGrp="1"/>
          </p:cNvSpPr>
          <p:nvPr>
            <p:ph type="body" sz="half" idx="1"/>
          </p:nvPr>
        </p:nvSpPr>
        <p:spPr>
          <a:xfrm>
            <a:off x="1055257" y="3521404"/>
            <a:ext cx="22273486" cy="8215315"/>
          </a:xfrm>
          <a:prstGeom prst="rect">
            <a:avLst/>
          </a:prstGeom>
        </p:spPr>
        <p:txBody>
          <a:bodyPr>
            <a:normAutofit/>
          </a:bodyPr>
          <a:lstStyle/>
          <a:p>
            <a:pPr>
              <a:buSzTx/>
              <a:buFont typeface="Arial" panose="020B0604020202020204" pitchFamily="34" charset="0"/>
              <a:buChar char="•"/>
              <a:defRPr>
                <a:solidFill>
                  <a:srgbClr val="FFFFFF"/>
                </a:solidFill>
              </a:defRPr>
            </a:pPr>
            <a:r>
              <a:rPr sz="6000" dirty="0" err="1">
                <a:latin typeface="+mn-lt"/>
              </a:rPr>
              <a:t>Em</a:t>
            </a:r>
            <a:r>
              <a:rPr sz="6000" dirty="0">
                <a:latin typeface="+mn-lt"/>
              </a:rPr>
              <a:t> </a:t>
            </a:r>
            <a:r>
              <a:rPr sz="6000" dirty="0" err="1">
                <a:latin typeface="+mn-lt"/>
              </a:rPr>
              <a:t>Julho</a:t>
            </a:r>
            <a:r>
              <a:rPr sz="6000" dirty="0">
                <a:latin typeface="+mn-lt"/>
              </a:rPr>
              <a:t> de 1917: </a:t>
            </a:r>
            <a:endParaRPr lang="pt-PT" sz="6000" dirty="0" smtClean="0">
              <a:latin typeface="+mn-lt"/>
            </a:endParaRPr>
          </a:p>
          <a:p>
            <a:pPr lvl="3">
              <a:buSzTx/>
              <a:buFont typeface="Arial" panose="020B0604020202020204" pitchFamily="34" charset="0"/>
              <a:buChar char="•"/>
              <a:defRPr>
                <a:solidFill>
                  <a:srgbClr val="FFFFFF"/>
                </a:solidFill>
              </a:defRPr>
            </a:pPr>
            <a:r>
              <a:rPr sz="6000" dirty="0" smtClean="0">
                <a:latin typeface="+mn-lt"/>
              </a:rPr>
              <a:t>5.560 </a:t>
            </a:r>
            <a:r>
              <a:rPr sz="6000" dirty="0" err="1">
                <a:latin typeface="+mn-lt"/>
              </a:rPr>
              <a:t>operários</a:t>
            </a:r>
            <a:r>
              <a:rPr sz="6000" dirty="0">
                <a:latin typeface="+mn-lt"/>
              </a:rPr>
              <a:t> , </a:t>
            </a:r>
            <a:r>
              <a:rPr sz="6000" dirty="0" err="1">
                <a:latin typeface="+mn-lt"/>
              </a:rPr>
              <a:t>principalmente</a:t>
            </a:r>
            <a:r>
              <a:rPr sz="6000" dirty="0">
                <a:latin typeface="+mn-lt"/>
              </a:rPr>
              <a:t> </a:t>
            </a:r>
            <a:r>
              <a:rPr sz="6000" dirty="0" err="1">
                <a:latin typeface="+mn-lt"/>
              </a:rPr>
              <a:t>nas</a:t>
            </a:r>
            <a:r>
              <a:rPr sz="6000" dirty="0">
                <a:latin typeface="+mn-lt"/>
              </a:rPr>
              <a:t> </a:t>
            </a:r>
            <a:r>
              <a:rPr sz="6000" dirty="0" err="1">
                <a:latin typeface="+mn-lt"/>
              </a:rPr>
              <a:t>fábricas</a:t>
            </a:r>
            <a:r>
              <a:rPr sz="6000" dirty="0">
                <a:latin typeface="+mn-lt"/>
              </a:rPr>
              <a:t> do </a:t>
            </a:r>
            <a:r>
              <a:rPr sz="6000" dirty="0" err="1">
                <a:latin typeface="+mn-lt"/>
              </a:rPr>
              <a:t>Creusot</a:t>
            </a:r>
            <a:r>
              <a:rPr sz="6000" dirty="0">
                <a:latin typeface="+mn-lt"/>
              </a:rPr>
              <a:t> e Bourges </a:t>
            </a:r>
          </a:p>
          <a:p>
            <a:pPr>
              <a:buSzTx/>
              <a:buFont typeface="Arial" panose="020B0604020202020204" pitchFamily="34" charset="0"/>
              <a:buChar char="•"/>
              <a:defRPr>
                <a:solidFill>
                  <a:srgbClr val="FFFFFF"/>
                </a:solidFill>
              </a:defRPr>
            </a:pPr>
            <a:r>
              <a:rPr sz="6000" dirty="0">
                <a:latin typeface="+mn-lt"/>
              </a:rPr>
              <a:t>Georges </a:t>
            </a:r>
            <a:r>
              <a:rPr sz="6000" dirty="0" err="1">
                <a:latin typeface="+mn-lt"/>
              </a:rPr>
              <a:t>Mauco</a:t>
            </a:r>
            <a:r>
              <a:rPr sz="6000" dirty="0">
                <a:latin typeface="+mn-lt"/>
              </a:rPr>
              <a:t> (1926</a:t>
            </a:r>
            <a:r>
              <a:rPr sz="6000" dirty="0" smtClean="0">
                <a:latin typeface="+mn-lt"/>
              </a:rPr>
              <a:t>):</a:t>
            </a:r>
            <a:endParaRPr lang="pt-PT" sz="6000" dirty="0">
              <a:latin typeface="+mn-lt"/>
            </a:endParaRPr>
          </a:p>
          <a:p>
            <a:pPr lvl="3">
              <a:buSzTx/>
              <a:buFont typeface="Arial" panose="020B0604020202020204" pitchFamily="34" charset="0"/>
              <a:buChar char="•"/>
              <a:defRPr>
                <a:solidFill>
                  <a:srgbClr val="FFFFFF"/>
                </a:solidFill>
              </a:defRPr>
            </a:pPr>
            <a:r>
              <a:rPr sz="6000" dirty="0" smtClean="0">
                <a:latin typeface="+mn-lt"/>
              </a:rPr>
              <a:t> </a:t>
            </a:r>
            <a:r>
              <a:rPr sz="6000" dirty="0">
                <a:latin typeface="+mn-lt"/>
              </a:rPr>
              <a:t>total de 22.850 </a:t>
            </a:r>
            <a:r>
              <a:rPr sz="6000" dirty="0" err="1">
                <a:latin typeface="+mn-lt"/>
              </a:rPr>
              <a:t>operários</a:t>
            </a:r>
            <a:r>
              <a:rPr sz="6000" dirty="0">
                <a:latin typeface="+mn-lt"/>
              </a:rPr>
              <a:t> </a:t>
            </a:r>
            <a:r>
              <a:rPr sz="6000" dirty="0" err="1">
                <a:latin typeface="+mn-lt"/>
              </a:rPr>
              <a:t>portugueses</a:t>
            </a:r>
            <a:r>
              <a:rPr sz="6000" dirty="0">
                <a:latin typeface="+mn-lt"/>
              </a:rPr>
              <a:t> </a:t>
            </a:r>
            <a:r>
              <a:rPr sz="6000" dirty="0" err="1">
                <a:latin typeface="+mn-lt"/>
              </a:rPr>
              <a:t>na</a:t>
            </a:r>
            <a:r>
              <a:rPr sz="6000" dirty="0">
                <a:latin typeface="+mn-lt"/>
              </a:rPr>
              <a:t> </a:t>
            </a:r>
            <a:r>
              <a:rPr sz="6000" dirty="0" err="1" smtClean="0">
                <a:latin typeface="+mn-lt"/>
              </a:rPr>
              <a:t>indústria</a:t>
            </a:r>
            <a:endParaRPr lang="pt-PT" sz="6000" dirty="0">
              <a:latin typeface="+mn-lt"/>
            </a:endParaRPr>
          </a:p>
          <a:p>
            <a:pPr lvl="3">
              <a:buSzTx/>
              <a:buFont typeface="Arial" panose="020B0604020202020204" pitchFamily="34" charset="0"/>
              <a:buChar char="•"/>
              <a:defRPr>
                <a:solidFill>
                  <a:srgbClr val="FFFFFF"/>
                </a:solidFill>
              </a:defRPr>
            </a:pPr>
            <a:r>
              <a:rPr sz="6000" dirty="0" smtClean="0">
                <a:latin typeface="+mn-lt"/>
              </a:rPr>
              <a:t>? </a:t>
            </a:r>
            <a:r>
              <a:rPr sz="6000" dirty="0" err="1">
                <a:latin typeface="+mn-lt"/>
              </a:rPr>
              <a:t>na</a:t>
            </a:r>
            <a:r>
              <a:rPr sz="6000" dirty="0">
                <a:latin typeface="+mn-lt"/>
              </a:rPr>
              <a:t> </a:t>
            </a:r>
            <a:r>
              <a:rPr sz="6000" dirty="0" err="1">
                <a:latin typeface="+mn-lt"/>
              </a:rPr>
              <a:t>agricultura</a:t>
            </a:r>
            <a:r>
              <a:rPr sz="6000" dirty="0">
                <a:latin typeface="+mn-lt"/>
              </a:rPr>
              <a:t> </a:t>
            </a:r>
          </a:p>
        </p:txBody>
      </p:sp>
      <p:cxnSp>
        <p:nvCxnSpPr>
          <p:cNvPr id="7" name="Conexão reta 6"/>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5015344" y="39399"/>
            <a:ext cx="16043565" cy="13676601"/>
            <a:chOff x="4350326" y="221672"/>
            <a:chExt cx="16043565" cy="13494327"/>
          </a:xfrm>
        </p:grpSpPr>
        <p:sp>
          <p:nvSpPr>
            <p:cNvPr id="3" name="Retângulo 2"/>
            <p:cNvSpPr/>
            <p:nvPr/>
          </p:nvSpPr>
          <p:spPr>
            <a:xfrm>
              <a:off x="4350326" y="221672"/>
              <a:ext cx="16043565" cy="1349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4" name="Image" descr="Image"/>
            <p:cNvPicPr>
              <a:picLocks noChangeAspect="1"/>
            </p:cNvPicPr>
            <p:nvPr/>
          </p:nvPicPr>
          <p:blipFill rotWithShape="1">
            <a:blip r:embed="rId2">
              <a:extLst/>
            </a:blip>
            <a:srcRect l="1064" t="1458"/>
            <a:stretch/>
          </p:blipFill>
          <p:spPr>
            <a:xfrm>
              <a:off x="4724110" y="412230"/>
              <a:ext cx="15295995" cy="13113210"/>
            </a:xfrm>
            <a:prstGeom prst="rect">
              <a:avLst/>
            </a:prstGeom>
            <a:ln w="12700">
              <a:miter lim="400000"/>
            </a:ln>
          </p:spPr>
        </p:pic>
      </p:grpSp>
      <p:grpSp>
        <p:nvGrpSpPr>
          <p:cNvPr id="6" name="Grupo 5"/>
          <p:cNvGrpSpPr/>
          <p:nvPr/>
        </p:nvGrpSpPr>
        <p:grpSpPr>
          <a:xfrm>
            <a:off x="387926" y="412230"/>
            <a:ext cx="3879273" cy="4575406"/>
            <a:chOff x="387926" y="412230"/>
            <a:chExt cx="3879273" cy="4575406"/>
          </a:xfrm>
        </p:grpSpPr>
        <p:sp>
          <p:nvSpPr>
            <p:cNvPr id="5" name="Retângulo 4"/>
            <p:cNvSpPr/>
            <p:nvPr/>
          </p:nvSpPr>
          <p:spPr>
            <a:xfrm>
              <a:off x="387926" y="412230"/>
              <a:ext cx="3879273" cy="4575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5" name="Image" descr="Image"/>
            <p:cNvPicPr>
              <a:picLocks noChangeAspect="1"/>
            </p:cNvPicPr>
            <p:nvPr/>
          </p:nvPicPr>
          <p:blipFill>
            <a:blip r:embed="rId3">
              <a:extLst/>
            </a:blip>
            <a:stretch>
              <a:fillRect/>
            </a:stretch>
          </p:blipFill>
          <p:spPr>
            <a:xfrm>
              <a:off x="635978" y="577589"/>
              <a:ext cx="3331441" cy="4271502"/>
            </a:xfrm>
            <a:prstGeom prst="rect">
              <a:avLst/>
            </a:prstGeom>
            <a:ln w="12700">
              <a:miter lim="400000"/>
            </a:ln>
          </p:spPr>
        </p:pic>
      </p:grpSp>
      <p:sp>
        <p:nvSpPr>
          <p:cNvPr id="8" name="CaixaDeTexto 7"/>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7398326" y="0"/>
            <a:ext cx="9615055" cy="13716000"/>
            <a:chOff x="7398326" y="0"/>
            <a:chExt cx="9615055" cy="13716000"/>
          </a:xfrm>
        </p:grpSpPr>
        <p:sp>
          <p:nvSpPr>
            <p:cNvPr id="4" name="Retângulo 3"/>
            <p:cNvSpPr/>
            <p:nvPr/>
          </p:nvSpPr>
          <p:spPr>
            <a:xfrm>
              <a:off x="7398326" y="0"/>
              <a:ext cx="9615055"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7" name="Image" descr="Image"/>
            <p:cNvPicPr>
              <a:picLocks noChangeAspect="1"/>
            </p:cNvPicPr>
            <p:nvPr/>
          </p:nvPicPr>
          <p:blipFill rotWithShape="1">
            <a:blip r:embed="rId2">
              <a:extLst/>
            </a:blip>
            <a:srcRect r="1336" b="1616"/>
            <a:stretch/>
          </p:blipFill>
          <p:spPr>
            <a:xfrm>
              <a:off x="7921557" y="0"/>
              <a:ext cx="8565235" cy="13716000"/>
            </a:xfrm>
            <a:prstGeom prst="rect">
              <a:avLst/>
            </a:prstGeom>
            <a:ln w="12700">
              <a:miter lim="400000"/>
            </a:ln>
          </p:spPr>
        </p:pic>
      </p:grpSp>
      <p:grpSp>
        <p:nvGrpSpPr>
          <p:cNvPr id="3" name="Grupo 2"/>
          <p:cNvGrpSpPr/>
          <p:nvPr/>
        </p:nvGrpSpPr>
        <p:grpSpPr>
          <a:xfrm>
            <a:off x="943728" y="775855"/>
            <a:ext cx="4128655" cy="5597236"/>
            <a:chOff x="304800" y="221673"/>
            <a:chExt cx="4128655" cy="5597236"/>
          </a:xfrm>
        </p:grpSpPr>
        <p:sp>
          <p:nvSpPr>
            <p:cNvPr id="2" name="Retângulo 1"/>
            <p:cNvSpPr/>
            <p:nvPr/>
          </p:nvSpPr>
          <p:spPr>
            <a:xfrm>
              <a:off x="304800" y="221673"/>
              <a:ext cx="4128655" cy="5597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318" name="Image" descr="Image"/>
            <p:cNvPicPr>
              <a:picLocks noChangeAspect="1"/>
            </p:cNvPicPr>
            <p:nvPr/>
          </p:nvPicPr>
          <p:blipFill>
            <a:blip r:embed="rId3">
              <a:extLst/>
            </a:blip>
            <a:stretch>
              <a:fillRect/>
            </a:stretch>
          </p:blipFill>
          <p:spPr>
            <a:xfrm>
              <a:off x="543226" y="421894"/>
              <a:ext cx="3651802" cy="5196794"/>
            </a:xfrm>
            <a:prstGeom prst="rect">
              <a:avLst/>
            </a:prstGeom>
            <a:ln w="12700">
              <a:miter lim="400000"/>
            </a:ln>
          </p:spPr>
        </p:pic>
      </p:grpSp>
      <p:sp>
        <p:nvSpPr>
          <p:cNvPr id="8" name="CaixaDeTexto 7"/>
          <p:cNvSpPr txBox="1"/>
          <p:nvPr/>
        </p:nvSpPr>
        <p:spPr>
          <a:xfrm>
            <a:off x="401667" y="12912436"/>
            <a:ext cx="4419715" cy="369332"/>
          </a:xfrm>
          <a:prstGeom prst="rect">
            <a:avLst/>
          </a:prstGeom>
          <a:noFill/>
        </p:spPr>
        <p:txBody>
          <a:bodyPr wrap="square" rtlCol="0">
            <a:spAutoFit/>
          </a:bodyPr>
          <a:lstStyle/>
          <a:p>
            <a:r>
              <a:rPr lang="pt-PT" dirty="0" smtClean="0"/>
              <a:t>Fonte: Arquivo Distrital de Braga. </a:t>
            </a:r>
            <a:endParaRPr lang="pt-PT" dirty="0"/>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513007" y="4380401"/>
            <a:ext cx="14512413" cy="71814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2400"/>
              </a:spcBef>
              <a:spcAft>
                <a:spcPts val="0"/>
              </a:spcAft>
              <a:buClrTx/>
              <a:buSzTx/>
              <a:buFontTx/>
              <a:buNone/>
              <a:tabLst>
                <a:tab pos="584200" algn="l"/>
              </a:tabLst>
            </a:pPr>
            <a:r>
              <a:rPr kumimoji="0" lang="pt-PT" sz="7200" b="0" i="0" u="none" strike="noStrike" cap="none" spc="78" normalizeH="0" baseline="0" dirty="0" smtClean="0">
                <a:ln>
                  <a:noFill/>
                </a:ln>
                <a:solidFill>
                  <a:srgbClr val="F7F7FF"/>
                </a:solidFill>
                <a:effectLst/>
                <a:uFillTx/>
                <a:sym typeface="Founders Grotesk Semibold"/>
              </a:rPr>
              <a:t>Obrigada!</a:t>
            </a:r>
          </a:p>
          <a:p>
            <a:pPr marL="0" marR="0" indent="0" algn="ctr" defTabSz="584200" rtl="0" fontAlgn="auto" latinLnBrk="0" hangingPunct="0">
              <a:lnSpc>
                <a:spcPct val="100000"/>
              </a:lnSpc>
              <a:spcBef>
                <a:spcPts val="2400"/>
              </a:spcBef>
              <a:spcAft>
                <a:spcPts val="0"/>
              </a:spcAft>
              <a:buClrTx/>
              <a:buSzTx/>
              <a:buFontTx/>
              <a:buNone/>
              <a:tabLst>
                <a:tab pos="584200" algn="l"/>
              </a:tabLst>
            </a:pPr>
            <a:endParaRPr lang="pt-PT" sz="7200" spc="78" dirty="0">
              <a:solidFill>
                <a:srgbClr val="F7F7FF"/>
              </a:solidFill>
              <a:sym typeface="Founders Grotesk Semibold"/>
            </a:endParaRPr>
          </a:p>
          <a:p>
            <a:pPr marL="0" marR="0" indent="0" algn="ctr" defTabSz="584200" rtl="0" fontAlgn="auto" latinLnBrk="0" hangingPunct="0">
              <a:lnSpc>
                <a:spcPct val="100000"/>
              </a:lnSpc>
              <a:spcBef>
                <a:spcPts val="2400"/>
              </a:spcBef>
              <a:spcAft>
                <a:spcPts val="0"/>
              </a:spcAft>
              <a:buClrTx/>
              <a:buSzTx/>
              <a:buFontTx/>
              <a:buNone/>
              <a:tabLst>
                <a:tab pos="584200" algn="l"/>
              </a:tabLst>
            </a:pPr>
            <a:r>
              <a:rPr kumimoji="0" lang="pt-PT" sz="7200" b="0" i="0" u="none" strike="noStrike" cap="none" spc="78" normalizeH="0" baseline="0" dirty="0" smtClean="0">
                <a:ln>
                  <a:noFill/>
                </a:ln>
                <a:solidFill>
                  <a:srgbClr val="F7F7FF"/>
                </a:solidFill>
                <a:effectLst/>
                <a:uFillTx/>
                <a:sym typeface="Founders Grotesk Semibold"/>
              </a:rPr>
              <a:t>Cristina Climaco e Arminda Ferreira </a:t>
            </a:r>
          </a:p>
          <a:p>
            <a:pPr marL="0" marR="0" indent="0" algn="ctr" defTabSz="584200" rtl="0" fontAlgn="auto" latinLnBrk="0" hangingPunct="0">
              <a:lnSpc>
                <a:spcPct val="100000"/>
              </a:lnSpc>
              <a:spcBef>
                <a:spcPts val="2400"/>
              </a:spcBef>
              <a:spcAft>
                <a:spcPts val="0"/>
              </a:spcAft>
              <a:buClrTx/>
              <a:buSzTx/>
              <a:buFontTx/>
              <a:buNone/>
              <a:tabLst>
                <a:tab pos="584200" algn="l"/>
              </a:tabLst>
            </a:pPr>
            <a:endParaRPr lang="pt-PT" sz="7200" dirty="0">
              <a:solidFill>
                <a:srgbClr val="F7F7FF"/>
              </a:solidFill>
            </a:endParaRPr>
          </a:p>
          <a:p>
            <a:pPr marL="0" marR="0" indent="0" algn="ctr" defTabSz="584200" rtl="0" fontAlgn="auto" latinLnBrk="0" hangingPunct="0">
              <a:lnSpc>
                <a:spcPct val="100000"/>
              </a:lnSpc>
              <a:spcBef>
                <a:spcPts val="2400"/>
              </a:spcBef>
              <a:spcAft>
                <a:spcPts val="0"/>
              </a:spcAft>
              <a:buClrTx/>
              <a:buSzTx/>
              <a:buFontTx/>
              <a:buNone/>
              <a:tabLst>
                <a:tab pos="584200" algn="l"/>
              </a:tabLst>
            </a:pPr>
            <a:endParaRPr kumimoji="0" lang="pt-PT" sz="7200" b="0" i="0" u="none" strike="noStrike" cap="none" spc="78" normalizeH="0" baseline="0" dirty="0">
              <a:ln>
                <a:noFill/>
              </a:ln>
              <a:solidFill>
                <a:srgbClr val="F7F7FF"/>
              </a:solidFill>
              <a:effectLst/>
              <a:uFillTx/>
              <a:sym typeface="Founders Grotesk Semibold"/>
            </a:endParaRPr>
          </a:p>
        </p:txBody>
      </p:sp>
    </p:spTree>
    <p:extLst>
      <p:ext uri="{BB962C8B-B14F-4D97-AF65-F5344CB8AC3E}">
        <p14:creationId xmlns:p14="http://schemas.microsoft.com/office/powerpoint/2010/main" val="4128138002"/>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Image" descr="Image"/>
          <p:cNvPicPr>
            <a:picLocks noGrp="1" noChangeAspect="1"/>
          </p:cNvPicPr>
          <p:nvPr>
            <p:ph type="pic" idx="23"/>
          </p:nvPr>
        </p:nvPicPr>
        <p:blipFill>
          <a:blip r:embed="rId2">
            <a:extLst/>
          </a:blip>
          <a:srcRect t="15519" b="15519"/>
          <a:stretch>
            <a:fillRect/>
          </a:stretch>
        </p:blipFill>
        <p:spPr>
          <a:xfrm>
            <a:off x="608603" y="1479702"/>
            <a:ext cx="11560970" cy="11561367"/>
          </a:xfrm>
          <a:custGeom>
            <a:avLst/>
            <a:gdLst/>
            <a:ahLst/>
            <a:cxnLst>
              <a:cxn ang="0">
                <a:pos x="wd2" y="hd2"/>
              </a:cxn>
              <a:cxn ang="5400000">
                <a:pos x="wd2" y="hd2"/>
              </a:cxn>
              <a:cxn ang="10800000">
                <a:pos x="wd2" y="hd2"/>
              </a:cxn>
              <a:cxn ang="16200000">
                <a:pos x="wd2" y="hd2"/>
              </a:cxn>
            </a:cxnLst>
            <a:rect l="0" t="0" r="r" b="b"/>
            <a:pathLst>
              <a:path w="21600" h="21600" extrusionOk="0">
                <a:moveTo>
                  <a:pt x="21592" y="0"/>
                </a:moveTo>
                <a:lnTo>
                  <a:pt x="0" y="8"/>
                </a:lnTo>
                <a:lnTo>
                  <a:pt x="0" y="667"/>
                </a:lnTo>
                <a:lnTo>
                  <a:pt x="8" y="21600"/>
                </a:lnTo>
                <a:lnTo>
                  <a:pt x="21600" y="21592"/>
                </a:lnTo>
                <a:lnTo>
                  <a:pt x="21592" y="0"/>
                </a:lnTo>
                <a:close/>
              </a:path>
            </a:pathLst>
          </a:custGeom>
          <a:solidFill>
            <a:srgbClr val="FFFFFF"/>
          </a:solidFill>
          <a:ln>
            <a:noFill/>
          </a:ln>
          <a:effectLst>
            <a:softEdge rad="127000"/>
          </a:effectLst>
        </p:spPr>
      </p:pic>
      <p:pic>
        <p:nvPicPr>
          <p:cNvPr id="208" name="Image" descr="Image"/>
          <p:cNvPicPr>
            <a:picLocks noChangeAspect="1"/>
          </p:cNvPicPr>
          <p:nvPr/>
        </p:nvPicPr>
        <p:blipFill>
          <a:blip r:embed="rId3">
            <a:extLst/>
          </a:blip>
          <a:stretch>
            <a:fillRect/>
          </a:stretch>
        </p:blipFill>
        <p:spPr>
          <a:xfrm>
            <a:off x="12652532" y="151890"/>
            <a:ext cx="9489617" cy="13716002"/>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0" name="Emigração legal para  a Europa"/>
          <p:cNvGraphicFramePr/>
          <p:nvPr>
            <p:extLst>
              <p:ext uri="{D42A27DB-BD31-4B8C-83A1-F6EECF244321}">
                <p14:modId xmlns:p14="http://schemas.microsoft.com/office/powerpoint/2010/main" val="4085377814"/>
              </p:ext>
            </p:extLst>
          </p:nvPr>
        </p:nvGraphicFramePr>
        <p:xfrm>
          <a:off x="2831690" y="1681317"/>
          <a:ext cx="18229007" cy="11913820"/>
        </p:xfrm>
        <a:graphic>
          <a:graphicData uri="http://schemas.openxmlformats.org/drawingml/2006/chart">
            <c:chart xmlns:c="http://schemas.openxmlformats.org/drawingml/2006/chart" xmlns:r="http://schemas.openxmlformats.org/officeDocument/2006/relationships" r:id="rId3"/>
          </a:graphicData>
        </a:graphic>
      </p:graphicFrame>
      <p:sp>
        <p:nvSpPr>
          <p:cNvPr id="211" name="Fonte: Anuário Estatístico"/>
          <p:cNvSpPr txBox="1"/>
          <p:nvPr/>
        </p:nvSpPr>
        <p:spPr>
          <a:xfrm>
            <a:off x="584298" y="13066149"/>
            <a:ext cx="3586941" cy="5135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600" spc="0">
                <a:solidFill>
                  <a:srgbClr val="DDDDDD"/>
                </a:solidFill>
                <a:latin typeface="Papyrus"/>
                <a:ea typeface="Papyrus"/>
                <a:cs typeface="Papyrus"/>
                <a:sym typeface="Papyrus"/>
              </a:defRPr>
            </a:lvl1pPr>
          </a:lstStyle>
          <a:p>
            <a:r>
              <a:rPr sz="2400" spc="78" dirty="0">
                <a:solidFill>
                  <a:schemeClr val="bg1"/>
                </a:solidFill>
                <a:latin typeface="+mn-lt"/>
                <a:ea typeface="Founders Grotesk Text"/>
                <a:cs typeface="Founders Grotesk Text"/>
              </a:rPr>
              <a:t>Fonte: </a:t>
            </a:r>
            <a:r>
              <a:rPr sz="2400" spc="78" dirty="0" err="1">
                <a:solidFill>
                  <a:schemeClr val="bg1"/>
                </a:solidFill>
                <a:latin typeface="+mn-lt"/>
                <a:ea typeface="Founders Grotesk Text"/>
                <a:cs typeface="Founders Grotesk Text"/>
              </a:rPr>
              <a:t>Anuário</a:t>
            </a:r>
            <a:r>
              <a:rPr sz="2400" spc="78" dirty="0">
                <a:solidFill>
                  <a:schemeClr val="bg1"/>
                </a:solidFill>
                <a:latin typeface="+mn-lt"/>
                <a:ea typeface="Founders Grotesk Text"/>
                <a:cs typeface="Founders Grotesk Text"/>
              </a:rPr>
              <a:t> </a:t>
            </a:r>
            <a:r>
              <a:rPr sz="2400" spc="78" dirty="0" err="1">
                <a:solidFill>
                  <a:schemeClr val="bg1"/>
                </a:solidFill>
                <a:latin typeface="+mn-lt"/>
                <a:ea typeface="Founders Grotesk Text"/>
                <a:cs typeface="Founders Grotesk Text"/>
              </a:rPr>
              <a:t>Estatístico</a:t>
            </a:r>
            <a:endParaRPr sz="2400" spc="78" dirty="0">
              <a:solidFill>
                <a:schemeClr val="bg1"/>
              </a:solidFill>
              <a:latin typeface="+mn-lt"/>
              <a:ea typeface="Founders Grotesk Text"/>
              <a:cs typeface="Founders Grotesk Text"/>
            </a:endParaRPr>
          </a:p>
        </p:txBody>
      </p:sp>
      <p:sp>
        <p:nvSpPr>
          <p:cNvPr id="2" name="CaixaDeTexto 1"/>
          <p:cNvSpPr txBox="1"/>
          <p:nvPr/>
        </p:nvSpPr>
        <p:spPr>
          <a:xfrm>
            <a:off x="6962832" y="1152967"/>
            <a:ext cx="16093439" cy="1056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a:defRPr sz="5400" b="1" i="0" u="none" strike="noStrike" kern="1200" baseline="0">
                <a:solidFill>
                  <a:srgbClr val="000034"/>
                </a:solidFill>
                <a:latin typeface="+mn-lt"/>
                <a:ea typeface="+mn-ea"/>
                <a:cs typeface="+mn-cs"/>
              </a:defRPr>
            </a:pPr>
            <a:r>
              <a:rPr lang="pt-PT" sz="6200" b="1" kern="1200" dirty="0"/>
              <a:t>Emigração legal para  a Europa</a:t>
            </a:r>
          </a:p>
        </p:txBody>
      </p:sp>
      <p:cxnSp>
        <p:nvCxnSpPr>
          <p:cNvPr id="6" name="Conexão reta 5"/>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 name="Graphique 2D à colonnes"/>
          <p:cNvGraphicFramePr/>
          <p:nvPr>
            <p:extLst>
              <p:ext uri="{D42A27DB-BD31-4B8C-83A1-F6EECF244321}">
                <p14:modId xmlns:p14="http://schemas.microsoft.com/office/powerpoint/2010/main" val="225466724"/>
              </p:ext>
            </p:extLst>
          </p:nvPr>
        </p:nvGraphicFramePr>
        <p:xfrm>
          <a:off x="1474839" y="2536723"/>
          <a:ext cx="20706736" cy="10181524"/>
        </p:xfrm>
        <a:graphic>
          <a:graphicData uri="http://schemas.openxmlformats.org/drawingml/2006/chart">
            <c:chart xmlns:c="http://schemas.openxmlformats.org/drawingml/2006/chart" xmlns:r="http://schemas.openxmlformats.org/officeDocument/2006/relationships" r:id="rId2"/>
          </a:graphicData>
        </a:graphic>
      </p:graphicFrame>
      <p:sp>
        <p:nvSpPr>
          <p:cNvPr id="216" name="Source: Anuário Estatístico de Portugal"/>
          <p:cNvSpPr txBox="1"/>
          <p:nvPr/>
        </p:nvSpPr>
        <p:spPr>
          <a:xfrm>
            <a:off x="2057839" y="13256889"/>
            <a:ext cx="4616645" cy="452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400" spc="0">
                <a:solidFill>
                  <a:srgbClr val="DDDDDD"/>
                </a:solidFill>
                <a:latin typeface="Papyrus"/>
                <a:ea typeface="Papyrus"/>
                <a:cs typeface="Papyrus"/>
                <a:sym typeface="Papyrus"/>
              </a:defRPr>
            </a:lvl1pPr>
          </a:lstStyle>
          <a:p>
            <a:r>
              <a:rPr sz="2000" dirty="0">
                <a:latin typeface="+mj-lt"/>
              </a:rPr>
              <a:t>Source: </a:t>
            </a:r>
            <a:r>
              <a:rPr sz="2000" dirty="0" err="1">
                <a:latin typeface="+mj-lt"/>
              </a:rPr>
              <a:t>Anuário</a:t>
            </a:r>
            <a:r>
              <a:rPr sz="2000" dirty="0">
                <a:latin typeface="+mj-lt"/>
              </a:rPr>
              <a:t> </a:t>
            </a:r>
            <a:r>
              <a:rPr sz="2000" dirty="0" err="1">
                <a:latin typeface="+mj-lt"/>
              </a:rPr>
              <a:t>Estatístico</a:t>
            </a:r>
            <a:r>
              <a:rPr sz="2000" dirty="0">
                <a:latin typeface="+mj-lt"/>
              </a:rPr>
              <a:t> de Portugal</a:t>
            </a:r>
          </a:p>
        </p:txBody>
      </p:sp>
      <p:sp>
        <p:nvSpPr>
          <p:cNvPr id="217" name="Comparativo da emigração legal para o  Brasil e para a Europa"/>
          <p:cNvSpPr txBox="1">
            <a:spLocks noGrp="1"/>
          </p:cNvSpPr>
          <p:nvPr>
            <p:ph type="title" idx="4294967295"/>
          </p:nvPr>
        </p:nvSpPr>
        <p:spPr>
          <a:xfrm>
            <a:off x="2380671" y="474561"/>
            <a:ext cx="20675600" cy="2062162"/>
          </a:xfrm>
          <a:prstGeom prst="rect">
            <a:avLst/>
          </a:prstGeom>
        </p:spPr>
        <p:txBody>
          <a:bodyPr lIns="71436" tIns="71436" rIns="71436" bIns="71436" anchor="ctr">
            <a:normAutofit/>
          </a:bodyPr>
          <a:lstStyle>
            <a:lvl1pPr defTabSz="462193">
              <a:lnSpc>
                <a:spcPct val="100000"/>
              </a:lnSpc>
              <a:defRPr sz="5820" spc="0">
                <a:solidFill>
                  <a:srgbClr val="DDDDDD"/>
                </a:solidFill>
                <a:latin typeface="Papyrus"/>
                <a:ea typeface="Papyrus"/>
                <a:cs typeface="Papyrus"/>
                <a:sym typeface="Papyrus"/>
              </a:defRPr>
            </a:lvl1pPr>
          </a:lstStyle>
          <a:p>
            <a:pPr algn="r"/>
            <a:r>
              <a:rPr sz="6200" b="1" dirty="0" err="1">
                <a:solidFill>
                  <a:srgbClr val="000034"/>
                </a:solidFill>
                <a:latin typeface="+mn-lt"/>
                <a:ea typeface="+mn-ea"/>
                <a:cs typeface="+mn-cs"/>
              </a:rPr>
              <a:t>Comparativo</a:t>
            </a:r>
            <a:r>
              <a:rPr sz="6200" b="1" dirty="0">
                <a:solidFill>
                  <a:srgbClr val="000034"/>
                </a:solidFill>
                <a:latin typeface="+mn-lt"/>
                <a:ea typeface="+mn-ea"/>
                <a:cs typeface="+mn-cs"/>
              </a:rPr>
              <a:t> da </a:t>
            </a:r>
            <a:r>
              <a:rPr sz="6200" b="1" dirty="0" err="1">
                <a:solidFill>
                  <a:srgbClr val="000034"/>
                </a:solidFill>
                <a:latin typeface="+mn-lt"/>
                <a:ea typeface="+mn-ea"/>
                <a:cs typeface="+mn-cs"/>
              </a:rPr>
              <a:t>emigração</a:t>
            </a:r>
            <a:r>
              <a:rPr sz="6200" b="1" dirty="0">
                <a:solidFill>
                  <a:srgbClr val="000034"/>
                </a:solidFill>
                <a:latin typeface="+mn-lt"/>
                <a:ea typeface="+mn-ea"/>
                <a:cs typeface="+mn-cs"/>
              </a:rPr>
              <a:t> legal para o  </a:t>
            </a:r>
            <a:r>
              <a:rPr sz="6200" b="1" dirty="0" err="1">
                <a:solidFill>
                  <a:srgbClr val="000034"/>
                </a:solidFill>
                <a:latin typeface="+mn-lt"/>
                <a:ea typeface="+mn-ea"/>
                <a:cs typeface="+mn-cs"/>
              </a:rPr>
              <a:t>Brasil</a:t>
            </a:r>
            <a:r>
              <a:rPr sz="6200" b="1" dirty="0">
                <a:solidFill>
                  <a:srgbClr val="000034"/>
                </a:solidFill>
                <a:latin typeface="+mn-lt"/>
                <a:ea typeface="+mn-ea"/>
                <a:cs typeface="+mn-cs"/>
              </a:rPr>
              <a:t> e para a Europa </a:t>
            </a:r>
          </a:p>
        </p:txBody>
      </p:sp>
      <p:cxnSp>
        <p:nvCxnSpPr>
          <p:cNvPr id="5" name="Conexão reta 4"/>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9" name="Graphique 2D à colonnes"/>
          <p:cNvGraphicFramePr/>
          <p:nvPr>
            <p:extLst>
              <p:ext uri="{D42A27DB-BD31-4B8C-83A1-F6EECF244321}">
                <p14:modId xmlns:p14="http://schemas.microsoft.com/office/powerpoint/2010/main" val="2315966413"/>
              </p:ext>
            </p:extLst>
          </p:nvPr>
        </p:nvGraphicFramePr>
        <p:xfrm>
          <a:off x="4302388" y="2253078"/>
          <a:ext cx="15037943" cy="10315231"/>
        </p:xfrm>
        <a:graphic>
          <a:graphicData uri="http://schemas.openxmlformats.org/drawingml/2006/chart">
            <c:chart xmlns:c="http://schemas.openxmlformats.org/drawingml/2006/chart" xmlns:r="http://schemas.openxmlformats.org/officeDocument/2006/relationships" r:id="rId2"/>
          </a:graphicData>
        </a:graphic>
      </p:graphicFrame>
      <p:sp>
        <p:nvSpPr>
          <p:cNvPr id="220" name="Portugueses em França entre 1921 e 1946"/>
          <p:cNvSpPr txBox="1">
            <a:spLocks noGrp="1"/>
          </p:cNvSpPr>
          <p:nvPr>
            <p:ph type="title" idx="4294967295"/>
          </p:nvPr>
        </p:nvSpPr>
        <p:spPr>
          <a:xfrm>
            <a:off x="8766556" y="457917"/>
            <a:ext cx="14716125" cy="2336800"/>
          </a:xfrm>
          <a:prstGeom prst="rect">
            <a:avLst/>
          </a:prstGeom>
        </p:spPr>
        <p:txBody>
          <a:bodyPr lIns="71436" tIns="71436" rIns="71436" bIns="71436" anchor="ctr">
            <a:normAutofit/>
          </a:bodyPr>
          <a:lstStyle>
            <a:lvl1pPr algn="ctr" defTabSz="821530">
              <a:lnSpc>
                <a:spcPct val="100000"/>
              </a:lnSpc>
              <a:defRPr sz="6000" spc="0">
                <a:solidFill>
                  <a:srgbClr val="DDDDDD"/>
                </a:solidFill>
                <a:latin typeface="Papyrus"/>
                <a:ea typeface="Papyrus"/>
                <a:cs typeface="Papyrus"/>
                <a:sym typeface="Papyrus"/>
              </a:defRPr>
            </a:lvl1pPr>
          </a:lstStyle>
          <a:p>
            <a:r>
              <a:rPr sz="6200" b="1" dirty="0" err="1">
                <a:solidFill>
                  <a:srgbClr val="000034"/>
                </a:solidFill>
                <a:latin typeface="+mn-lt"/>
                <a:ea typeface="+mn-ea"/>
                <a:cs typeface="+mn-cs"/>
              </a:rPr>
              <a:t>Portugueses</a:t>
            </a:r>
            <a:r>
              <a:rPr sz="6200" b="1" dirty="0">
                <a:solidFill>
                  <a:srgbClr val="000034"/>
                </a:solidFill>
                <a:latin typeface="+mn-lt"/>
                <a:ea typeface="+mn-ea"/>
                <a:cs typeface="+mn-cs"/>
              </a:rPr>
              <a:t> </a:t>
            </a:r>
            <a:r>
              <a:rPr sz="6200" b="1" dirty="0" err="1">
                <a:solidFill>
                  <a:srgbClr val="000034"/>
                </a:solidFill>
                <a:latin typeface="+mn-lt"/>
                <a:ea typeface="+mn-ea"/>
                <a:cs typeface="+mn-cs"/>
              </a:rPr>
              <a:t>em</a:t>
            </a:r>
            <a:r>
              <a:rPr sz="6200" b="1" dirty="0">
                <a:solidFill>
                  <a:srgbClr val="000034"/>
                </a:solidFill>
                <a:latin typeface="+mn-lt"/>
                <a:ea typeface="+mn-ea"/>
                <a:cs typeface="+mn-cs"/>
              </a:rPr>
              <a:t> </a:t>
            </a:r>
            <a:r>
              <a:rPr sz="6200" b="1" dirty="0" err="1">
                <a:solidFill>
                  <a:srgbClr val="000034"/>
                </a:solidFill>
                <a:latin typeface="+mn-lt"/>
                <a:ea typeface="+mn-ea"/>
                <a:cs typeface="+mn-cs"/>
              </a:rPr>
              <a:t>França</a:t>
            </a:r>
            <a:r>
              <a:rPr sz="6200" b="1" dirty="0">
                <a:solidFill>
                  <a:srgbClr val="000034"/>
                </a:solidFill>
                <a:latin typeface="+mn-lt"/>
                <a:ea typeface="+mn-ea"/>
                <a:cs typeface="+mn-cs"/>
              </a:rPr>
              <a:t> entre 1921 e 1946 </a:t>
            </a:r>
          </a:p>
        </p:txBody>
      </p:sp>
      <p:sp>
        <p:nvSpPr>
          <p:cNvPr id="221" name="Fonte: INSEE (dados do recenseamento)"/>
          <p:cNvSpPr txBox="1"/>
          <p:nvPr/>
        </p:nvSpPr>
        <p:spPr>
          <a:xfrm>
            <a:off x="114383" y="13112010"/>
            <a:ext cx="4320154" cy="452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600" spc="0">
                <a:solidFill>
                  <a:srgbClr val="DDDDDD"/>
                </a:solidFill>
                <a:latin typeface="Papyrus"/>
                <a:ea typeface="Papyrus"/>
                <a:cs typeface="Papyrus"/>
                <a:sym typeface="Papyrus"/>
              </a:defRPr>
            </a:lvl1pPr>
          </a:lstStyle>
          <a:p>
            <a:r>
              <a:rPr sz="2000" dirty="0" smtClean="0">
                <a:solidFill>
                  <a:srgbClr val="002060"/>
                </a:solidFill>
                <a:latin typeface="+mj-lt"/>
              </a:rPr>
              <a:t>Fonte: INSEE (dados do </a:t>
            </a:r>
            <a:r>
              <a:rPr sz="2000" dirty="0" err="1" smtClean="0">
                <a:solidFill>
                  <a:srgbClr val="002060"/>
                </a:solidFill>
                <a:latin typeface="+mj-lt"/>
              </a:rPr>
              <a:t>recenseamento</a:t>
            </a:r>
            <a:r>
              <a:rPr sz="2000" dirty="0" smtClean="0">
                <a:solidFill>
                  <a:srgbClr val="002060"/>
                </a:solidFill>
                <a:latin typeface="+mj-lt"/>
              </a:rPr>
              <a:t>) </a:t>
            </a:r>
            <a:endParaRPr sz="2000" dirty="0">
              <a:solidFill>
                <a:srgbClr val="002060"/>
              </a:solidFill>
              <a:latin typeface="+mj-lt"/>
            </a:endParaRPr>
          </a:p>
        </p:txBody>
      </p:sp>
      <p:cxnSp>
        <p:nvCxnSpPr>
          <p:cNvPr id="6" name="Conexão reta 5"/>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Ligne"/>
          <p:cNvSpPr/>
          <p:nvPr/>
        </p:nvSpPr>
        <p:spPr>
          <a:xfrm>
            <a:off x="9178118" y="8213370"/>
            <a:ext cx="5116869" cy="1"/>
          </a:xfrm>
          <a:prstGeom prst="line">
            <a:avLst/>
          </a:prstGeom>
          <a:ln w="114300">
            <a:solidFill>
              <a:schemeClr val="accent4"/>
            </a:solidFill>
            <a:miter lim="400000"/>
          </a:ln>
        </p:spPr>
        <p:txBody>
          <a:bodyPr lIns="45718" tIns="45718" rIns="45718" bIns="45718"/>
          <a:lstStyle/>
          <a:p>
            <a:pPr>
              <a:defRPr>
                <a:solidFill>
                  <a:schemeClr val="accent1"/>
                </a:solidFill>
              </a:defRPr>
            </a:pPr>
            <a:endParaRPr/>
          </a:p>
        </p:txBody>
      </p:sp>
      <p:sp>
        <p:nvSpPr>
          <p:cNvPr id="226" name="Ligne"/>
          <p:cNvSpPr/>
          <p:nvPr/>
        </p:nvSpPr>
        <p:spPr>
          <a:xfrm>
            <a:off x="9239053" y="8601443"/>
            <a:ext cx="3355842" cy="1"/>
          </a:xfrm>
          <a:prstGeom prst="line">
            <a:avLst/>
          </a:prstGeom>
          <a:ln w="114300">
            <a:solidFill>
              <a:schemeClr val="accent4"/>
            </a:solidFill>
            <a:miter lim="400000"/>
          </a:ln>
        </p:spPr>
        <p:txBody>
          <a:bodyPr lIns="45718" tIns="45718" rIns="45718" bIns="45718"/>
          <a:lstStyle/>
          <a:p>
            <a:pPr>
              <a:defRPr>
                <a:solidFill>
                  <a:schemeClr val="accent1"/>
                </a:solidFill>
              </a:defRPr>
            </a:pPr>
            <a:endParaRPr/>
          </a:p>
        </p:txBody>
      </p:sp>
      <p:sp>
        <p:nvSpPr>
          <p:cNvPr id="227" name="Ligne"/>
          <p:cNvSpPr/>
          <p:nvPr/>
        </p:nvSpPr>
        <p:spPr>
          <a:xfrm>
            <a:off x="9119509" y="10867100"/>
            <a:ext cx="4673223" cy="1"/>
          </a:xfrm>
          <a:prstGeom prst="line">
            <a:avLst/>
          </a:prstGeom>
          <a:ln w="114300">
            <a:solidFill>
              <a:schemeClr val="accent4"/>
            </a:solidFill>
            <a:miter lim="400000"/>
          </a:ln>
        </p:spPr>
        <p:txBody>
          <a:bodyPr lIns="45718" tIns="45718" rIns="45718" bIns="45718"/>
          <a:lstStyle/>
          <a:p>
            <a:pPr>
              <a:defRPr>
                <a:solidFill>
                  <a:schemeClr val="accent1"/>
                </a:solidFill>
              </a:defRPr>
            </a:pPr>
            <a:endParaRPr/>
          </a:p>
        </p:txBody>
      </p:sp>
      <p:sp>
        <p:nvSpPr>
          <p:cNvPr id="228" name="Ligne"/>
          <p:cNvSpPr/>
          <p:nvPr/>
        </p:nvSpPr>
        <p:spPr>
          <a:xfrm>
            <a:off x="12237239" y="10521322"/>
            <a:ext cx="2140683" cy="1"/>
          </a:xfrm>
          <a:prstGeom prst="line">
            <a:avLst/>
          </a:prstGeom>
          <a:ln w="114300">
            <a:solidFill>
              <a:schemeClr val="accent4"/>
            </a:solidFill>
            <a:miter lim="400000"/>
          </a:ln>
        </p:spPr>
        <p:txBody>
          <a:bodyPr lIns="45718" tIns="45718" rIns="45718" bIns="45718"/>
          <a:lstStyle/>
          <a:p>
            <a:pPr>
              <a:defRPr>
                <a:solidFill>
                  <a:schemeClr val="accent1"/>
                </a:solidFill>
              </a:defRPr>
            </a:pPr>
            <a:endParaRPr/>
          </a:p>
        </p:txBody>
      </p:sp>
      <p:sp>
        <p:nvSpPr>
          <p:cNvPr id="3" name="Retângulo 2"/>
          <p:cNvSpPr/>
          <p:nvPr/>
        </p:nvSpPr>
        <p:spPr>
          <a:xfrm>
            <a:off x="17235055" y="1662545"/>
            <a:ext cx="6151418" cy="9504219"/>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 name="Retângulo 1"/>
          <p:cNvSpPr/>
          <p:nvPr/>
        </p:nvSpPr>
        <p:spPr>
          <a:xfrm>
            <a:off x="6761018" y="0"/>
            <a:ext cx="9587346" cy="13716000"/>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23" name="Image" descr="Image"/>
          <p:cNvPicPr>
            <a:picLocks noChangeAspect="1"/>
          </p:cNvPicPr>
          <p:nvPr/>
        </p:nvPicPr>
        <p:blipFill>
          <a:blip r:embed="rId2">
            <a:extLst/>
          </a:blip>
          <a:stretch>
            <a:fillRect/>
          </a:stretch>
        </p:blipFill>
        <p:spPr>
          <a:xfrm>
            <a:off x="7381346" y="459415"/>
            <a:ext cx="8149549" cy="12797170"/>
          </a:xfrm>
          <a:prstGeom prst="rect">
            <a:avLst/>
          </a:prstGeom>
          <a:ln w="12700">
            <a:miter lim="400000"/>
          </a:ln>
        </p:spPr>
      </p:pic>
      <p:sp>
        <p:nvSpPr>
          <p:cNvPr id="224" name="Carta de chamada"/>
          <p:cNvSpPr txBox="1"/>
          <p:nvPr/>
        </p:nvSpPr>
        <p:spPr>
          <a:xfrm>
            <a:off x="574245" y="6858000"/>
            <a:ext cx="601010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5000" spc="150">
                <a:solidFill>
                  <a:srgbClr val="DDDDDD"/>
                </a:solidFill>
                <a:latin typeface="Founders Grotesk Text"/>
                <a:ea typeface="Founders Grotesk Text"/>
                <a:cs typeface="Founders Grotesk Text"/>
                <a:sym typeface="Founders Grotesk Text"/>
              </a:defRPr>
            </a:lvl1pPr>
          </a:lstStyle>
          <a:p>
            <a:r>
              <a:rPr lang="pt-PT" b="1" dirty="0" smtClean="0">
                <a:solidFill>
                  <a:srgbClr val="002060"/>
                </a:solidFill>
                <a:latin typeface="+mn-lt"/>
              </a:rPr>
              <a:t>CARTA DE CHAMADA</a:t>
            </a:r>
            <a:endParaRPr lang="pt-PT" b="1" dirty="0">
              <a:solidFill>
                <a:srgbClr val="002060"/>
              </a:solidFill>
              <a:latin typeface="+mn-lt"/>
            </a:endParaRPr>
          </a:p>
        </p:txBody>
      </p:sp>
      <p:sp>
        <p:nvSpPr>
          <p:cNvPr id="229" name="Carta de chamada"/>
          <p:cNvSpPr txBox="1"/>
          <p:nvPr/>
        </p:nvSpPr>
        <p:spPr>
          <a:xfrm>
            <a:off x="938838" y="12904726"/>
            <a:ext cx="5252785"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500" spc="104">
                <a:solidFill>
                  <a:srgbClr val="DDDDDD"/>
                </a:solidFill>
                <a:latin typeface="Founders Grotesk Text"/>
                <a:ea typeface="Founders Grotesk Text"/>
                <a:cs typeface="Founders Grotesk Text"/>
                <a:sym typeface="Founders Grotesk Text"/>
              </a:defRPr>
            </a:lvl1pPr>
          </a:lstStyle>
          <a:p>
            <a:r>
              <a:rPr lang="pt-PT" sz="2800" dirty="0" smtClean="0">
                <a:latin typeface="+mn-lt"/>
              </a:rPr>
              <a:t>Fonte: </a:t>
            </a:r>
            <a:r>
              <a:rPr sz="2800" dirty="0" smtClean="0">
                <a:latin typeface="+mn-lt"/>
              </a:rPr>
              <a:t>Arquivo </a:t>
            </a:r>
            <a:r>
              <a:rPr sz="2800" dirty="0" err="1">
                <a:latin typeface="+mn-lt"/>
              </a:rPr>
              <a:t>Distrital</a:t>
            </a:r>
            <a:r>
              <a:rPr sz="2800" dirty="0">
                <a:latin typeface="+mn-lt"/>
              </a:rPr>
              <a:t> de Braga</a:t>
            </a:r>
          </a:p>
        </p:txBody>
      </p:sp>
      <p:pic>
        <p:nvPicPr>
          <p:cNvPr id="230" name="Image" descr="Image"/>
          <p:cNvPicPr>
            <a:picLocks noChangeAspect="1"/>
          </p:cNvPicPr>
          <p:nvPr/>
        </p:nvPicPr>
        <p:blipFill>
          <a:blip r:embed="rId3">
            <a:extLst/>
          </a:blip>
          <a:stretch>
            <a:fillRect/>
          </a:stretch>
        </p:blipFill>
        <p:spPr>
          <a:xfrm>
            <a:off x="18672309" y="2517879"/>
            <a:ext cx="3268245" cy="4586374"/>
          </a:xfrm>
          <a:prstGeom prst="rect">
            <a:avLst/>
          </a:prstGeom>
          <a:ln w="12700">
            <a:miter lim="400000"/>
          </a:ln>
        </p:spPr>
      </p:pic>
      <p:pic>
        <p:nvPicPr>
          <p:cNvPr id="231" name="Image" descr="Image"/>
          <p:cNvPicPr>
            <a:picLocks noChangeAspect="1"/>
          </p:cNvPicPr>
          <p:nvPr/>
        </p:nvPicPr>
        <p:blipFill>
          <a:blip r:embed="rId4">
            <a:extLst/>
          </a:blip>
          <a:stretch>
            <a:fillRect/>
          </a:stretch>
        </p:blipFill>
        <p:spPr>
          <a:xfrm>
            <a:off x="18150538" y="7554264"/>
            <a:ext cx="2171702" cy="2794002"/>
          </a:xfrm>
          <a:prstGeom prst="rect">
            <a:avLst/>
          </a:prstGeom>
          <a:ln w="12700">
            <a:miter lim="400000"/>
          </a:ln>
        </p:spPr>
      </p:pic>
      <p:pic>
        <p:nvPicPr>
          <p:cNvPr id="232" name="Image" descr="Image"/>
          <p:cNvPicPr>
            <a:picLocks noChangeAspect="1"/>
          </p:cNvPicPr>
          <p:nvPr/>
        </p:nvPicPr>
        <p:blipFill>
          <a:blip r:embed="rId5">
            <a:extLst/>
          </a:blip>
          <a:stretch>
            <a:fillRect/>
          </a:stretch>
        </p:blipFill>
        <p:spPr>
          <a:xfrm>
            <a:off x="20506388" y="7554167"/>
            <a:ext cx="1955938" cy="2794196"/>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4" name="Tableau"/>
          <p:cNvGraphicFramePr/>
          <p:nvPr/>
        </p:nvGraphicFramePr>
        <p:xfrm>
          <a:off x="4840288" y="2698909"/>
          <a:ext cx="14703420" cy="10417164"/>
        </p:xfrm>
        <a:graphic>
          <a:graphicData uri="http://schemas.openxmlformats.org/drawingml/2006/table">
            <a:tbl>
              <a:tblPr>
                <a:tableStyleId>{4C3C2611-4C71-4FC5-86AE-919BDF0F9419}</a:tableStyleId>
              </a:tblPr>
              <a:tblGrid>
                <a:gridCol w="3675855">
                  <a:extLst>
                    <a:ext uri="{9D8B030D-6E8A-4147-A177-3AD203B41FA5}">
                      <a16:colId xmlns:a16="http://schemas.microsoft.com/office/drawing/2014/main" val="20000"/>
                    </a:ext>
                  </a:extLst>
                </a:gridCol>
                <a:gridCol w="3675855">
                  <a:extLst>
                    <a:ext uri="{9D8B030D-6E8A-4147-A177-3AD203B41FA5}">
                      <a16:colId xmlns:a16="http://schemas.microsoft.com/office/drawing/2014/main" val="20001"/>
                    </a:ext>
                  </a:extLst>
                </a:gridCol>
                <a:gridCol w="3675855">
                  <a:extLst>
                    <a:ext uri="{9D8B030D-6E8A-4147-A177-3AD203B41FA5}">
                      <a16:colId xmlns:a16="http://schemas.microsoft.com/office/drawing/2014/main" val="20002"/>
                    </a:ext>
                  </a:extLst>
                </a:gridCol>
                <a:gridCol w="3675855">
                  <a:extLst>
                    <a:ext uri="{9D8B030D-6E8A-4147-A177-3AD203B41FA5}">
                      <a16:colId xmlns:a16="http://schemas.microsoft.com/office/drawing/2014/main" val="20003"/>
                    </a:ext>
                  </a:extLst>
                </a:gridCol>
              </a:tblGrid>
              <a:tr h="868097">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anchor="ctr"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1921</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5F5E"/>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1926</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5F5E"/>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1931</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5F5E"/>
                    </a:solidFill>
                  </a:tcPr>
                </a:tc>
                <a:extLst>
                  <a:ext uri="{0D108BD9-81ED-4DB2-BD59-A6C34878D82A}">
                    <a16:rowId xmlns:a16="http://schemas.microsoft.com/office/drawing/2014/main" val="10000"/>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Aisne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1764</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1432</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extLst>
                  <a:ext uri="{0D108BD9-81ED-4DB2-BD59-A6C34878D82A}">
                    <a16:rowId xmlns:a16="http://schemas.microsoft.com/office/drawing/2014/main" val="10001"/>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Somme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487</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extLst>
                  <a:ext uri="{0D108BD9-81ED-4DB2-BD59-A6C34878D82A}">
                    <a16:rowId xmlns:a16="http://schemas.microsoft.com/office/drawing/2014/main" val="10002"/>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Pas de Calais</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1371</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1206</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extLst>
                  <a:ext uri="{0D108BD9-81ED-4DB2-BD59-A6C34878D82A}">
                    <a16:rowId xmlns:a16="http://schemas.microsoft.com/office/drawing/2014/main" val="10003"/>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Marne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1739</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tc>
                  <a:txBody>
                    <a:bodyPr/>
                    <a:lstStyle/>
                    <a:p>
                      <a:pPr algn="ctr">
                        <a:defRPr sz="1800" spc="0">
                          <a:solidFill>
                            <a:srgbClr val="000000"/>
                          </a:solidFill>
                        </a:defRPr>
                      </a:pPr>
                      <a:r>
                        <a:rPr sz="3200" spc="32" dirty="0">
                          <a:solidFill>
                            <a:srgbClr val="53585F"/>
                          </a:solidFill>
                          <a:latin typeface="Founders Grotesk Semibold"/>
                          <a:ea typeface="Founders Grotesk Semibold"/>
                          <a:cs typeface="Founders Grotesk Semibold"/>
                          <a:sym typeface="Founders Grotesk Semibold"/>
                        </a:rPr>
                        <a:t>1587</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64B3DF"/>
                    </a:solidFill>
                  </a:tcPr>
                </a:tc>
                <a:extLst>
                  <a:ext uri="{0D108BD9-81ED-4DB2-BD59-A6C34878D82A}">
                    <a16:rowId xmlns:a16="http://schemas.microsoft.com/office/drawing/2014/main" val="10004"/>
                  </a:ext>
                </a:extLst>
              </a:tr>
              <a:tr h="868097">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05"/>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Seine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3216</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8106</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06"/>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Seine et Oise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1769</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3966</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07"/>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Seine Inférieure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781</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1898</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08"/>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Gironde</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615</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1590</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09"/>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Allier</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909</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10"/>
                  </a:ext>
                </a:extLst>
              </a:tr>
              <a:tr h="868097">
                <a:tc>
                  <a:txBody>
                    <a:bodyPr/>
                    <a:lstStyle/>
                    <a:p>
                      <a:pPr algn="ctr">
                        <a:defRPr sz="1800" spc="0">
                          <a:solidFill>
                            <a:srgbClr val="000000"/>
                          </a:solidFill>
                        </a:defRPr>
                      </a:pPr>
                      <a:r>
                        <a:rPr sz="3200" spc="32">
                          <a:solidFill>
                            <a:srgbClr val="53585F"/>
                          </a:solidFill>
                          <a:latin typeface="Founders Grotesk Semibold"/>
                          <a:ea typeface="Founders Grotesk Semibold"/>
                          <a:cs typeface="Founders Grotesk Semibold"/>
                          <a:sym typeface="Founders Grotesk Semibold"/>
                        </a:rPr>
                        <a:t>Aveyron</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3200" spc="32">
                          <a:latin typeface="Founders Grotesk Semibold"/>
                          <a:ea typeface="Founders Grotesk Semibold"/>
                          <a:cs typeface="Founders Grotesk Semibold"/>
                          <a:sym typeface="Founders Grotesk Semibold"/>
                        </a:defRPr>
                      </a:pPr>
                      <a:endParaRP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tc>
                  <a:txBody>
                    <a:bodyPr/>
                    <a:lstStyle/>
                    <a:p>
                      <a:pPr algn="ctr">
                        <a:defRPr sz="1800" spc="0">
                          <a:solidFill>
                            <a:srgbClr val="000000"/>
                          </a:solidFill>
                        </a:defRPr>
                      </a:pPr>
                      <a:r>
                        <a:rPr sz="3200" spc="32" dirty="0">
                          <a:solidFill>
                            <a:srgbClr val="53585F"/>
                          </a:solidFill>
                          <a:latin typeface="Founders Grotesk Semibold"/>
                          <a:ea typeface="Founders Grotesk Semibold"/>
                          <a:cs typeface="Founders Grotesk Semibold"/>
                          <a:sym typeface="Founders Grotesk Semibold"/>
                        </a:rPr>
                        <a:t>769</a:t>
                      </a:r>
                    </a:p>
                  </a:txBody>
                  <a:tcPr marL="50800" marR="50800" marT="50800" marB="50800" horzOverflow="overflow">
                    <a:lnL w="12700">
                      <a:solidFill>
                        <a:srgbClr val="53585F"/>
                      </a:solidFill>
                      <a:miter lim="400000"/>
                    </a:lnL>
                    <a:lnR w="12700">
                      <a:solidFill>
                        <a:srgbClr val="53585F"/>
                      </a:solidFill>
                      <a:miter lim="400000"/>
                    </a:lnR>
                    <a:lnT w="12700">
                      <a:solidFill>
                        <a:srgbClr val="53585F"/>
                      </a:solidFill>
                      <a:miter lim="400000"/>
                    </a:lnT>
                    <a:lnB w="12700">
                      <a:solidFill>
                        <a:srgbClr val="53585F"/>
                      </a:solidFill>
                      <a:miter lim="400000"/>
                    </a:lnB>
                    <a:solidFill>
                      <a:srgbClr val="FFE061"/>
                    </a:solidFill>
                  </a:tcPr>
                </a:tc>
                <a:extLst>
                  <a:ext uri="{0D108BD9-81ED-4DB2-BD59-A6C34878D82A}">
                    <a16:rowId xmlns:a16="http://schemas.microsoft.com/office/drawing/2014/main" val="10011"/>
                  </a:ext>
                </a:extLst>
              </a:tr>
            </a:tbl>
          </a:graphicData>
        </a:graphic>
      </p:graphicFrame>
      <p:sp>
        <p:nvSpPr>
          <p:cNvPr id="235" name="Distribuiçao da imigração portuguesa"/>
          <p:cNvSpPr txBox="1">
            <a:spLocks noGrp="1"/>
          </p:cNvSpPr>
          <p:nvPr>
            <p:ph type="title" idx="4294967295"/>
          </p:nvPr>
        </p:nvSpPr>
        <p:spPr>
          <a:xfrm>
            <a:off x="8340146" y="832814"/>
            <a:ext cx="14716125" cy="1682750"/>
          </a:xfrm>
          <a:prstGeom prst="rect">
            <a:avLst/>
          </a:prstGeom>
        </p:spPr>
        <p:txBody>
          <a:bodyPr lIns="71436" tIns="71436" rIns="71436" bIns="71436" anchor="ctr">
            <a:normAutofit/>
          </a:bodyPr>
          <a:lstStyle>
            <a:lvl1pPr algn="just" defTabSz="821530">
              <a:lnSpc>
                <a:spcPct val="100000"/>
              </a:lnSpc>
              <a:defRPr sz="6700" spc="0">
                <a:solidFill>
                  <a:srgbClr val="FFFFFF"/>
                </a:solidFill>
                <a:latin typeface="Papyrus"/>
                <a:ea typeface="Papyrus"/>
                <a:cs typeface="Papyrus"/>
                <a:sym typeface="Papyrus"/>
              </a:defRPr>
            </a:lvl1pPr>
          </a:lstStyle>
          <a:p>
            <a:pPr algn="r"/>
            <a:r>
              <a:rPr sz="6200" b="1" dirty="0" err="1" smtClean="0">
                <a:solidFill>
                  <a:srgbClr val="000034"/>
                </a:solidFill>
                <a:latin typeface="+mn-lt"/>
                <a:ea typeface="+mn-ea"/>
                <a:cs typeface="+mn-cs"/>
              </a:rPr>
              <a:t>Distribuiç</a:t>
            </a:r>
            <a:r>
              <a:rPr lang="pt-PT" sz="6200" b="1" dirty="0" smtClean="0">
                <a:solidFill>
                  <a:srgbClr val="000034"/>
                </a:solidFill>
                <a:latin typeface="+mn-lt"/>
                <a:ea typeface="+mn-ea"/>
                <a:cs typeface="+mn-cs"/>
              </a:rPr>
              <a:t>ã</a:t>
            </a:r>
            <a:r>
              <a:rPr sz="6200" b="1" dirty="0" smtClean="0">
                <a:solidFill>
                  <a:srgbClr val="000034"/>
                </a:solidFill>
                <a:latin typeface="+mn-lt"/>
                <a:ea typeface="+mn-ea"/>
                <a:cs typeface="+mn-cs"/>
              </a:rPr>
              <a:t>o </a:t>
            </a:r>
            <a:r>
              <a:rPr sz="6200" b="1" dirty="0">
                <a:solidFill>
                  <a:srgbClr val="000034"/>
                </a:solidFill>
                <a:latin typeface="+mn-lt"/>
                <a:ea typeface="+mn-ea"/>
                <a:cs typeface="+mn-cs"/>
              </a:rPr>
              <a:t>da </a:t>
            </a:r>
            <a:r>
              <a:rPr sz="6200" b="1" dirty="0" err="1">
                <a:solidFill>
                  <a:srgbClr val="000034"/>
                </a:solidFill>
                <a:latin typeface="+mn-lt"/>
                <a:ea typeface="+mn-ea"/>
                <a:cs typeface="+mn-cs"/>
              </a:rPr>
              <a:t>imigração</a:t>
            </a:r>
            <a:r>
              <a:rPr sz="6200" b="1" dirty="0">
                <a:solidFill>
                  <a:srgbClr val="000034"/>
                </a:solidFill>
                <a:latin typeface="+mn-lt"/>
                <a:ea typeface="+mn-ea"/>
                <a:cs typeface="+mn-cs"/>
              </a:rPr>
              <a:t> </a:t>
            </a:r>
            <a:r>
              <a:rPr sz="6200" b="1" dirty="0" err="1">
                <a:solidFill>
                  <a:srgbClr val="000034"/>
                </a:solidFill>
                <a:latin typeface="+mn-lt"/>
                <a:ea typeface="+mn-ea"/>
                <a:cs typeface="+mn-cs"/>
              </a:rPr>
              <a:t>portuguesa</a:t>
            </a:r>
            <a:endParaRPr sz="6200" b="1" dirty="0">
              <a:solidFill>
                <a:srgbClr val="000034"/>
              </a:solidFill>
              <a:latin typeface="+mn-lt"/>
              <a:ea typeface="+mn-ea"/>
              <a:cs typeface="+mn-cs"/>
            </a:endParaRPr>
          </a:p>
        </p:txBody>
      </p:sp>
      <p:cxnSp>
        <p:nvCxnSpPr>
          <p:cNvPr id="4" name="Conexão reta 3"/>
          <p:cNvCxnSpPr/>
          <p:nvPr/>
        </p:nvCxnSpPr>
        <p:spPr>
          <a:xfrm>
            <a:off x="1327728" y="2515564"/>
            <a:ext cx="21728543" cy="0"/>
          </a:xfrm>
          <a:prstGeom prst="line">
            <a:avLst/>
          </a:prstGeom>
          <a:ln w="152400"/>
        </p:spPr>
        <p:style>
          <a:lnRef idx="1">
            <a:schemeClr val="accent4"/>
          </a:lnRef>
          <a:fillRef idx="0">
            <a:schemeClr val="accent4"/>
          </a:fillRef>
          <a:effectRef idx="0">
            <a:schemeClr val="accent4"/>
          </a:effectRef>
          <a:fontRef idx="minor">
            <a:schemeClr val="tx1"/>
          </a:fontRef>
        </p:style>
      </p:cxnSp>
      <p:sp>
        <p:nvSpPr>
          <p:cNvPr id="6" name="Fonte: INSEE (dados do recenseamento)"/>
          <p:cNvSpPr txBox="1"/>
          <p:nvPr/>
        </p:nvSpPr>
        <p:spPr>
          <a:xfrm>
            <a:off x="114383" y="13112010"/>
            <a:ext cx="4320154" cy="452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6" tIns="71436" rIns="71436" bIns="71436" anchor="ctr">
            <a:spAutoFit/>
          </a:bodyPr>
          <a:lstStyle>
            <a:lvl1pPr defTabSz="821530">
              <a:spcBef>
                <a:spcPts val="0"/>
              </a:spcBef>
              <a:tabLst/>
              <a:defRPr sz="3600" spc="0">
                <a:solidFill>
                  <a:srgbClr val="DDDDDD"/>
                </a:solidFill>
                <a:latin typeface="Papyrus"/>
                <a:ea typeface="Papyrus"/>
                <a:cs typeface="Papyrus"/>
                <a:sym typeface="Papyrus"/>
              </a:defRPr>
            </a:lvl1pPr>
          </a:lstStyle>
          <a:p>
            <a:r>
              <a:rPr sz="2000" dirty="0" smtClean="0">
                <a:solidFill>
                  <a:srgbClr val="002060"/>
                </a:solidFill>
                <a:latin typeface="+mj-lt"/>
              </a:rPr>
              <a:t>Fonte: INSEE (dados do </a:t>
            </a:r>
            <a:r>
              <a:rPr sz="2000" dirty="0" err="1" smtClean="0">
                <a:solidFill>
                  <a:srgbClr val="002060"/>
                </a:solidFill>
                <a:latin typeface="+mj-lt"/>
              </a:rPr>
              <a:t>recenseamento</a:t>
            </a:r>
            <a:r>
              <a:rPr sz="2000" dirty="0" smtClean="0">
                <a:solidFill>
                  <a:srgbClr val="002060"/>
                </a:solidFill>
                <a:latin typeface="+mj-lt"/>
              </a:rPr>
              <a:t>) </a:t>
            </a:r>
            <a:endParaRPr sz="2000" dirty="0">
              <a:solidFill>
                <a:srgbClr val="002060"/>
              </a:solidFill>
              <a:latin typeface="+mj-lt"/>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8_Academy">
  <a:themeElements>
    <a:clrScheme name="28_Academy">
      <a:dk1>
        <a:srgbClr val="000000"/>
      </a:dk1>
      <a:lt1>
        <a:srgbClr val="FFFFFF"/>
      </a:lt1>
      <a:dk2>
        <a:srgbClr val="A7A7A7"/>
      </a:dk2>
      <a:lt2>
        <a:srgbClr val="535353"/>
      </a:lt2>
      <a:accent1>
        <a:srgbClr val="3B39E4"/>
      </a:accent1>
      <a:accent2>
        <a:srgbClr val="51C1FD"/>
      </a:accent2>
      <a:accent3>
        <a:srgbClr val="5EF7D2"/>
      </a:accent3>
      <a:accent4>
        <a:srgbClr val="BFF823"/>
      </a:accent4>
      <a:accent5>
        <a:srgbClr val="FFA728"/>
      </a:accent5>
      <a:accent6>
        <a:srgbClr val="FF5F52"/>
      </a:accent6>
      <a:hlink>
        <a:srgbClr val="0000FF"/>
      </a:hlink>
      <a:folHlink>
        <a:srgbClr val="FF00FF"/>
      </a:folHlink>
    </a:clrScheme>
    <a:fontScheme name="28_Academy">
      <a:majorFont>
        <a:latin typeface="Helvetica Neue"/>
        <a:ea typeface="Helvetica Neue"/>
        <a:cs typeface="Helvetica Neue"/>
      </a:majorFont>
      <a:minorFont>
        <a:latin typeface="Helvetica"/>
        <a:ea typeface="Helvetica"/>
        <a:cs typeface="Helvetica"/>
      </a:minorFont>
    </a:fontScheme>
    <a:fmtScheme name="28_Academ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Founders Grotesk Semibold"/>
            <a:ea typeface="Founders Grotesk Semibold"/>
            <a:cs typeface="Founders Grotesk Semibold"/>
            <a:sym typeface="Founders Grotesk Semi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2400"/>
          </a:spcBef>
          <a:spcAft>
            <a:spcPts val="0"/>
          </a:spcAft>
          <a:buClrTx/>
          <a:buSzTx/>
          <a:buFontTx/>
          <a:buNone/>
          <a:tabLst>
            <a:tab pos="584200" algn="l"/>
          </a:tabLst>
          <a:defRPr kumimoji="0" sz="2600" b="0" i="0" u="none" strike="noStrike" cap="none" spc="78" normalizeH="0" baseline="0">
            <a:ln>
              <a:noFill/>
            </a:ln>
            <a:solidFill>
              <a:srgbClr val="000034"/>
            </a:solidFill>
            <a:effectLst/>
            <a:uFillTx/>
            <a:latin typeface="Founders Grotesk Semibold"/>
            <a:ea typeface="Founders Grotesk Semibold"/>
            <a:cs typeface="Founders Grotesk Semibold"/>
            <a:sym typeface="Founders Grotesk Semi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3213</TotalTime>
  <Words>1312</Words>
  <Application>Microsoft Office PowerPoint</Application>
  <PresentationFormat>Personalizados</PresentationFormat>
  <Paragraphs>131</Paragraphs>
  <Slides>32</Slides>
  <Notes>5</Notes>
  <HiddenSlides>0</HiddenSlides>
  <MMClips>0</MMClips>
  <ScaleCrop>false</ScaleCrop>
  <HeadingPairs>
    <vt:vector size="6" baseType="variant">
      <vt:variant>
        <vt:lpstr>Tipos de letra usados</vt:lpstr>
      </vt:variant>
      <vt:variant>
        <vt:i4>13</vt:i4>
      </vt:variant>
      <vt:variant>
        <vt:lpstr>Tema</vt:lpstr>
      </vt:variant>
      <vt:variant>
        <vt:i4>1</vt:i4>
      </vt:variant>
      <vt:variant>
        <vt:lpstr>Títulos dos diapositivos</vt:lpstr>
      </vt:variant>
      <vt:variant>
        <vt:i4>32</vt:i4>
      </vt:variant>
    </vt:vector>
  </HeadingPairs>
  <TitlesOfParts>
    <vt:vector size="46" baseType="lpstr">
      <vt:lpstr>Arial</vt:lpstr>
      <vt:lpstr>Avenir Roman</vt:lpstr>
      <vt:lpstr>Calibri</vt:lpstr>
      <vt:lpstr>Calibri </vt:lpstr>
      <vt:lpstr>Calibri Light</vt:lpstr>
      <vt:lpstr>Founders Grotesk</vt:lpstr>
      <vt:lpstr>Founders Grotesk Condensed</vt:lpstr>
      <vt:lpstr>Founders Grotesk Semibold</vt:lpstr>
      <vt:lpstr>Founders Grotesk Text</vt:lpstr>
      <vt:lpstr>Helvetica</vt:lpstr>
      <vt:lpstr>Helvetica Neue</vt:lpstr>
      <vt:lpstr>Papyrus</vt:lpstr>
      <vt:lpstr>Verdana</vt:lpstr>
      <vt:lpstr>Tema do Office</vt:lpstr>
      <vt:lpstr>A emigração portuguesa para França no entre-guerras</vt:lpstr>
      <vt:lpstr>Portugueses em França antes de 1916 </vt:lpstr>
      <vt:lpstr>Convenção franco-portuguesa (Outubro de 1916)</vt:lpstr>
      <vt:lpstr>Apresentação do PowerPoint</vt:lpstr>
      <vt:lpstr>Apresentação do PowerPoint</vt:lpstr>
      <vt:lpstr>Comparativo da emigração legal para o  Brasil e para a Europa </vt:lpstr>
      <vt:lpstr>Portugueses em França entre 1921 e 1946 </vt:lpstr>
      <vt:lpstr>Apresentação do PowerPoint</vt:lpstr>
      <vt:lpstr>Distribuição da imigração portuguesa</vt:lpstr>
      <vt:lpstr>Distribuição da imigração portuguesa</vt:lpstr>
      <vt:lpstr>Apresentação do PowerPoint</vt:lpstr>
      <vt:lpstr>VILA NOVA DE FAMALICÃO NO ENTRE-GUERRAS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emigração portuguesa para França no entre-guerras</dc:title>
  <dc:creator>Arminda Ferreira</dc:creator>
  <cp:lastModifiedBy>Arminda Ferreira</cp:lastModifiedBy>
  <cp:revision>37</cp:revision>
  <dcterms:modified xsi:type="dcterms:W3CDTF">2021-10-24T16:47:02Z</dcterms:modified>
</cp:coreProperties>
</file>