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0" r:id="rId2"/>
    <p:sldId id="258" r:id="rId3"/>
    <p:sldId id="259" r:id="rId4"/>
    <p:sldId id="260" r:id="rId5"/>
    <p:sldId id="261" r:id="rId6"/>
    <p:sldId id="262" r:id="rId7"/>
    <p:sldId id="263" r:id="rId8"/>
    <p:sldId id="264" r:id="rId9"/>
    <p:sldId id="290" r:id="rId10"/>
    <p:sldId id="265" r:id="rId11"/>
    <p:sldId id="291" r:id="rId12"/>
    <p:sldId id="266" r:id="rId13"/>
    <p:sldId id="275" r:id="rId14"/>
    <p:sldId id="282" r:id="rId15"/>
    <p:sldId id="276" r:id="rId16"/>
    <p:sldId id="267" r:id="rId17"/>
    <p:sldId id="268" r:id="rId18"/>
    <p:sldId id="269" r:id="rId19"/>
    <p:sldId id="270" r:id="rId20"/>
    <p:sldId id="271" r:id="rId21"/>
    <p:sldId id="272" r:id="rId22"/>
    <p:sldId id="273" r:id="rId23"/>
    <p:sldId id="284" r:id="rId24"/>
    <p:sldId id="285" r:id="rId25"/>
    <p:sldId id="287" r:id="rId26"/>
    <p:sldId id="289" r:id="rId27"/>
    <p:sldId id="283" r:id="rId28"/>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A8AF"/>
    <a:srgbClr val="0860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2" autoAdjust="0"/>
    <p:restoredTop sz="94660"/>
  </p:normalViewPr>
  <p:slideViewPr>
    <p:cSldViewPr snapToGrid="0" showGuides="1">
      <p:cViewPr varScale="1">
        <p:scale>
          <a:sx n="70" d="100"/>
          <a:sy n="70" d="100"/>
        </p:scale>
        <p:origin x="438" y="54"/>
      </p:cViewPr>
      <p:guideLst>
        <p:guide orient="horz" pos="2160"/>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Folha_de_C_lculo_do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cmfamalicao.local\Z\joanapereira\01_trabalho\REOT\02_trabalho\tabelas_trabalho_relatorio_jan_2019\Mobilidade.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mfamalicao.local\Z\joanapereira\01_trabalho\REOT\02_trabalho\tabelas_trabalho_relatorio_jan_2019\Mobilidade.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82760562648643"/>
          <c:y val="7.7325777730487794E-2"/>
          <c:w val="0.43078039615567221"/>
          <c:h val="0.62532824800803521"/>
        </c:manualLayout>
      </c:layout>
      <c:pieChart>
        <c:varyColors val="1"/>
        <c:ser>
          <c:idx val="0"/>
          <c:order val="0"/>
          <c:tx>
            <c:strRef>
              <c:f>Folha1!$B$1</c:f>
              <c:strCache>
                <c:ptCount val="1"/>
                <c:pt idx="0">
                  <c:v>Coluna1</c:v>
                </c:pt>
              </c:strCache>
            </c:strRef>
          </c:tx>
          <c:dPt>
            <c:idx val="0"/>
            <c:bubble3D val="0"/>
            <c:spPr>
              <a:solidFill>
                <a:srgbClr val="008C98"/>
              </a:solidFill>
              <a:ln w="19050">
                <a:solidFill>
                  <a:schemeClr val="lt1"/>
                </a:solidFill>
              </a:ln>
              <a:effectLst/>
            </c:spPr>
            <c:extLst>
              <c:ext xmlns:c16="http://schemas.microsoft.com/office/drawing/2014/chart" uri="{C3380CC4-5D6E-409C-BE32-E72D297353CC}">
                <c16:uniqueId val="{00000002-BA82-4236-8D66-A1B89B5E1673}"/>
              </c:ext>
            </c:extLst>
          </c:dPt>
          <c:dPt>
            <c:idx val="1"/>
            <c:bubble3D val="0"/>
            <c:spPr>
              <a:solidFill>
                <a:srgbClr val="005B6A"/>
              </a:solidFill>
              <a:ln w="19050">
                <a:solidFill>
                  <a:schemeClr val="lt1"/>
                </a:solidFill>
              </a:ln>
              <a:effectLst/>
            </c:spPr>
            <c:extLst>
              <c:ext xmlns:c16="http://schemas.microsoft.com/office/drawing/2014/chart" uri="{C3380CC4-5D6E-409C-BE32-E72D297353CC}">
                <c16:uniqueId val="{00000003-BA82-4236-8D66-A1B89B5E167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079-49AA-ADE6-DE02245684E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079-49AA-ADE6-DE02245684E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079-49AA-ADE6-DE02245684E0}"/>
              </c:ext>
            </c:extLst>
          </c:dPt>
          <c:dPt>
            <c:idx val="5"/>
            <c:bubble3D val="0"/>
            <c:spPr>
              <a:solidFill>
                <a:srgbClr val="9AB937"/>
              </a:solidFill>
              <a:ln w="19050">
                <a:solidFill>
                  <a:schemeClr val="lt1"/>
                </a:solidFill>
              </a:ln>
              <a:effectLst/>
            </c:spPr>
            <c:extLst>
              <c:ext xmlns:c16="http://schemas.microsoft.com/office/drawing/2014/chart" uri="{C3380CC4-5D6E-409C-BE32-E72D297353CC}">
                <c16:uniqueId val="{00000001-BA82-4236-8D66-A1B89B5E1673}"/>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pt-PT"/>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Folha1!$A$2:$A$7</c:f>
              <c:strCache>
                <c:ptCount val="6"/>
                <c:pt idx="0">
                  <c:v>Carreiras urbanas </c:v>
                </c:pt>
                <c:pt idx="1">
                  <c:v>Municipais (em períodos escolares) </c:v>
                </c:pt>
                <c:pt idx="2">
                  <c:v>Intermunicipais</c:v>
                </c:pt>
                <c:pt idx="3">
                  <c:v>Regionais</c:v>
                </c:pt>
                <c:pt idx="4">
                  <c:v>Nacionais (serviço expresso) </c:v>
                </c:pt>
                <c:pt idx="5">
                  <c:v>Internacionais</c:v>
                </c:pt>
              </c:strCache>
            </c:strRef>
          </c:cat>
          <c:val>
            <c:numRef>
              <c:f>Folha1!$B$2:$B$7</c:f>
              <c:numCache>
                <c:formatCode>General</c:formatCode>
                <c:ptCount val="6"/>
                <c:pt idx="0">
                  <c:v>20</c:v>
                </c:pt>
                <c:pt idx="1">
                  <c:v>20</c:v>
                </c:pt>
                <c:pt idx="2">
                  <c:v>8</c:v>
                </c:pt>
                <c:pt idx="3">
                  <c:v>3</c:v>
                </c:pt>
                <c:pt idx="4">
                  <c:v>8</c:v>
                </c:pt>
                <c:pt idx="5">
                  <c:v>4</c:v>
                </c:pt>
              </c:numCache>
            </c:numRef>
          </c:val>
          <c:extLst>
            <c:ext xmlns:c16="http://schemas.microsoft.com/office/drawing/2014/chart" uri="{C3380CC4-5D6E-409C-BE32-E72D297353CC}">
              <c16:uniqueId val="{00000000-BA82-4236-8D66-A1B89B5E1673}"/>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59276927115058364"/>
          <c:y val="8.7510514127311201E-2"/>
          <c:w val="0.35648316377103356"/>
          <c:h val="0.65141929006305965"/>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HurmeGeometricSans4 Light" panose="020B0400020000000000" pitchFamily="34" charset="0"/>
              <a:ea typeface="+mn-ea"/>
              <a:cs typeface="+mn-cs"/>
            </a:defRPr>
          </a:pPr>
          <a:endParaRPr lang="pt-PT"/>
        </a:p>
      </c:txPr>
    </c:legend>
    <c:plotVisOnly val="1"/>
    <c:dispBlanksAs val="gap"/>
    <c:showDLblsOverMax val="0"/>
  </c:chart>
  <c:spPr>
    <a:noFill/>
    <a:ln>
      <a:noFill/>
    </a:ln>
    <a:effectLst/>
  </c:spPr>
  <c:txPr>
    <a:bodyPr/>
    <a:lstStyle/>
    <a:p>
      <a:pPr>
        <a:defRPr/>
      </a:pPr>
      <a:endParaRPr lang="pt-P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560091115210133E-2"/>
          <c:y val="0.11317293408712617"/>
          <c:w val="0.53829058280222974"/>
          <c:h val="0.78316488636611015"/>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52F-4548-88CC-05B29D65C2A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52F-4548-88CC-05B29D65C2A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52F-4548-88CC-05B29D65C2A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52F-4548-88CC-05B29D65C2A1}"/>
              </c:ext>
            </c:extLst>
          </c:dPt>
          <c:dPt>
            <c:idx val="4"/>
            <c:bubble3D val="0"/>
            <c:spPr>
              <a:solidFill>
                <a:srgbClr val="00CCFF"/>
              </a:solidFill>
              <a:ln w="19050">
                <a:solidFill>
                  <a:schemeClr val="lt1"/>
                </a:solidFill>
              </a:ln>
              <a:effectLst/>
            </c:spPr>
            <c:extLst>
              <c:ext xmlns:c16="http://schemas.microsoft.com/office/drawing/2014/chart" uri="{C3380CC4-5D6E-409C-BE32-E72D297353CC}">
                <c16:uniqueId val="{00000009-D52F-4548-88CC-05B29D65C2A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D52F-4548-88CC-05B29D65C2A1}"/>
              </c:ext>
            </c:extLst>
          </c:dPt>
          <c:dPt>
            <c:idx val="6"/>
            <c:bubble3D val="0"/>
            <c:spPr>
              <a:solidFill>
                <a:srgbClr val="FFFF00"/>
              </a:solidFill>
              <a:ln w="19050">
                <a:solidFill>
                  <a:schemeClr val="lt1"/>
                </a:solidFill>
              </a:ln>
              <a:effectLst/>
            </c:spPr>
            <c:extLst>
              <c:ext xmlns:c16="http://schemas.microsoft.com/office/drawing/2014/chart" uri="{C3380CC4-5D6E-409C-BE32-E72D297353CC}">
                <c16:uniqueId val="{0000000D-D52F-4548-88CC-05B29D65C2A1}"/>
              </c:ext>
            </c:extLst>
          </c:dPt>
          <c:dPt>
            <c:idx val="7"/>
            <c:bubble3D val="0"/>
            <c:spPr>
              <a:solidFill>
                <a:schemeClr val="accent6"/>
              </a:solidFill>
              <a:ln w="19050">
                <a:solidFill>
                  <a:schemeClr val="lt1"/>
                </a:solidFill>
              </a:ln>
              <a:effectLst/>
            </c:spPr>
            <c:extLst>
              <c:ext xmlns:c16="http://schemas.microsoft.com/office/drawing/2014/chart" uri="{C3380CC4-5D6E-409C-BE32-E72D297353CC}">
                <c16:uniqueId val="{0000000F-D52F-4548-88CC-05B29D65C2A1}"/>
              </c:ext>
            </c:extLst>
          </c:dPt>
          <c:dPt>
            <c:idx val="8"/>
            <c:bubble3D val="0"/>
            <c:spPr>
              <a:solidFill>
                <a:srgbClr val="FF00FF"/>
              </a:solidFill>
              <a:ln w="19050">
                <a:solidFill>
                  <a:schemeClr val="lt1"/>
                </a:solidFill>
              </a:ln>
              <a:effectLst/>
            </c:spPr>
            <c:extLst>
              <c:ext xmlns:c16="http://schemas.microsoft.com/office/drawing/2014/chart" uri="{C3380CC4-5D6E-409C-BE32-E72D297353CC}">
                <c16:uniqueId val="{00000011-D52F-4548-88CC-05B29D65C2A1}"/>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D52F-4548-88CC-05B29D65C2A1}"/>
              </c:ext>
            </c:extLst>
          </c:dPt>
          <c:dLbls>
            <c:dLbl>
              <c:idx val="0"/>
              <c:layout>
                <c:manualLayout>
                  <c:x val="7.7452492264739894E-2"/>
                  <c:y val="-0.18201058201058201"/>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52F-4548-88CC-05B29D65C2A1}"/>
                </c:ext>
              </c:extLst>
            </c:dLbl>
            <c:dLbl>
              <c:idx val="1"/>
              <c:layout>
                <c:manualLayout>
                  <c:x val="0.1281972285761212"/>
                  <c:y val="8.88888888888887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D52F-4548-88CC-05B29D65C2A1}"/>
                </c:ext>
              </c:extLst>
            </c:dLbl>
            <c:dLbl>
              <c:idx val="2"/>
              <c:layout>
                <c:manualLayout>
                  <c:x val="-8.8135594646083323E-2"/>
                  <c:y val="0.11851851851851836"/>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D52F-4548-88CC-05B29D65C2A1}"/>
                </c:ext>
              </c:extLst>
            </c:dLbl>
            <c:dLbl>
              <c:idx val="3"/>
              <c:layout>
                <c:manualLayout>
                  <c:x val="-9.6147921432090916E-2"/>
                  <c:y val="-5.925925925925929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D52F-4548-88CC-05B29D65C2A1}"/>
                </c:ext>
              </c:extLst>
            </c:dLbl>
            <c:dLbl>
              <c:idx val="4"/>
              <c:layout>
                <c:manualLayout>
                  <c:x val="-9.881869702742678E-2"/>
                  <c:y val="-0.10158730158730157"/>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D52F-4548-88CC-05B29D65C2A1}"/>
                </c:ext>
              </c:extLst>
            </c:dLbl>
            <c:dLbl>
              <c:idx val="5"/>
              <c:layout>
                <c:manualLayout>
                  <c:x val="-0.1069391166209936"/>
                  <c:y val="-0.1566137566137566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D52F-4548-88CC-05B29D65C2A1}"/>
                </c:ext>
              </c:extLst>
            </c:dLbl>
            <c:dLbl>
              <c:idx val="6"/>
              <c:layout>
                <c:manualLayout>
                  <c:x val="-5.614034792280715E-2"/>
                  <c:y val="-0.126984126984127"/>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D52F-4548-88CC-05B29D65C2A1}"/>
                </c:ext>
              </c:extLst>
            </c:dLbl>
            <c:dLbl>
              <c:idx val="7"/>
              <c:layout>
                <c:manualLayout>
                  <c:x val="-2.1386799208688429E-2"/>
                  <c:y val="-0.1566137566137566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D52F-4548-88CC-05B29D65C2A1}"/>
                </c:ext>
              </c:extLst>
            </c:dLbl>
            <c:dLbl>
              <c:idx val="8"/>
              <c:layout>
                <c:manualLayout>
                  <c:x val="-1.8631459481458328E-2"/>
                  <c:y val="-0.1947089947089947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D52F-4548-88CC-05B29D65C2A1}"/>
                </c:ext>
              </c:extLst>
            </c:dLbl>
            <c:dLbl>
              <c:idx val="9"/>
              <c:layout>
                <c:manualLayout>
                  <c:x val="4.8120298219548968E-2"/>
                  <c:y val="-0.1566137566137566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D52F-4548-88CC-05B29D65C2A1}"/>
                </c:ext>
              </c:extLst>
            </c:dLbl>
            <c:spPr>
              <a:noFill/>
              <a:ln>
                <a:noFill/>
              </a:ln>
              <a:effectLst/>
            </c:spPr>
            <c:txPr>
              <a:bodyPr rot="0" spcFirstLastPara="1" vertOverflow="ellipsis" vert="horz" wrap="square" anchor="ctr" anchorCtr="1"/>
              <a:lstStyle/>
              <a:p>
                <a:pPr>
                  <a:defRPr sz="1200" b="1" i="0" u="none" strike="noStrike" kern="1200" baseline="0">
                    <a:ln>
                      <a:noFill/>
                    </a:ln>
                    <a:solidFill>
                      <a:schemeClr val="tx1">
                        <a:lumMod val="75000"/>
                        <a:lumOff val="25000"/>
                      </a:schemeClr>
                    </a:solidFill>
                    <a:latin typeface="HurmeGeometricSans4 Light" panose="020B0400020000000000" pitchFamily="34" charset="0"/>
                    <a:ea typeface="+mn-ea"/>
                    <a:cs typeface="+mn-cs"/>
                  </a:defRPr>
                </a:pPr>
                <a:endParaRPr lang="pt-PT"/>
              </a:p>
            </c:txPr>
            <c:showLegendKey val="0"/>
            <c:showVal val="1"/>
            <c:showCatName val="0"/>
            <c:showSerName val="0"/>
            <c:showPercent val="0"/>
            <c:showBubbleSize val="0"/>
            <c:showLeaderLines val="1"/>
            <c:leaderLines>
              <c:spPr>
                <a:ln w="317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Meio_transporte_utilizado!$A$8:$A$17</c:f>
              <c:strCache>
                <c:ptCount val="10"/>
                <c:pt idx="0">
                  <c:v>Nenhum - vai a pé</c:v>
                </c:pt>
                <c:pt idx="1">
                  <c:v>Automóvel ligeiro- como condutor</c:v>
                </c:pt>
                <c:pt idx="2">
                  <c:v>Automóvel ligeiro - como passageiro</c:v>
                </c:pt>
                <c:pt idx="3">
                  <c:v>Autocarro</c:v>
                </c:pt>
                <c:pt idx="4">
                  <c:v>Transporte coletivo da empresa ou da escola</c:v>
                </c:pt>
                <c:pt idx="5">
                  <c:v>Elétrico ou metropolitano</c:v>
                </c:pt>
                <c:pt idx="6">
                  <c:v>Comboio</c:v>
                </c:pt>
                <c:pt idx="7">
                  <c:v>Motociclo ou bicicleta</c:v>
                </c:pt>
                <c:pt idx="8">
                  <c:v>Outro meio</c:v>
                </c:pt>
                <c:pt idx="9">
                  <c:v>Não se aplica</c:v>
                </c:pt>
              </c:strCache>
            </c:strRef>
          </c:cat>
          <c:val>
            <c:numRef>
              <c:f>Meio_transporte_utilizado!$I$8:$I$17</c:f>
              <c:numCache>
                <c:formatCode>0%</c:formatCode>
                <c:ptCount val="10"/>
                <c:pt idx="0">
                  <c:v>0.27179735818265671</c:v>
                </c:pt>
                <c:pt idx="1">
                  <c:v>0.34470158343483559</c:v>
                </c:pt>
                <c:pt idx="2">
                  <c:v>0.12824757872828543</c:v>
                </c:pt>
                <c:pt idx="3">
                  <c:v>0.11443539136501779</c:v>
                </c:pt>
                <c:pt idx="4">
                  <c:v>8.2873124179605739E-2</c:v>
                </c:pt>
                <c:pt idx="5">
                  <c:v>0</c:v>
                </c:pt>
                <c:pt idx="6">
                  <c:v>1.0028026441824439E-2</c:v>
                </c:pt>
                <c:pt idx="7">
                  <c:v>3.8740347433274598E-2</c:v>
                </c:pt>
                <c:pt idx="8">
                  <c:v>5.0494897295507496E-3</c:v>
                </c:pt>
                <c:pt idx="9">
                  <c:v>4.1271005049489731E-3</c:v>
                </c:pt>
              </c:numCache>
            </c:numRef>
          </c:val>
          <c:extLst>
            <c:ext xmlns:c16="http://schemas.microsoft.com/office/drawing/2014/chart" uri="{C3380CC4-5D6E-409C-BE32-E72D297353CC}">
              <c16:uniqueId val="{00000014-D52F-4548-88CC-05B29D65C2A1}"/>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61118733476108822"/>
          <c:y val="2.8725409323834526E-2"/>
          <c:w val="0.37281246436279902"/>
          <c:h val="0.95524726075907163"/>
        </c:manualLayout>
      </c:layout>
      <c:overlay val="0"/>
      <c:spPr>
        <a:noFill/>
        <a:ln>
          <a:noFill/>
        </a:ln>
        <a:effectLst/>
      </c:spPr>
      <c:txPr>
        <a:bodyPr rot="0" spcFirstLastPara="1" vertOverflow="ellipsis" vert="horz" wrap="square" anchor="ctr" anchorCtr="1"/>
        <a:lstStyle/>
        <a:p>
          <a:pPr rtl="0">
            <a:defRPr sz="1400" b="0" i="0" u="none" strike="noStrike" kern="1200" baseline="0">
              <a:ln>
                <a:noFill/>
              </a:ln>
              <a:solidFill>
                <a:schemeClr val="tx1">
                  <a:lumMod val="65000"/>
                  <a:lumOff val="35000"/>
                </a:schemeClr>
              </a:solidFill>
              <a:latin typeface="HurmeGeometricSans4 Light" panose="020B0400020000000000" pitchFamily="34" charset="0"/>
              <a:ea typeface="+mn-ea"/>
              <a:cs typeface="+mn-cs"/>
            </a:defRPr>
          </a:pPr>
          <a:endParaRPr lang="pt-PT"/>
        </a:p>
      </c:txPr>
    </c:legend>
    <c:plotVisOnly val="1"/>
    <c:dispBlanksAs val="gap"/>
    <c:showDLblsOverMax val="0"/>
  </c:chart>
  <c:spPr>
    <a:noFill/>
    <a:ln w="9525" cap="flat" cmpd="sng" algn="ctr">
      <a:noFill/>
      <a:round/>
    </a:ln>
    <a:effectLst/>
  </c:spPr>
  <c:txPr>
    <a:bodyPr/>
    <a:lstStyle/>
    <a:p>
      <a:pPr>
        <a:defRPr>
          <a:ln>
            <a:noFill/>
          </a:ln>
        </a:defRPr>
      </a:pPr>
      <a:endParaRPr lang="pt-PT"/>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561469816272985E-2"/>
          <c:y val="8.8888888888888892E-2"/>
          <c:w val="0.51"/>
          <c:h val="0.80952380952380953"/>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A74-44AF-95F6-34A73D25461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A74-44AF-95F6-34A73D25461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A74-44AF-95F6-34A73D25461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A74-44AF-95F6-34A73D254615}"/>
              </c:ext>
            </c:extLst>
          </c:dPt>
          <c:dPt>
            <c:idx val="4"/>
            <c:bubble3D val="0"/>
            <c:spPr>
              <a:solidFill>
                <a:srgbClr val="00CCFF"/>
              </a:solidFill>
              <a:ln w="19050">
                <a:solidFill>
                  <a:schemeClr val="lt1"/>
                </a:solidFill>
              </a:ln>
              <a:effectLst/>
            </c:spPr>
            <c:extLst>
              <c:ext xmlns:c16="http://schemas.microsoft.com/office/drawing/2014/chart" uri="{C3380CC4-5D6E-409C-BE32-E72D297353CC}">
                <c16:uniqueId val="{00000009-FA74-44AF-95F6-34A73D25461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FA74-44AF-95F6-34A73D254615}"/>
              </c:ext>
            </c:extLst>
          </c:dPt>
          <c:dPt>
            <c:idx val="6"/>
            <c:bubble3D val="0"/>
            <c:spPr>
              <a:solidFill>
                <a:srgbClr val="FFFF00"/>
              </a:solidFill>
              <a:ln w="19050">
                <a:solidFill>
                  <a:schemeClr val="lt1"/>
                </a:solidFill>
              </a:ln>
              <a:effectLst/>
            </c:spPr>
            <c:extLst>
              <c:ext xmlns:c16="http://schemas.microsoft.com/office/drawing/2014/chart" uri="{C3380CC4-5D6E-409C-BE32-E72D297353CC}">
                <c16:uniqueId val="{0000000D-FA74-44AF-95F6-34A73D254615}"/>
              </c:ext>
            </c:extLst>
          </c:dPt>
          <c:dPt>
            <c:idx val="7"/>
            <c:bubble3D val="0"/>
            <c:spPr>
              <a:solidFill>
                <a:schemeClr val="accent6"/>
              </a:solidFill>
              <a:ln w="19050">
                <a:solidFill>
                  <a:schemeClr val="lt1"/>
                </a:solidFill>
              </a:ln>
              <a:effectLst/>
            </c:spPr>
            <c:extLst>
              <c:ext xmlns:c16="http://schemas.microsoft.com/office/drawing/2014/chart" uri="{C3380CC4-5D6E-409C-BE32-E72D297353CC}">
                <c16:uniqueId val="{0000000F-FA74-44AF-95F6-34A73D254615}"/>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FA74-44AF-95F6-34A73D254615}"/>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FA74-44AF-95F6-34A73D254615}"/>
              </c:ext>
            </c:extLst>
          </c:dPt>
          <c:dPt>
            <c:idx val="10"/>
            <c:bubble3D val="0"/>
            <c:spPr>
              <a:solidFill>
                <a:srgbClr val="FF00FF"/>
              </a:solidFill>
              <a:ln w="19050">
                <a:solidFill>
                  <a:schemeClr val="lt1"/>
                </a:solidFill>
              </a:ln>
              <a:effectLst/>
            </c:spPr>
            <c:extLst>
              <c:ext xmlns:c16="http://schemas.microsoft.com/office/drawing/2014/chart" uri="{C3380CC4-5D6E-409C-BE32-E72D297353CC}">
                <c16:uniqueId val="{00000015-FA74-44AF-95F6-34A73D254615}"/>
              </c:ext>
            </c:extLst>
          </c:dPt>
          <c:dLbls>
            <c:dLbl>
              <c:idx val="0"/>
              <c:layout>
                <c:manualLayout>
                  <c:x val="0.10674879319228484"/>
                  <c:y val="-7.619047619047619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FA74-44AF-95F6-34A73D254615}"/>
                </c:ext>
              </c:extLst>
            </c:dLbl>
            <c:dLbl>
              <c:idx val="1"/>
              <c:layout>
                <c:manualLayout>
                  <c:x val="5.6043116425949439E-2"/>
                  <c:y val="0.14391534391534391"/>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FA74-44AF-95F6-34A73D254615}"/>
                </c:ext>
              </c:extLst>
            </c:dLbl>
            <c:dLbl>
              <c:idx val="2"/>
              <c:layout>
                <c:manualLayout>
                  <c:x val="-7.205543540479227E-2"/>
                  <c:y val="0.19894179894179895"/>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FA74-44AF-95F6-34A73D254615}"/>
                </c:ext>
              </c:extLst>
            </c:dLbl>
            <c:dLbl>
              <c:idx val="3"/>
              <c:layout>
                <c:manualLayout>
                  <c:x val="-0.1014113535326706"/>
                  <c:y val="-5.502645502645506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FA74-44AF-95F6-34A73D254615}"/>
                </c:ext>
              </c:extLst>
            </c:dLbl>
            <c:dLbl>
              <c:idx val="4"/>
              <c:layout>
                <c:manualLayout>
                  <c:x val="-0.12564744535104455"/>
                  <c:y val="-0.14814814814814814"/>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FA74-44AF-95F6-34A73D254615}"/>
                </c:ext>
              </c:extLst>
            </c:dLbl>
            <c:dLbl>
              <c:idx val="5"/>
              <c:layout>
                <c:manualLayout>
                  <c:x val="-6.4160397626065263E-2"/>
                  <c:y val="-0.1185185185185185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FA74-44AF-95F6-34A73D254615}"/>
                </c:ext>
              </c:extLst>
            </c:dLbl>
            <c:dLbl>
              <c:idx val="6"/>
              <c:layout>
                <c:manualLayout>
                  <c:x val="-6.6833747527151363E-2"/>
                  <c:y val="-0.16084656084656085"/>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FA74-44AF-95F6-34A73D254615}"/>
                </c:ext>
              </c:extLst>
            </c:dLbl>
            <c:dLbl>
              <c:idx val="7"/>
              <c:layout>
                <c:manualLayout>
                  <c:x val="-2.4060149109774484E-2"/>
                  <c:y val="-0.16084656084656088"/>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FA74-44AF-95F6-34A73D254615}"/>
                </c:ext>
              </c:extLst>
            </c:dLbl>
            <c:dLbl>
              <c:idx val="8"/>
              <c:layout>
                <c:manualLayout>
                  <c:x val="-4.8948017583200597E-17"/>
                  <c:y val="-0.16084656084656085"/>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FA74-44AF-95F6-34A73D254615}"/>
                </c:ext>
              </c:extLst>
            </c:dLbl>
            <c:dLbl>
              <c:idx val="9"/>
              <c:layout>
                <c:manualLayout>
                  <c:x val="7.4853797230409455E-2"/>
                  <c:y val="-0.14814814814814817"/>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FA74-44AF-95F6-34A73D254615}"/>
                </c:ext>
              </c:extLst>
            </c:dLbl>
            <c:dLbl>
              <c:idx val="10"/>
              <c:layout>
                <c:manualLayout>
                  <c:x val="2.4060149109774484E-2"/>
                  <c:y val="-0.16084656084656085"/>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FA74-44AF-95F6-34A73D254615}"/>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HurmeGeometricSans4 Light" panose="020B0400020000000000" pitchFamily="34" charset="0"/>
                    <a:ea typeface="+mn-ea"/>
                    <a:cs typeface="+mn-cs"/>
                  </a:defRPr>
                </a:pPr>
                <a:endParaRPr lang="pt-PT"/>
              </a:p>
            </c:txPr>
            <c:showLegendKey val="0"/>
            <c:showVal val="1"/>
            <c:showCatName val="0"/>
            <c:showSerName val="0"/>
            <c:showPercent val="0"/>
            <c:showBubbleSize val="0"/>
            <c:showLeaderLines val="1"/>
            <c:leaderLines>
              <c:spPr>
                <a:ln w="317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Meio_transporte_utilizado!$L$8:$L$18</c:f>
              <c:strCache>
                <c:ptCount val="11"/>
                <c:pt idx="0">
                  <c:v>A pé</c:v>
                </c:pt>
                <c:pt idx="1">
                  <c:v>Automóvel ligeiro - como condutor</c:v>
                </c:pt>
                <c:pt idx="2">
                  <c:v>Automóvel ligeiro - como passageiro</c:v>
                </c:pt>
                <c:pt idx="3">
                  <c:v>Autocarro</c:v>
                </c:pt>
                <c:pt idx="4">
                  <c:v>Transporte coletivo da empresa ou da escola</c:v>
                </c:pt>
                <c:pt idx="5">
                  <c:v>Metropolitano</c:v>
                </c:pt>
                <c:pt idx="6">
                  <c:v>Comboio</c:v>
                </c:pt>
                <c:pt idx="7">
                  <c:v>Motociclo</c:v>
                </c:pt>
                <c:pt idx="8">
                  <c:v>Bicicleta</c:v>
                </c:pt>
                <c:pt idx="9">
                  <c:v>Barco</c:v>
                </c:pt>
                <c:pt idx="10">
                  <c:v>Outro</c:v>
                </c:pt>
              </c:strCache>
            </c:strRef>
          </c:cat>
          <c:val>
            <c:numRef>
              <c:f>Meio_transporte_utilizado!$T$8:$T$18</c:f>
              <c:numCache>
                <c:formatCode>0%</c:formatCode>
                <c:ptCount val="11"/>
                <c:pt idx="0">
                  <c:v>0.14946958806325286</c:v>
                </c:pt>
                <c:pt idx="1">
                  <c:v>0.47984930352451294</c:v>
                </c:pt>
                <c:pt idx="2">
                  <c:v>0.1994621523818966</c:v>
                </c:pt>
                <c:pt idx="3">
                  <c:v>8.4766767461458378E-2</c:v>
                </c:pt>
                <c:pt idx="4">
                  <c:v>4.7984930352451299E-2</c:v>
                </c:pt>
                <c:pt idx="5">
                  <c:v>4.8331928815743814E-4</c:v>
                </c:pt>
                <c:pt idx="6">
                  <c:v>1.8527239379368461E-2</c:v>
                </c:pt>
                <c:pt idx="7">
                  <c:v>1.4995290735141029E-2</c:v>
                </c:pt>
                <c:pt idx="8">
                  <c:v>2.6396668814752393E-3</c:v>
                </c:pt>
                <c:pt idx="9">
                  <c:v>0</c:v>
                </c:pt>
                <c:pt idx="10">
                  <c:v>1.8217419322857284E-3</c:v>
                </c:pt>
              </c:numCache>
            </c:numRef>
          </c:val>
          <c:extLst>
            <c:ext xmlns:c16="http://schemas.microsoft.com/office/drawing/2014/chart" uri="{C3380CC4-5D6E-409C-BE32-E72D297353CC}">
              <c16:uniqueId val="{00000016-FA74-44AF-95F6-34A73D254615}"/>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63513615349996233"/>
          <c:y val="2.0259800858226054E-2"/>
          <c:w val="0.35421060367454066"/>
          <c:h val="0.95524726075907163"/>
        </c:manualLayout>
      </c:layout>
      <c:overlay val="0"/>
      <c:spPr>
        <a:noFill/>
        <a:ln>
          <a:noFill/>
        </a:ln>
        <a:effectLst/>
      </c:spPr>
      <c:txPr>
        <a:bodyPr rot="0" spcFirstLastPara="1" vertOverflow="ellipsis" vert="horz" wrap="square" anchor="ctr" anchorCtr="1"/>
        <a:lstStyle/>
        <a:p>
          <a:pPr rtl="0">
            <a:defRPr sz="1400" b="0" i="0" u="none" strike="noStrike" kern="1200" baseline="0">
              <a:solidFill>
                <a:schemeClr val="tx1">
                  <a:lumMod val="65000"/>
                  <a:lumOff val="35000"/>
                </a:schemeClr>
              </a:solidFill>
              <a:latin typeface="HurmeGeometricSans4 Light" panose="020B0400020000000000" pitchFamily="34" charset="0"/>
              <a:ea typeface="+mn-ea"/>
              <a:cs typeface="+mn-cs"/>
            </a:defRPr>
          </a:pPr>
          <a:endParaRPr lang="pt-PT"/>
        </a:p>
      </c:txPr>
    </c:legend>
    <c:plotVisOnly val="1"/>
    <c:dispBlanksAs val="gap"/>
    <c:showDLblsOverMax val="0"/>
  </c:chart>
  <c:spPr>
    <a:noFill/>
    <a:ln w="9525" cap="flat" cmpd="sng" algn="ctr">
      <a:noFill/>
      <a:round/>
    </a:ln>
    <a:effectLst/>
  </c:spPr>
  <c:txPr>
    <a:bodyPr/>
    <a:lstStyle/>
    <a:p>
      <a:pPr>
        <a:defRPr/>
      </a:pPr>
      <a:endParaRPr lang="pt-PT"/>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PT" smtClean="0"/>
              <a:t>Clique para editar o estilo</a:t>
            </a:r>
            <a:endParaRPr lang="pt-PT"/>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smtClean="0"/>
              <a:t>Clique para editar o estilo do subtítulo do Modelo Global</a:t>
            </a:r>
            <a:endParaRPr lang="pt-PT"/>
          </a:p>
        </p:txBody>
      </p:sp>
      <p:sp>
        <p:nvSpPr>
          <p:cNvPr id="4" name="Marcador de Posição da Data 3"/>
          <p:cNvSpPr>
            <a:spLocks noGrp="1"/>
          </p:cNvSpPr>
          <p:nvPr>
            <p:ph type="dt" sz="half" idx="10"/>
          </p:nvPr>
        </p:nvSpPr>
        <p:spPr/>
        <p:txBody>
          <a:bodyPr/>
          <a:lstStyle/>
          <a:p>
            <a:fld id="{9C94FB2D-C096-4DC0-9E8E-3EF79E8E614B}" type="datetimeFigureOut">
              <a:rPr lang="pt-PT" smtClean="0"/>
              <a:t>25/05/2020</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E56F5DA4-7F77-4045-80B1-C3B2E35F7C19}" type="slidenum">
              <a:rPr lang="pt-PT" smtClean="0"/>
              <a:t>‹nº›</a:t>
            </a:fld>
            <a:endParaRPr lang="pt-PT"/>
          </a:p>
        </p:txBody>
      </p:sp>
    </p:spTree>
    <p:extLst>
      <p:ext uri="{BB962C8B-B14F-4D97-AF65-F5344CB8AC3E}">
        <p14:creationId xmlns:p14="http://schemas.microsoft.com/office/powerpoint/2010/main" val="3153552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Texto Vertical 2"/>
          <p:cNvSpPr>
            <a:spLocks noGrp="1"/>
          </p:cNvSpPr>
          <p:nvPr>
            <p:ph type="body" orient="vert" idx="1"/>
          </p:nvPr>
        </p:nvSpPr>
        <p:spPr/>
        <p:txBody>
          <a:bodyPr vert="eaVert"/>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p>
            <a:fld id="{9C94FB2D-C096-4DC0-9E8E-3EF79E8E614B}" type="datetimeFigureOut">
              <a:rPr lang="pt-PT" smtClean="0"/>
              <a:t>25/05/2020</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E56F5DA4-7F77-4045-80B1-C3B2E35F7C19}" type="slidenum">
              <a:rPr lang="pt-PT" smtClean="0"/>
              <a:t>‹nº›</a:t>
            </a:fld>
            <a:endParaRPr lang="pt-PT"/>
          </a:p>
        </p:txBody>
      </p:sp>
    </p:spTree>
    <p:extLst>
      <p:ext uri="{BB962C8B-B14F-4D97-AF65-F5344CB8AC3E}">
        <p14:creationId xmlns:p14="http://schemas.microsoft.com/office/powerpoint/2010/main" val="3312449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PT" smtClean="0"/>
              <a:t>Clique para editar o estilo</a:t>
            </a:r>
            <a:endParaRPr lang="pt-PT"/>
          </a:p>
        </p:txBody>
      </p:sp>
      <p:sp>
        <p:nvSpPr>
          <p:cNvPr id="3" name="Marcador de Posição de Texto Vertical 2"/>
          <p:cNvSpPr>
            <a:spLocks noGrp="1"/>
          </p:cNvSpPr>
          <p:nvPr>
            <p:ph type="body" orient="vert" idx="1"/>
          </p:nvPr>
        </p:nvSpPr>
        <p:spPr>
          <a:xfrm>
            <a:off x="838200" y="365125"/>
            <a:ext cx="7734300" cy="5811838"/>
          </a:xfrm>
        </p:spPr>
        <p:txBody>
          <a:bodyPr vert="eaVert"/>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p>
            <a:fld id="{9C94FB2D-C096-4DC0-9E8E-3EF79E8E614B}" type="datetimeFigureOut">
              <a:rPr lang="pt-PT" smtClean="0"/>
              <a:t>25/05/2020</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E56F5DA4-7F77-4045-80B1-C3B2E35F7C19}" type="slidenum">
              <a:rPr lang="pt-PT" smtClean="0"/>
              <a:t>‹nº›</a:t>
            </a:fld>
            <a:endParaRPr lang="pt-PT"/>
          </a:p>
        </p:txBody>
      </p:sp>
    </p:spTree>
    <p:extLst>
      <p:ext uri="{BB962C8B-B14F-4D97-AF65-F5344CB8AC3E}">
        <p14:creationId xmlns:p14="http://schemas.microsoft.com/office/powerpoint/2010/main" val="3638143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Conteúdo 2"/>
          <p:cNvSpPr>
            <a:spLocks noGrp="1"/>
          </p:cNvSpPr>
          <p:nvPr>
            <p:ph idx="1"/>
          </p:nvPr>
        </p:nvSpPr>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p>
            <a:fld id="{9C94FB2D-C096-4DC0-9E8E-3EF79E8E614B}" type="datetimeFigureOut">
              <a:rPr lang="pt-PT" smtClean="0"/>
              <a:t>25/05/2020</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E56F5DA4-7F77-4045-80B1-C3B2E35F7C19}" type="slidenum">
              <a:rPr lang="pt-PT" smtClean="0"/>
              <a:t>‹nº›</a:t>
            </a:fld>
            <a:endParaRPr lang="pt-PT"/>
          </a:p>
        </p:txBody>
      </p:sp>
    </p:spTree>
    <p:extLst>
      <p:ext uri="{BB962C8B-B14F-4D97-AF65-F5344CB8AC3E}">
        <p14:creationId xmlns:p14="http://schemas.microsoft.com/office/powerpoint/2010/main" val="334513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PT" smtClean="0"/>
              <a:t>Clique para editar o estilo</a:t>
            </a:r>
            <a:endParaRPr lang="pt-PT"/>
          </a:p>
        </p:txBody>
      </p:sp>
      <p:sp>
        <p:nvSpPr>
          <p:cNvPr id="3" name="Marcador de Posição do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smtClean="0"/>
              <a:t>Editar os estilos de texto do Modelo Global</a:t>
            </a:r>
          </a:p>
        </p:txBody>
      </p:sp>
      <p:sp>
        <p:nvSpPr>
          <p:cNvPr id="4" name="Marcador de Posição da Data 3"/>
          <p:cNvSpPr>
            <a:spLocks noGrp="1"/>
          </p:cNvSpPr>
          <p:nvPr>
            <p:ph type="dt" sz="half" idx="10"/>
          </p:nvPr>
        </p:nvSpPr>
        <p:spPr/>
        <p:txBody>
          <a:bodyPr/>
          <a:lstStyle/>
          <a:p>
            <a:fld id="{9C94FB2D-C096-4DC0-9E8E-3EF79E8E614B}" type="datetimeFigureOut">
              <a:rPr lang="pt-PT" smtClean="0"/>
              <a:t>25/05/2020</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E56F5DA4-7F77-4045-80B1-C3B2E35F7C19}" type="slidenum">
              <a:rPr lang="pt-PT" smtClean="0"/>
              <a:t>‹nº›</a:t>
            </a:fld>
            <a:endParaRPr lang="pt-PT"/>
          </a:p>
        </p:txBody>
      </p:sp>
    </p:spTree>
    <p:extLst>
      <p:ext uri="{BB962C8B-B14F-4D97-AF65-F5344CB8AC3E}">
        <p14:creationId xmlns:p14="http://schemas.microsoft.com/office/powerpoint/2010/main" val="3489127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Conteúdo 2"/>
          <p:cNvSpPr>
            <a:spLocks noGrp="1"/>
          </p:cNvSpPr>
          <p:nvPr>
            <p:ph sz="half" idx="1"/>
          </p:nvPr>
        </p:nvSpPr>
        <p:spPr>
          <a:xfrm>
            <a:off x="838200" y="1825625"/>
            <a:ext cx="5181600" cy="4351338"/>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e Conteúdo 3"/>
          <p:cNvSpPr>
            <a:spLocks noGrp="1"/>
          </p:cNvSpPr>
          <p:nvPr>
            <p:ph sz="half" idx="2"/>
          </p:nvPr>
        </p:nvSpPr>
        <p:spPr>
          <a:xfrm>
            <a:off x="6172200" y="1825625"/>
            <a:ext cx="5181600" cy="4351338"/>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Marcador de Posição da Data 4"/>
          <p:cNvSpPr>
            <a:spLocks noGrp="1"/>
          </p:cNvSpPr>
          <p:nvPr>
            <p:ph type="dt" sz="half" idx="10"/>
          </p:nvPr>
        </p:nvSpPr>
        <p:spPr/>
        <p:txBody>
          <a:bodyPr/>
          <a:lstStyle/>
          <a:p>
            <a:fld id="{9C94FB2D-C096-4DC0-9E8E-3EF79E8E614B}" type="datetimeFigureOut">
              <a:rPr lang="pt-PT" smtClean="0"/>
              <a:t>25/05/2020</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E56F5DA4-7F77-4045-80B1-C3B2E35F7C19}" type="slidenum">
              <a:rPr lang="pt-PT" smtClean="0"/>
              <a:t>‹nº›</a:t>
            </a:fld>
            <a:endParaRPr lang="pt-PT"/>
          </a:p>
        </p:txBody>
      </p:sp>
    </p:spTree>
    <p:extLst>
      <p:ext uri="{BB962C8B-B14F-4D97-AF65-F5344CB8AC3E}">
        <p14:creationId xmlns:p14="http://schemas.microsoft.com/office/powerpoint/2010/main" val="620169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PT" smtClean="0"/>
              <a:t>Clique para editar o estilo</a:t>
            </a:r>
            <a:endParaRPr lang="pt-PT"/>
          </a:p>
        </p:txBody>
      </p:sp>
      <p:sp>
        <p:nvSpPr>
          <p:cNvPr id="3" name="Marcador de Posição do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Editar os estilos de texto do Modelo Global</a:t>
            </a:r>
          </a:p>
        </p:txBody>
      </p:sp>
      <p:sp>
        <p:nvSpPr>
          <p:cNvPr id="4" name="Marcador de Posição de Conteúdo 3"/>
          <p:cNvSpPr>
            <a:spLocks noGrp="1"/>
          </p:cNvSpPr>
          <p:nvPr>
            <p:ph sz="half" idx="2"/>
          </p:nvPr>
        </p:nvSpPr>
        <p:spPr>
          <a:xfrm>
            <a:off x="839788" y="2505075"/>
            <a:ext cx="5157787" cy="3684588"/>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Marcador de Posição do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Editar os estilos de texto do Modelo Global</a:t>
            </a:r>
          </a:p>
        </p:txBody>
      </p:sp>
      <p:sp>
        <p:nvSpPr>
          <p:cNvPr id="6" name="Marcador de Posição de Conteúdo 5"/>
          <p:cNvSpPr>
            <a:spLocks noGrp="1"/>
          </p:cNvSpPr>
          <p:nvPr>
            <p:ph sz="quarter" idx="4"/>
          </p:nvPr>
        </p:nvSpPr>
        <p:spPr>
          <a:xfrm>
            <a:off x="6172200" y="2505075"/>
            <a:ext cx="5183188" cy="3684588"/>
          </a:xfrm>
        </p:spPr>
        <p:txBody>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7" name="Marcador de Posição da Data 6"/>
          <p:cNvSpPr>
            <a:spLocks noGrp="1"/>
          </p:cNvSpPr>
          <p:nvPr>
            <p:ph type="dt" sz="half" idx="10"/>
          </p:nvPr>
        </p:nvSpPr>
        <p:spPr/>
        <p:txBody>
          <a:bodyPr/>
          <a:lstStyle/>
          <a:p>
            <a:fld id="{9C94FB2D-C096-4DC0-9E8E-3EF79E8E614B}" type="datetimeFigureOut">
              <a:rPr lang="pt-PT" smtClean="0"/>
              <a:t>25/05/2020</a:t>
            </a:fld>
            <a:endParaRPr lang="pt-PT"/>
          </a:p>
        </p:txBody>
      </p:sp>
      <p:sp>
        <p:nvSpPr>
          <p:cNvPr id="8" name="Marcador de Posição do Rodapé 7"/>
          <p:cNvSpPr>
            <a:spLocks noGrp="1"/>
          </p:cNvSpPr>
          <p:nvPr>
            <p:ph type="ftr" sz="quarter" idx="11"/>
          </p:nvPr>
        </p:nvSpPr>
        <p:spPr/>
        <p:txBody>
          <a:bodyPr/>
          <a:lstStyle/>
          <a:p>
            <a:endParaRPr lang="pt-PT"/>
          </a:p>
        </p:txBody>
      </p:sp>
      <p:sp>
        <p:nvSpPr>
          <p:cNvPr id="9" name="Marcador de Posição do Número do Diapositivo 8"/>
          <p:cNvSpPr>
            <a:spLocks noGrp="1"/>
          </p:cNvSpPr>
          <p:nvPr>
            <p:ph type="sldNum" sz="quarter" idx="12"/>
          </p:nvPr>
        </p:nvSpPr>
        <p:spPr/>
        <p:txBody>
          <a:bodyPr/>
          <a:lstStyle/>
          <a:p>
            <a:fld id="{E56F5DA4-7F77-4045-80B1-C3B2E35F7C19}" type="slidenum">
              <a:rPr lang="pt-PT" smtClean="0"/>
              <a:t>‹nº›</a:t>
            </a:fld>
            <a:endParaRPr lang="pt-PT"/>
          </a:p>
        </p:txBody>
      </p:sp>
    </p:spTree>
    <p:extLst>
      <p:ext uri="{BB962C8B-B14F-4D97-AF65-F5344CB8AC3E}">
        <p14:creationId xmlns:p14="http://schemas.microsoft.com/office/powerpoint/2010/main" val="1529734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a Data 2"/>
          <p:cNvSpPr>
            <a:spLocks noGrp="1"/>
          </p:cNvSpPr>
          <p:nvPr>
            <p:ph type="dt" sz="half" idx="10"/>
          </p:nvPr>
        </p:nvSpPr>
        <p:spPr/>
        <p:txBody>
          <a:bodyPr/>
          <a:lstStyle/>
          <a:p>
            <a:fld id="{9C94FB2D-C096-4DC0-9E8E-3EF79E8E614B}" type="datetimeFigureOut">
              <a:rPr lang="pt-PT" smtClean="0"/>
              <a:t>25/05/2020</a:t>
            </a:fld>
            <a:endParaRPr lang="pt-PT"/>
          </a:p>
        </p:txBody>
      </p:sp>
      <p:sp>
        <p:nvSpPr>
          <p:cNvPr id="4" name="Marcador de Posição do Rodapé 3"/>
          <p:cNvSpPr>
            <a:spLocks noGrp="1"/>
          </p:cNvSpPr>
          <p:nvPr>
            <p:ph type="ftr" sz="quarter" idx="11"/>
          </p:nvPr>
        </p:nvSpPr>
        <p:spPr/>
        <p:txBody>
          <a:bodyPr/>
          <a:lstStyle/>
          <a:p>
            <a:endParaRPr lang="pt-PT"/>
          </a:p>
        </p:txBody>
      </p:sp>
      <p:sp>
        <p:nvSpPr>
          <p:cNvPr id="5" name="Marcador de Posição do Número do Diapositivo 4"/>
          <p:cNvSpPr>
            <a:spLocks noGrp="1"/>
          </p:cNvSpPr>
          <p:nvPr>
            <p:ph type="sldNum" sz="quarter" idx="12"/>
          </p:nvPr>
        </p:nvSpPr>
        <p:spPr/>
        <p:txBody>
          <a:bodyPr/>
          <a:lstStyle/>
          <a:p>
            <a:fld id="{E56F5DA4-7F77-4045-80B1-C3B2E35F7C19}" type="slidenum">
              <a:rPr lang="pt-PT" smtClean="0"/>
              <a:t>‹nº›</a:t>
            </a:fld>
            <a:endParaRPr lang="pt-PT"/>
          </a:p>
        </p:txBody>
      </p:sp>
    </p:spTree>
    <p:extLst>
      <p:ext uri="{BB962C8B-B14F-4D97-AF65-F5344CB8AC3E}">
        <p14:creationId xmlns:p14="http://schemas.microsoft.com/office/powerpoint/2010/main" val="826811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fld id="{9C94FB2D-C096-4DC0-9E8E-3EF79E8E614B}" type="datetimeFigureOut">
              <a:rPr lang="pt-PT" smtClean="0"/>
              <a:t>25/05/2020</a:t>
            </a:fld>
            <a:endParaRPr lang="pt-PT"/>
          </a:p>
        </p:txBody>
      </p:sp>
      <p:sp>
        <p:nvSpPr>
          <p:cNvPr id="3" name="Marcador de Posição do Rodapé 2"/>
          <p:cNvSpPr>
            <a:spLocks noGrp="1"/>
          </p:cNvSpPr>
          <p:nvPr>
            <p:ph type="ftr" sz="quarter" idx="11"/>
          </p:nvPr>
        </p:nvSpPr>
        <p:spPr/>
        <p:txBody>
          <a:bodyPr/>
          <a:lstStyle/>
          <a:p>
            <a:endParaRPr lang="pt-PT"/>
          </a:p>
        </p:txBody>
      </p:sp>
      <p:sp>
        <p:nvSpPr>
          <p:cNvPr id="4" name="Marcador de Posição do Número do Diapositivo 3"/>
          <p:cNvSpPr>
            <a:spLocks noGrp="1"/>
          </p:cNvSpPr>
          <p:nvPr>
            <p:ph type="sldNum" sz="quarter" idx="12"/>
          </p:nvPr>
        </p:nvSpPr>
        <p:spPr/>
        <p:txBody>
          <a:bodyPr/>
          <a:lstStyle/>
          <a:p>
            <a:fld id="{E56F5DA4-7F77-4045-80B1-C3B2E35F7C19}" type="slidenum">
              <a:rPr lang="pt-PT" smtClean="0"/>
              <a:t>‹nº›</a:t>
            </a:fld>
            <a:endParaRPr lang="pt-PT"/>
          </a:p>
        </p:txBody>
      </p:sp>
    </p:spTree>
    <p:extLst>
      <p:ext uri="{BB962C8B-B14F-4D97-AF65-F5344CB8AC3E}">
        <p14:creationId xmlns:p14="http://schemas.microsoft.com/office/powerpoint/2010/main" val="3994258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PT" smtClean="0"/>
              <a:t>Clique para editar o estilo</a:t>
            </a:r>
            <a:endParaRPr lang="pt-PT"/>
          </a:p>
        </p:txBody>
      </p:sp>
      <p:sp>
        <p:nvSpPr>
          <p:cNvPr id="3" name="Marcador de Posição de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o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smtClean="0"/>
              <a:t>Editar os estilos de texto do Modelo Global</a:t>
            </a:r>
          </a:p>
        </p:txBody>
      </p:sp>
      <p:sp>
        <p:nvSpPr>
          <p:cNvPr id="5" name="Marcador de Posição da Data 4"/>
          <p:cNvSpPr>
            <a:spLocks noGrp="1"/>
          </p:cNvSpPr>
          <p:nvPr>
            <p:ph type="dt" sz="half" idx="10"/>
          </p:nvPr>
        </p:nvSpPr>
        <p:spPr/>
        <p:txBody>
          <a:bodyPr/>
          <a:lstStyle/>
          <a:p>
            <a:fld id="{9C94FB2D-C096-4DC0-9E8E-3EF79E8E614B}" type="datetimeFigureOut">
              <a:rPr lang="pt-PT" smtClean="0"/>
              <a:t>25/05/2020</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E56F5DA4-7F77-4045-80B1-C3B2E35F7C19}" type="slidenum">
              <a:rPr lang="pt-PT" smtClean="0"/>
              <a:t>‹nº›</a:t>
            </a:fld>
            <a:endParaRPr lang="pt-PT"/>
          </a:p>
        </p:txBody>
      </p:sp>
    </p:spTree>
    <p:extLst>
      <p:ext uri="{BB962C8B-B14F-4D97-AF65-F5344CB8AC3E}">
        <p14:creationId xmlns:p14="http://schemas.microsoft.com/office/powerpoint/2010/main" val="657540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PT" smtClean="0"/>
              <a:t>Clique para editar o estilo</a:t>
            </a:r>
            <a:endParaRPr lang="pt-PT"/>
          </a:p>
        </p:txBody>
      </p:sp>
      <p:sp>
        <p:nvSpPr>
          <p:cNvPr id="3" name="Marcador de Posição d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smtClean="0"/>
              <a:t>Editar os estilos de texto do Modelo Global</a:t>
            </a:r>
          </a:p>
        </p:txBody>
      </p:sp>
      <p:sp>
        <p:nvSpPr>
          <p:cNvPr id="5" name="Marcador de Posição da Data 4"/>
          <p:cNvSpPr>
            <a:spLocks noGrp="1"/>
          </p:cNvSpPr>
          <p:nvPr>
            <p:ph type="dt" sz="half" idx="10"/>
          </p:nvPr>
        </p:nvSpPr>
        <p:spPr/>
        <p:txBody>
          <a:bodyPr/>
          <a:lstStyle/>
          <a:p>
            <a:fld id="{9C94FB2D-C096-4DC0-9E8E-3EF79E8E614B}" type="datetimeFigureOut">
              <a:rPr lang="pt-PT" smtClean="0"/>
              <a:t>25/05/2020</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E56F5DA4-7F77-4045-80B1-C3B2E35F7C19}" type="slidenum">
              <a:rPr lang="pt-PT" smtClean="0"/>
              <a:t>‹nº›</a:t>
            </a:fld>
            <a:endParaRPr lang="pt-PT"/>
          </a:p>
        </p:txBody>
      </p:sp>
    </p:spTree>
    <p:extLst>
      <p:ext uri="{BB962C8B-B14F-4D97-AF65-F5344CB8AC3E}">
        <p14:creationId xmlns:p14="http://schemas.microsoft.com/office/powerpoint/2010/main" val="1988879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90000" t="50000" r="-200"/>
          </a:stretch>
        </a:blipFill>
        <a:effectLst/>
      </p:bgPr>
    </p:bg>
    <p:spTree>
      <p:nvGrpSpPr>
        <p:cNvPr id="1" name=""/>
        <p:cNvGrpSpPr/>
        <p:nvPr/>
      </p:nvGrpSpPr>
      <p:grpSpPr>
        <a:xfrm>
          <a:off x="0" y="0"/>
          <a:ext cx="0" cy="0"/>
          <a:chOff x="0" y="0"/>
          <a:chExt cx="0" cy="0"/>
        </a:xfrm>
      </p:grpSpPr>
      <p:sp>
        <p:nvSpPr>
          <p:cNvPr id="2" name="Marcador de Posição do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smtClean="0"/>
              <a:t>Clique para editar o estilo</a:t>
            </a:r>
            <a:endParaRPr lang="pt-PT"/>
          </a:p>
        </p:txBody>
      </p:sp>
      <p:sp>
        <p:nvSpPr>
          <p:cNvPr id="3" name="Marcador de Posição do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94FB2D-C096-4DC0-9E8E-3EF79E8E614B}" type="datetimeFigureOut">
              <a:rPr lang="pt-PT" smtClean="0"/>
              <a:t>25/05/2020</a:t>
            </a:fld>
            <a:endParaRPr lang="pt-PT"/>
          </a:p>
        </p:txBody>
      </p:sp>
      <p:sp>
        <p:nvSpPr>
          <p:cNvPr id="5" name="Marcador de Posição do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6F5DA4-7F77-4045-80B1-C3B2E35F7C19}" type="slidenum">
              <a:rPr lang="pt-PT" smtClean="0"/>
              <a:t>‹nº›</a:t>
            </a:fld>
            <a:endParaRPr lang="pt-PT"/>
          </a:p>
        </p:txBody>
      </p:sp>
    </p:spTree>
    <p:extLst>
      <p:ext uri="{BB962C8B-B14F-4D97-AF65-F5344CB8AC3E}">
        <p14:creationId xmlns:p14="http://schemas.microsoft.com/office/powerpoint/2010/main" val="635017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bit.ly/2yF9zQ5" TargetMode="External"/><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hyperlink" Target="https://bit.ly/2WGwaFi" TargetMode="Externa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hyperlink" Target="https://bit.ly/2Lqq9pT" TargetMode="External"/><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hyperlink" Target="https://bit.ly/3dNUTNP" TargetMode="Externa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hyperlink" Target="https://bloguedominho.blogs.sapo.pt/102921.html" TargetMode="External"/><Relationship Id="rId3" Type="http://schemas.openxmlformats.org/officeDocument/2006/relationships/image" Target="../media/image30.jpg"/><Relationship Id="rId7" Type="http://schemas.openxmlformats.org/officeDocument/2006/relationships/hyperlink" Target="https://www.visitportugal.com/pt-pt/content/museu-nacional-ferroviario" TargetMode="External"/><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hyperlink" Target="https://www.fmnf.pt/" TargetMode="External"/><Relationship Id="rId5" Type="http://schemas.openxmlformats.org/officeDocument/2006/relationships/image" Target="../media/image32.jpg"/><Relationship Id="rId10" Type="http://schemas.openxmlformats.org/officeDocument/2006/relationships/image" Target="../media/image34.jpg"/><Relationship Id="rId4" Type="http://schemas.openxmlformats.org/officeDocument/2006/relationships/image" Target="../media/image31.jpg"/><Relationship Id="rId9" Type="http://schemas.openxmlformats.org/officeDocument/2006/relationships/image" Target="../media/image33.jpg"/></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f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jfif"/><Relationship Id="rId2" Type="http://schemas.openxmlformats.org/officeDocument/2006/relationships/image" Target="../media/image38.jfif"/><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1.jfif"/><Relationship Id="rId2" Type="http://schemas.openxmlformats.org/officeDocument/2006/relationships/hyperlink" Target="https://www.famalicao.pt/via-ciclo-pedonal-de-famalicao-ate-a-povoa-de-varzim-fica-pronta-em-2020" TargetMode="Externa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hyperlink" Target="https://www.facebook.com/patriciasantosfotografia/" TargetMode="External"/><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emf"/><Relationship Id="rId4" Type="http://schemas.openxmlformats.org/officeDocument/2006/relationships/image" Target="../media/image47.emf"/><Relationship Id="rId9" Type="http://schemas.openxmlformats.org/officeDocument/2006/relationships/hyperlink" Target="https://www.cm-vnfamalicao.pt/famalicao-avanca-com-criacao-de-rede-urbana-pedonal-e-ciclave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fif"/><Relationship Id="rId2" Type="http://schemas.openxmlformats.org/officeDocument/2006/relationships/hyperlink" Target="https://mundoeducacao.bol.uol.com.br/geografia/transportes-na-era-globalizacao.htm"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f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jpeg"/><Relationship Id="rId10" Type="http://schemas.openxmlformats.org/officeDocument/2006/relationships/image" Target="../media/image17.jpg"/><Relationship Id="rId4" Type="http://schemas.openxmlformats.org/officeDocument/2006/relationships/image" Target="../media/image11.jpeg"/><Relationship Id="rId9"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8621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o 12"/>
          <p:cNvGrpSpPr/>
          <p:nvPr/>
        </p:nvGrpSpPr>
        <p:grpSpPr>
          <a:xfrm>
            <a:off x="1978777" y="327742"/>
            <a:ext cx="8287182" cy="6075326"/>
            <a:chOff x="1978777" y="327742"/>
            <a:chExt cx="8287182" cy="6075326"/>
          </a:xfrm>
        </p:grpSpPr>
        <p:cxnSp>
          <p:nvCxnSpPr>
            <p:cNvPr id="6" name="Conexão reta 5"/>
            <p:cNvCxnSpPr>
              <a:stCxn id="3" idx="2"/>
            </p:cNvCxnSpPr>
            <p:nvPr/>
          </p:nvCxnSpPr>
          <p:spPr>
            <a:xfrm flipH="1">
              <a:off x="3839005" y="1845425"/>
              <a:ext cx="2220483" cy="713347"/>
            </a:xfrm>
            <a:prstGeom prst="line">
              <a:avLst/>
            </a:prstGeom>
          </p:spPr>
          <p:style>
            <a:lnRef idx="1">
              <a:schemeClr val="accent1"/>
            </a:lnRef>
            <a:fillRef idx="0">
              <a:schemeClr val="accent1"/>
            </a:fillRef>
            <a:effectRef idx="0">
              <a:schemeClr val="accent1"/>
            </a:effectRef>
            <a:fontRef idx="minor">
              <a:schemeClr val="tx1"/>
            </a:fontRef>
          </p:style>
        </p:cxnSp>
        <p:sp>
          <p:nvSpPr>
            <p:cNvPr id="2" name="Título 1"/>
            <p:cNvSpPr txBox="1">
              <a:spLocks/>
            </p:cNvSpPr>
            <p:nvPr/>
          </p:nvSpPr>
          <p:spPr>
            <a:xfrm>
              <a:off x="1978777" y="327742"/>
              <a:ext cx="8216294" cy="432048"/>
            </a:xfrm>
            <a:prstGeom prst="rect">
              <a:avLst/>
            </a:prstGeom>
            <a:solidFill>
              <a:srgbClr val="008C9A"/>
            </a:solidFill>
          </p:spPr>
          <p:txBody>
            <a:bodyPr wrap="square" bIns="91440" anchor="t" anchorCtr="0">
              <a:noAutofit/>
            </a:bodyPr>
            <a:lstStyle>
              <a:defPPr>
                <a:defRPr lang="pt-PT"/>
              </a:defPPr>
              <a:lvl1pPr fontAlgn="t">
                <a:defRPr sz="1600">
                  <a:solidFill>
                    <a:schemeClr val="bg1"/>
                  </a:solidFill>
                  <a:latin typeface="Arial Rounded MT Bold" panose="020F0704030504030204" pitchFamily="34" charset="0"/>
                  <a:cs typeface="Calibri" panose="020F0502020204030204" pitchFamily="34" charset="0"/>
                </a:defRPr>
              </a:lvl1pPr>
            </a:lstStyle>
            <a:p>
              <a:pPr algn="ctr"/>
              <a:r>
                <a:rPr lang="pt-PT" sz="2200" dirty="0"/>
                <a:t>Que redes existem no município?</a:t>
              </a:r>
            </a:p>
          </p:txBody>
        </p:sp>
        <p:sp>
          <p:nvSpPr>
            <p:cNvPr id="3" name="Título 1"/>
            <p:cNvSpPr txBox="1">
              <a:spLocks/>
            </p:cNvSpPr>
            <p:nvPr/>
          </p:nvSpPr>
          <p:spPr>
            <a:xfrm>
              <a:off x="3839005" y="1191809"/>
              <a:ext cx="4440966" cy="653616"/>
            </a:xfrm>
            <a:prstGeom prst="rect">
              <a:avLst/>
            </a:prstGeom>
            <a:solidFill>
              <a:srgbClr val="9BBA39"/>
            </a:solidFill>
            <a:ln>
              <a:solidFill>
                <a:schemeClr val="bg1"/>
              </a:solidFill>
            </a:ln>
          </p:spPr>
          <p:txBody>
            <a:bodyPr wrap="square" bIns="91440" anchor="ctr" anchorCtr="0">
              <a:noAutofit/>
            </a:bodyPr>
            <a:lstStyle>
              <a:defPPr>
                <a:defRPr lang="pt-PT"/>
              </a:defPPr>
              <a:lvl1pPr fontAlgn="t">
                <a:defRPr sz="1600">
                  <a:solidFill>
                    <a:schemeClr val="bg1"/>
                  </a:solidFill>
                  <a:latin typeface="Arial Rounded MT Bold" panose="020F0704030504030204" pitchFamily="34" charset="0"/>
                  <a:cs typeface="Calibri" panose="020F0502020204030204" pitchFamily="34" charset="0"/>
                </a:defRPr>
              </a:lvl1pPr>
            </a:lstStyle>
            <a:p>
              <a:pPr algn="ctr"/>
              <a:r>
                <a:rPr lang="pt-PT" sz="1800" b="1" dirty="0">
                  <a:solidFill>
                    <a:schemeClr val="tx1"/>
                  </a:solidFill>
                  <a:latin typeface="HurmeGeometricSans4 Light" panose="020B0400020000000000" pitchFamily="34" charset="0"/>
                </a:rPr>
                <a:t>Transporte TERRESTRE</a:t>
              </a:r>
            </a:p>
          </p:txBody>
        </p:sp>
        <p:cxnSp>
          <p:nvCxnSpPr>
            <p:cNvPr id="7" name="Conexão reta 6"/>
            <p:cNvCxnSpPr>
              <a:stCxn id="3" idx="2"/>
            </p:cNvCxnSpPr>
            <p:nvPr/>
          </p:nvCxnSpPr>
          <p:spPr>
            <a:xfrm>
              <a:off x="6059488" y="1845425"/>
              <a:ext cx="2333885" cy="727165"/>
            </a:xfrm>
            <a:prstGeom prst="line">
              <a:avLst/>
            </a:prstGeom>
          </p:spPr>
          <p:style>
            <a:lnRef idx="1">
              <a:schemeClr val="accent1"/>
            </a:lnRef>
            <a:fillRef idx="0">
              <a:schemeClr val="accent1"/>
            </a:fillRef>
            <a:effectRef idx="0">
              <a:schemeClr val="accent1"/>
            </a:effectRef>
            <a:fontRef idx="minor">
              <a:schemeClr val="tx1"/>
            </a:fontRef>
          </p:style>
        </p:cxnSp>
        <p:sp>
          <p:nvSpPr>
            <p:cNvPr id="5" name="Título 1"/>
            <p:cNvSpPr txBox="1">
              <a:spLocks/>
            </p:cNvSpPr>
            <p:nvPr/>
          </p:nvSpPr>
          <p:spPr>
            <a:xfrm>
              <a:off x="6326419" y="2493468"/>
              <a:ext cx="3894401" cy="393272"/>
            </a:xfrm>
            <a:prstGeom prst="rect">
              <a:avLst/>
            </a:prstGeom>
            <a:solidFill>
              <a:srgbClr val="004C5D"/>
            </a:solidFill>
            <a:ln>
              <a:solidFill>
                <a:schemeClr val="bg1"/>
              </a:solidFill>
            </a:ln>
          </p:spPr>
          <p:txBody>
            <a:bodyPr wrap="square" bIns="91440" anchor="ctr" anchorCtr="0">
              <a:noAutofit/>
            </a:bodyPr>
            <a:lstStyle>
              <a:defPPr>
                <a:defRPr lang="pt-PT"/>
              </a:defPPr>
              <a:lvl1pPr fontAlgn="t">
                <a:defRPr sz="1600">
                  <a:solidFill>
                    <a:schemeClr val="bg1"/>
                  </a:solidFill>
                  <a:latin typeface="Arial Rounded MT Bold" panose="020F0704030504030204" pitchFamily="34" charset="0"/>
                  <a:cs typeface="Calibri" panose="020F0502020204030204" pitchFamily="34" charset="0"/>
                </a:defRPr>
              </a:lvl1pPr>
            </a:lstStyle>
            <a:p>
              <a:pPr algn="ctr"/>
              <a:r>
                <a:rPr lang="pt-PT" sz="1800" dirty="0">
                  <a:latin typeface="HurmeGeometricSans4 Light" panose="020B0400020000000000" pitchFamily="34" charset="0"/>
                </a:rPr>
                <a:t>Ferroviário</a:t>
              </a:r>
            </a:p>
          </p:txBody>
        </p:sp>
        <p:sp>
          <p:nvSpPr>
            <p:cNvPr id="8" name="Título 1"/>
            <p:cNvSpPr txBox="1">
              <a:spLocks/>
            </p:cNvSpPr>
            <p:nvPr/>
          </p:nvSpPr>
          <p:spPr>
            <a:xfrm>
              <a:off x="6287630" y="5516886"/>
              <a:ext cx="3971977" cy="421194"/>
            </a:xfrm>
            <a:prstGeom prst="rect">
              <a:avLst/>
            </a:prstGeom>
            <a:noFill/>
          </p:spPr>
          <p:txBody>
            <a:bodyPr wrap="square" bIns="91440" anchor="t" anchorCtr="0">
              <a:noAutofit/>
            </a:bodyPr>
            <a:lstStyle>
              <a:defPPr>
                <a:defRPr lang="pt-PT"/>
              </a:defPPr>
              <a:lvl1pPr fontAlgn="t">
                <a:defRPr sz="1600">
                  <a:solidFill>
                    <a:schemeClr val="bg1"/>
                  </a:solidFill>
                  <a:latin typeface="Arial Rounded MT Bold" panose="020F0704030504030204" pitchFamily="34" charset="0"/>
                  <a:cs typeface="Calibri" panose="020F0502020204030204" pitchFamily="34" charset="0"/>
                </a:defRPr>
              </a:lvl1p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pt-PT" sz="1800" b="0" i="0" u="none" strike="noStrike" kern="1200" cap="none" spc="0" normalizeH="0" baseline="0" noProof="0" dirty="0">
                  <a:ln>
                    <a:noFill/>
                  </a:ln>
                  <a:solidFill>
                    <a:schemeClr val="accent1"/>
                  </a:solidFill>
                  <a:effectLst/>
                  <a:uLnTx/>
                  <a:uFillTx/>
                  <a:latin typeface="HurmeGeometricSans4 Light" panose="020B0400020000000000" pitchFamily="34" charset="0"/>
                </a:rPr>
                <a:t>Rede ferroviária</a:t>
              </a:r>
            </a:p>
          </p:txBody>
        </p:sp>
        <p:sp>
          <p:nvSpPr>
            <p:cNvPr id="12" name="Título 1"/>
            <p:cNvSpPr txBox="1">
              <a:spLocks/>
            </p:cNvSpPr>
            <p:nvPr/>
          </p:nvSpPr>
          <p:spPr>
            <a:xfrm>
              <a:off x="6293982" y="6009796"/>
              <a:ext cx="3971977" cy="393272"/>
            </a:xfrm>
            <a:prstGeom prst="rect">
              <a:avLst/>
            </a:prstGeom>
            <a:noFill/>
            <a:ln>
              <a:noFill/>
            </a:ln>
          </p:spPr>
          <p:txBody>
            <a:bodyPr wrap="square" bIns="91440" anchor="ctr" anchorCtr="0">
              <a:noAutofit/>
            </a:bodyPr>
            <a:lstStyle>
              <a:defPPr>
                <a:defRPr lang="pt-PT"/>
              </a:defPPr>
              <a:lvl1pPr fontAlgn="t">
                <a:defRPr sz="1600">
                  <a:solidFill>
                    <a:schemeClr val="bg1"/>
                  </a:solidFill>
                  <a:latin typeface="Arial Rounded MT Bold" panose="020F0704030504030204" pitchFamily="34" charset="0"/>
                  <a:cs typeface="Calibri" panose="020F0502020204030204" pitchFamily="34" charset="0"/>
                </a:defRPr>
              </a:lvl1pPr>
            </a:lstStyle>
            <a:p>
              <a:pPr algn="ctr"/>
              <a:r>
                <a:rPr lang="pt-PT" sz="1800" dirty="0">
                  <a:solidFill>
                    <a:schemeClr val="accent5"/>
                  </a:solidFill>
                  <a:latin typeface="HurmeGeometricSans4 Light" panose="020B0400020000000000" pitchFamily="34" charset="0"/>
                </a:rPr>
                <a:t>Linhas-férreas</a:t>
              </a:r>
            </a:p>
          </p:txBody>
        </p:sp>
        <p:grpSp>
          <p:nvGrpSpPr>
            <p:cNvPr id="10" name="Grupo 9"/>
            <p:cNvGrpSpPr/>
            <p:nvPr/>
          </p:nvGrpSpPr>
          <p:grpSpPr>
            <a:xfrm>
              <a:off x="2325938" y="2493468"/>
              <a:ext cx="2867578" cy="3909600"/>
              <a:chOff x="2325938" y="2493468"/>
              <a:chExt cx="2867578" cy="3909600"/>
            </a:xfrm>
          </p:grpSpPr>
          <p:sp>
            <p:nvSpPr>
              <p:cNvPr id="4" name="Título 1"/>
              <p:cNvSpPr txBox="1">
                <a:spLocks/>
              </p:cNvSpPr>
              <p:nvPr/>
            </p:nvSpPr>
            <p:spPr>
              <a:xfrm>
                <a:off x="2325938" y="2493468"/>
                <a:ext cx="2867577" cy="435681"/>
              </a:xfrm>
              <a:prstGeom prst="rect">
                <a:avLst/>
              </a:prstGeom>
              <a:solidFill>
                <a:srgbClr val="004C5D"/>
              </a:solidFill>
              <a:ln>
                <a:solidFill>
                  <a:schemeClr val="bg1"/>
                </a:solidFill>
              </a:ln>
            </p:spPr>
            <p:txBody>
              <a:bodyPr wrap="square" bIns="91440" anchor="ctr" anchorCtr="0">
                <a:noAutofit/>
              </a:bodyPr>
              <a:lstStyle>
                <a:defPPr>
                  <a:defRPr lang="pt-PT"/>
                </a:defPPr>
                <a:lvl1pPr fontAlgn="t">
                  <a:defRPr sz="1600">
                    <a:solidFill>
                      <a:schemeClr val="bg1"/>
                    </a:solidFill>
                    <a:latin typeface="Arial Rounded MT Bold" panose="020F0704030504030204" pitchFamily="34" charset="0"/>
                    <a:cs typeface="Calibri" panose="020F0502020204030204" pitchFamily="34" charset="0"/>
                  </a:defRPr>
                </a:lvl1pPr>
              </a:lstStyle>
              <a:p>
                <a:pPr algn="ctr"/>
                <a:r>
                  <a:rPr lang="pt-PT" sz="1800" dirty="0">
                    <a:latin typeface="HurmeGeometricSans4 Light" panose="020B0400020000000000" pitchFamily="34" charset="0"/>
                  </a:rPr>
                  <a:t>Rodoviário</a:t>
                </a:r>
              </a:p>
            </p:txBody>
          </p:sp>
          <p:sp>
            <p:nvSpPr>
              <p:cNvPr id="9" name="Título 1"/>
              <p:cNvSpPr txBox="1">
                <a:spLocks/>
              </p:cNvSpPr>
              <p:nvPr/>
            </p:nvSpPr>
            <p:spPr>
              <a:xfrm>
                <a:off x="2529875" y="5519835"/>
                <a:ext cx="2459702" cy="315335"/>
              </a:xfrm>
              <a:prstGeom prst="rect">
                <a:avLst/>
              </a:prstGeom>
              <a:noFill/>
            </p:spPr>
            <p:txBody>
              <a:bodyPr wrap="square" bIns="91440" anchor="t" anchorCtr="0">
                <a:noAutofit/>
              </a:bodyPr>
              <a:lstStyle>
                <a:defPPr>
                  <a:defRPr lang="pt-PT"/>
                </a:defPPr>
                <a:lvl1pPr fontAlgn="t">
                  <a:defRPr sz="1600">
                    <a:solidFill>
                      <a:schemeClr val="bg1"/>
                    </a:solidFill>
                    <a:latin typeface="Arial Rounded MT Bold" panose="020F0704030504030204" pitchFamily="34" charset="0"/>
                    <a:cs typeface="Calibri" panose="020F0502020204030204" pitchFamily="34" charset="0"/>
                  </a:defRPr>
                </a:lvl1p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pt-PT" sz="1800" b="0" i="0" u="none" strike="noStrike" kern="1200" cap="none" spc="0" normalizeH="0" baseline="0" noProof="0" dirty="0">
                    <a:ln>
                      <a:noFill/>
                    </a:ln>
                    <a:solidFill>
                      <a:schemeClr val="accent1"/>
                    </a:solidFill>
                    <a:effectLst/>
                    <a:uLnTx/>
                    <a:uFillTx/>
                    <a:latin typeface="HurmeGeometricSans4 Light" panose="020B0400020000000000" pitchFamily="34" charset="0"/>
                  </a:rPr>
                  <a:t>Rede rodoviária</a:t>
                </a:r>
              </a:p>
            </p:txBody>
          </p:sp>
          <p:sp>
            <p:nvSpPr>
              <p:cNvPr id="11" name="Título 1"/>
              <p:cNvSpPr txBox="1">
                <a:spLocks/>
              </p:cNvSpPr>
              <p:nvPr/>
            </p:nvSpPr>
            <p:spPr>
              <a:xfrm>
                <a:off x="2529875" y="6009796"/>
                <a:ext cx="2112464" cy="393272"/>
              </a:xfrm>
              <a:prstGeom prst="rect">
                <a:avLst/>
              </a:prstGeom>
              <a:noFill/>
              <a:ln>
                <a:noFill/>
              </a:ln>
            </p:spPr>
            <p:txBody>
              <a:bodyPr wrap="square" bIns="91440" anchor="ctr" anchorCtr="0">
                <a:noAutofit/>
              </a:bodyPr>
              <a:lstStyle>
                <a:defPPr>
                  <a:defRPr lang="pt-PT"/>
                </a:defPPr>
                <a:lvl1pPr fontAlgn="t">
                  <a:defRPr sz="1600">
                    <a:solidFill>
                      <a:schemeClr val="bg1"/>
                    </a:solidFill>
                    <a:latin typeface="Arial Rounded MT Bold" panose="020F0704030504030204" pitchFamily="34" charset="0"/>
                    <a:cs typeface="Calibri" panose="020F0502020204030204" pitchFamily="34" charset="0"/>
                  </a:defRPr>
                </a:lvl1pPr>
              </a:lstStyle>
              <a:p>
                <a:pPr algn="ctr"/>
                <a:r>
                  <a:rPr lang="pt-PT" sz="1800" dirty="0" smtClean="0">
                    <a:solidFill>
                      <a:schemeClr val="accent5"/>
                    </a:solidFill>
                    <a:latin typeface="HurmeGeometricSans4 Light" panose="020B0400020000000000" pitchFamily="34" charset="0"/>
                  </a:rPr>
                  <a:t>Estradas, ciclovias, etc.</a:t>
                </a:r>
                <a:endParaRPr lang="pt-PT" sz="1800" dirty="0">
                  <a:solidFill>
                    <a:schemeClr val="accent5"/>
                  </a:solidFill>
                  <a:latin typeface="HurmeGeometricSans4 Light" panose="020B0400020000000000" pitchFamily="34" charset="0"/>
                </a:endParaRPr>
              </a:p>
            </p:txBody>
          </p:sp>
          <p:pic>
            <p:nvPicPr>
              <p:cNvPr id="24" name="Imagem 23"/>
              <p:cNvPicPr>
                <a:picLocks noChangeAspect="1"/>
              </p:cNvPicPr>
              <p:nvPr/>
            </p:nvPicPr>
            <p:blipFill rotWithShape="1">
              <a:blip r:embed="rId2"/>
              <a:srcRect l="38077" t="15065" r="20595" b="19077"/>
              <a:stretch/>
            </p:blipFill>
            <p:spPr>
              <a:xfrm>
                <a:off x="2325939" y="2967045"/>
                <a:ext cx="2867577" cy="2569174"/>
              </a:xfrm>
              <a:prstGeom prst="rect">
                <a:avLst/>
              </a:prstGeom>
            </p:spPr>
          </p:pic>
        </p:grpSp>
      </p:grpSp>
      <p:pic>
        <p:nvPicPr>
          <p:cNvPr id="14" name="Image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7588" y="2971754"/>
            <a:ext cx="3892059" cy="2559755"/>
          </a:xfrm>
          <a:prstGeom prst="rect">
            <a:avLst/>
          </a:prstGeom>
        </p:spPr>
      </p:pic>
    </p:spTree>
    <p:extLst>
      <p:ext uri="{BB962C8B-B14F-4D97-AF65-F5344CB8AC3E}">
        <p14:creationId xmlns:p14="http://schemas.microsoft.com/office/powerpoint/2010/main" val="113548766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434026" y="968854"/>
            <a:ext cx="7158252" cy="2031325"/>
          </a:xfrm>
          <a:prstGeom prst="rect">
            <a:avLst/>
          </a:prstGeom>
        </p:spPr>
        <p:txBody>
          <a:bodyPr wrap="square">
            <a:spAutoFit/>
          </a:bodyPr>
          <a:lstStyle/>
          <a:p>
            <a:r>
              <a:rPr lang="pt-PT" b="1" dirty="0" smtClean="0">
                <a:latin typeface="HurmeGeometricSans4 Regular" panose="020B0500020000000000" pitchFamily="34" charset="0"/>
              </a:rPr>
              <a:t>A Escola Rodoviária </a:t>
            </a:r>
            <a:r>
              <a:rPr lang="pt-PT" dirty="0" smtClean="0">
                <a:latin typeface="HurmeGeometricSans4 Regular" panose="020B0500020000000000" pitchFamily="34" charset="0"/>
              </a:rPr>
              <a:t>vocacionada </a:t>
            </a:r>
            <a:r>
              <a:rPr lang="pt-PT" dirty="0">
                <a:latin typeface="HurmeGeometricSans4 Regular" panose="020B0500020000000000" pitchFamily="34" charset="0"/>
              </a:rPr>
              <a:t>para o ensino dos mais </a:t>
            </a:r>
            <a:r>
              <a:rPr lang="pt-PT" dirty="0" smtClean="0">
                <a:latin typeface="HurmeGeometricSans4 Regular" panose="020B0500020000000000" pitchFamily="34" charset="0"/>
              </a:rPr>
              <a:t>jovens (1.º ciclo do ensino básico) é apadrinhada pelo </a:t>
            </a:r>
            <a:r>
              <a:rPr lang="pt-PT" b="1" dirty="0" smtClean="0">
                <a:latin typeface="HurmeGeometricSans4 Regular" panose="020B0500020000000000" pitchFamily="34" charset="0"/>
              </a:rPr>
              <a:t>Museu do Automóvel </a:t>
            </a:r>
            <a:r>
              <a:rPr lang="pt-PT" dirty="0" smtClean="0">
                <a:latin typeface="HurmeGeometricSans4 Regular" panose="020B0500020000000000" pitchFamily="34" charset="0"/>
              </a:rPr>
              <a:t>e pretende:</a:t>
            </a:r>
          </a:p>
          <a:p>
            <a:pPr marL="285750" indent="-285750">
              <a:buFont typeface="Arial" panose="020B0604020202020204" pitchFamily="34" charset="0"/>
              <a:buChar char="•"/>
            </a:pPr>
            <a:r>
              <a:rPr lang="pt-PT" dirty="0">
                <a:latin typeface="HurmeGeometricSans4 Regular" panose="020B0500020000000000" pitchFamily="34" charset="0"/>
              </a:rPr>
              <a:t>p</a:t>
            </a:r>
            <a:r>
              <a:rPr lang="pt-PT" dirty="0" smtClean="0">
                <a:latin typeface="HurmeGeometricSans4 Regular" panose="020B0500020000000000" pitchFamily="34" charset="0"/>
              </a:rPr>
              <a:t>romover </a:t>
            </a:r>
            <a:r>
              <a:rPr lang="pt-PT" dirty="0">
                <a:latin typeface="HurmeGeometricSans4 Regular" panose="020B0500020000000000" pitchFamily="34" charset="0"/>
              </a:rPr>
              <a:t>a Educação </a:t>
            </a:r>
            <a:r>
              <a:rPr lang="pt-PT" dirty="0" smtClean="0">
                <a:latin typeface="HurmeGeometricSans4 Regular" panose="020B0500020000000000" pitchFamily="34" charset="0"/>
              </a:rPr>
              <a:t>Rodoviária;</a:t>
            </a:r>
          </a:p>
          <a:p>
            <a:pPr marL="285750" indent="-285750">
              <a:buFont typeface="Arial" panose="020B0604020202020204" pitchFamily="34" charset="0"/>
              <a:buChar char="•"/>
            </a:pPr>
            <a:r>
              <a:rPr lang="pt-PT" dirty="0">
                <a:latin typeface="HurmeGeometricSans4 Regular" panose="020B0500020000000000" pitchFamily="34" charset="0"/>
              </a:rPr>
              <a:t>c</a:t>
            </a:r>
            <a:r>
              <a:rPr lang="pt-PT" dirty="0" smtClean="0">
                <a:latin typeface="HurmeGeometricSans4 Regular" panose="020B0500020000000000" pitchFamily="34" charset="0"/>
              </a:rPr>
              <a:t>ombater </a:t>
            </a:r>
            <a:r>
              <a:rPr lang="pt-PT" dirty="0">
                <a:latin typeface="HurmeGeometricSans4 Regular" panose="020B0500020000000000" pitchFamily="34" charset="0"/>
              </a:rPr>
              <a:t>e prevenir a </a:t>
            </a:r>
            <a:r>
              <a:rPr lang="pt-PT" dirty="0" smtClean="0">
                <a:latin typeface="HurmeGeometricSans4 Regular" panose="020B0500020000000000" pitchFamily="34" charset="0"/>
              </a:rPr>
              <a:t>sinistralidade;</a:t>
            </a:r>
          </a:p>
          <a:p>
            <a:pPr marL="285750" indent="-285750">
              <a:buFont typeface="Arial" panose="020B0604020202020204" pitchFamily="34" charset="0"/>
              <a:buChar char="•"/>
            </a:pPr>
            <a:r>
              <a:rPr lang="pt-PT" dirty="0">
                <a:latin typeface="HurmeGeometricSans4 Regular" panose="020B0500020000000000" pitchFamily="34" charset="0"/>
              </a:rPr>
              <a:t>d</a:t>
            </a:r>
            <a:r>
              <a:rPr lang="pt-PT" dirty="0" smtClean="0">
                <a:latin typeface="HurmeGeometricSans4 Regular" panose="020B0500020000000000" pitchFamily="34" charset="0"/>
              </a:rPr>
              <a:t>espertar </a:t>
            </a:r>
            <a:r>
              <a:rPr lang="pt-PT" dirty="0">
                <a:latin typeface="HurmeGeometricSans4 Regular" panose="020B0500020000000000" pitchFamily="34" charset="0"/>
              </a:rPr>
              <a:t>nas </a:t>
            </a:r>
            <a:r>
              <a:rPr lang="pt-PT" dirty="0" smtClean="0">
                <a:latin typeface="HurmeGeometricSans4 Regular" panose="020B0500020000000000" pitchFamily="34" charset="0"/>
              </a:rPr>
              <a:t>crianças atitudes </a:t>
            </a:r>
            <a:r>
              <a:rPr lang="pt-PT" dirty="0">
                <a:latin typeface="HurmeGeometricSans4 Regular" panose="020B0500020000000000" pitchFamily="34" charset="0"/>
              </a:rPr>
              <a:t>corretas de circulação na via pública enquanto peões, passageiros e </a:t>
            </a:r>
            <a:r>
              <a:rPr lang="pt-PT" dirty="0" smtClean="0">
                <a:latin typeface="HurmeGeometricSans4 Regular" panose="020B0500020000000000" pitchFamily="34" charset="0"/>
              </a:rPr>
              <a:t>ciclistas.</a:t>
            </a:r>
          </a:p>
        </p:txBody>
      </p:sp>
      <p:sp>
        <p:nvSpPr>
          <p:cNvPr id="5" name="CaixaDeTexto 4"/>
          <p:cNvSpPr txBox="1"/>
          <p:nvPr/>
        </p:nvSpPr>
        <p:spPr>
          <a:xfrm>
            <a:off x="846161" y="464024"/>
            <a:ext cx="3466532" cy="369332"/>
          </a:xfrm>
          <a:prstGeom prst="rect">
            <a:avLst/>
          </a:prstGeom>
          <a:noFill/>
        </p:spPr>
        <p:txBody>
          <a:bodyPr wrap="square" rtlCol="0">
            <a:spAutoFit/>
          </a:bodyPr>
          <a:lstStyle/>
          <a:p>
            <a:endParaRPr lang="pt-PT" dirty="0"/>
          </a:p>
        </p:txBody>
      </p:sp>
      <p:sp>
        <p:nvSpPr>
          <p:cNvPr id="8" name="CaixaDeTexto 7"/>
          <p:cNvSpPr txBox="1"/>
          <p:nvPr/>
        </p:nvSpPr>
        <p:spPr>
          <a:xfrm>
            <a:off x="184244" y="196311"/>
            <a:ext cx="12007756" cy="461665"/>
          </a:xfrm>
          <a:prstGeom prst="rect">
            <a:avLst/>
          </a:prstGeom>
          <a:solidFill>
            <a:srgbClr val="086070"/>
          </a:solidFill>
        </p:spPr>
        <p:txBody>
          <a:bodyPr wrap="square" rtlCol="0">
            <a:spAutoFit/>
          </a:bodyPr>
          <a:lstStyle/>
          <a:p>
            <a:r>
              <a:rPr lang="pt-PT" sz="2400" dirty="0" smtClean="0">
                <a:solidFill>
                  <a:schemeClr val="bg1"/>
                </a:solidFill>
                <a:latin typeface="HurmeGeometricSans4 Regular" panose="020B0500020000000000" pitchFamily="34" charset="0"/>
              </a:rPr>
              <a:t>ESCOLA RODOVIÁRIA – MUSEU DO AUTOMÓVEL </a:t>
            </a:r>
            <a:endParaRPr lang="pt-PT" sz="2400" dirty="0">
              <a:solidFill>
                <a:schemeClr val="bg1"/>
              </a:solidFill>
              <a:latin typeface="HurmeGeometricSans4 Regular" panose="020B0500020000000000" pitchFamily="34" charset="0"/>
            </a:endParaRPr>
          </a:p>
        </p:txBody>
      </p:sp>
      <p:pic>
        <p:nvPicPr>
          <p:cNvPr id="9" name="Imagem 8"/>
          <p:cNvPicPr>
            <a:picLocks noChangeAspect="1"/>
          </p:cNvPicPr>
          <p:nvPr/>
        </p:nvPicPr>
        <p:blipFill>
          <a:blip r:embed="rId2"/>
          <a:stretch>
            <a:fillRect/>
          </a:stretch>
        </p:blipFill>
        <p:spPr>
          <a:xfrm>
            <a:off x="7994196" y="3430341"/>
            <a:ext cx="3826899" cy="2554659"/>
          </a:xfrm>
          <a:prstGeom prst="rect">
            <a:avLst/>
          </a:prstGeom>
        </p:spPr>
      </p:pic>
      <p:pic>
        <p:nvPicPr>
          <p:cNvPr id="11" name="Image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244" y="3429000"/>
            <a:ext cx="3828908" cy="2556000"/>
          </a:xfrm>
          <a:prstGeom prst="rect">
            <a:avLst/>
          </a:prstGeom>
        </p:spPr>
      </p:pic>
      <p:pic>
        <p:nvPicPr>
          <p:cNvPr id="16" name="Imagem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9220" y="3429000"/>
            <a:ext cx="3828908" cy="2556000"/>
          </a:xfrm>
          <a:prstGeom prst="rect">
            <a:avLst/>
          </a:prstGeom>
        </p:spPr>
      </p:pic>
      <p:pic>
        <p:nvPicPr>
          <p:cNvPr id="17" name="Imagem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94196" y="791653"/>
            <a:ext cx="3828908" cy="2556000"/>
          </a:xfrm>
          <a:prstGeom prst="rect">
            <a:avLst/>
          </a:prstGeom>
        </p:spPr>
      </p:pic>
      <p:sp>
        <p:nvSpPr>
          <p:cNvPr id="18" name="CaixaDeTexto 17"/>
          <p:cNvSpPr txBox="1"/>
          <p:nvPr/>
        </p:nvSpPr>
        <p:spPr>
          <a:xfrm>
            <a:off x="184244" y="5985000"/>
            <a:ext cx="4783541" cy="246221"/>
          </a:xfrm>
          <a:prstGeom prst="rect">
            <a:avLst/>
          </a:prstGeom>
          <a:noFill/>
        </p:spPr>
        <p:txBody>
          <a:bodyPr wrap="square" rtlCol="0">
            <a:spAutoFit/>
          </a:bodyPr>
          <a:lstStyle/>
          <a:p>
            <a:r>
              <a:rPr lang="pt-PT" sz="1000" dirty="0" smtClean="0"/>
              <a:t>Fonte: Município de Vila Nova de Famalicão</a:t>
            </a:r>
            <a:endParaRPr lang="pt-PT" sz="1000" dirty="0"/>
          </a:p>
        </p:txBody>
      </p:sp>
    </p:spTree>
    <p:extLst>
      <p:ext uri="{BB962C8B-B14F-4D97-AF65-F5344CB8AC3E}">
        <p14:creationId xmlns:p14="http://schemas.microsoft.com/office/powerpoint/2010/main" val="35757966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stretch>
            <a:fillRect/>
          </a:stretch>
        </p:blipFill>
        <p:spPr>
          <a:xfrm>
            <a:off x="1452102" y="725156"/>
            <a:ext cx="9249441" cy="5407687"/>
          </a:xfrm>
          <a:prstGeom prst="rect">
            <a:avLst/>
          </a:prstGeom>
        </p:spPr>
      </p:pic>
      <p:sp>
        <p:nvSpPr>
          <p:cNvPr id="4" name="Retângulo 3"/>
          <p:cNvSpPr/>
          <p:nvPr/>
        </p:nvSpPr>
        <p:spPr>
          <a:xfrm>
            <a:off x="4366556" y="203423"/>
            <a:ext cx="3385863" cy="369332"/>
          </a:xfrm>
          <a:prstGeom prst="rect">
            <a:avLst/>
          </a:prstGeom>
        </p:spPr>
        <p:txBody>
          <a:bodyPr wrap="none">
            <a:spAutoFit/>
          </a:bodyPr>
          <a:lstStyle/>
          <a:p>
            <a:pPr algn="ctr"/>
            <a:r>
              <a:rPr lang="pt-PT" b="1" dirty="0">
                <a:solidFill>
                  <a:srgbClr val="004C5D"/>
                </a:solidFill>
                <a:latin typeface="HurmeGeometricSans4 Regular" panose="020B0500020000000000" pitchFamily="34" charset="0"/>
                <a:ea typeface="Calibri" panose="020F0502020204030204" pitchFamily="34" charset="0"/>
                <a:cs typeface="Times New Roman" panose="02020603050405020304" pitchFamily="18" charset="0"/>
              </a:rPr>
              <a:t>Comboios urbanos do Porto</a:t>
            </a:r>
            <a:endParaRPr lang="pt-PT" dirty="0">
              <a:solidFill>
                <a:srgbClr val="004C5D"/>
              </a:solidFill>
            </a:endParaRPr>
          </a:p>
        </p:txBody>
      </p:sp>
      <p:sp>
        <p:nvSpPr>
          <p:cNvPr id="5" name="Retângulo 4"/>
          <p:cNvSpPr/>
          <p:nvPr/>
        </p:nvSpPr>
        <p:spPr>
          <a:xfrm>
            <a:off x="1471279" y="6182120"/>
            <a:ext cx="9485617" cy="276999"/>
          </a:xfrm>
          <a:prstGeom prst="rect">
            <a:avLst/>
          </a:prstGeom>
        </p:spPr>
        <p:txBody>
          <a:bodyPr wrap="square">
            <a:spAutoFit/>
          </a:bodyPr>
          <a:lstStyle/>
          <a:p>
            <a:pPr>
              <a:spcBef>
                <a:spcPts val="600"/>
              </a:spcBef>
              <a:spcAft>
                <a:spcPts val="1200"/>
              </a:spcAft>
            </a:pPr>
            <a:r>
              <a:rPr lang="pt-PT" sz="1200" b="1" dirty="0">
                <a:latin typeface="HurmeGeometricSans4 Regular" panose="020B0500020000000000" pitchFamily="34" charset="0"/>
                <a:ea typeface="Calibri" panose="020F0502020204030204" pitchFamily="34" charset="0"/>
                <a:cs typeface="Times New Roman" panose="02020603050405020304" pitchFamily="18" charset="0"/>
              </a:rPr>
              <a:t>Fonte: </a:t>
            </a:r>
            <a:r>
              <a:rPr lang="pt-PT" sz="1200" dirty="0">
                <a:latin typeface="HurmeGeometricSans4 Regular" panose="020B0500020000000000" pitchFamily="34" charset="0"/>
                <a:ea typeface="Calibri" panose="020F0502020204030204" pitchFamily="34" charset="0"/>
                <a:cs typeface="Times New Roman" panose="02020603050405020304" pitchFamily="18" charset="0"/>
              </a:rPr>
              <a:t>https://www.cp.pt/StaticFiles/Passageiros/1.../pt/mapa-comboios-urbanos-porto.pdf [acedido a 07 de maio de 2019].</a:t>
            </a:r>
            <a:endParaRPr lang="pt-PT" sz="1200" b="1" dirty="0">
              <a:latin typeface="HurmeGeometricSans4 Regular" panose="020B0500020000000000"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69717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7785" y="1694989"/>
            <a:ext cx="5636317" cy="3757544"/>
          </a:xfrm>
          <a:prstGeom prst="rect">
            <a:avLst/>
          </a:prstGeom>
        </p:spPr>
      </p:pic>
      <p:sp>
        <p:nvSpPr>
          <p:cNvPr id="3" name="Retângulo 2"/>
          <p:cNvSpPr/>
          <p:nvPr/>
        </p:nvSpPr>
        <p:spPr>
          <a:xfrm>
            <a:off x="6247785" y="5488283"/>
            <a:ext cx="3414909" cy="523220"/>
          </a:xfrm>
          <a:prstGeom prst="rect">
            <a:avLst/>
          </a:prstGeom>
        </p:spPr>
        <p:txBody>
          <a:bodyPr wrap="none">
            <a:spAutoFit/>
          </a:bodyPr>
          <a:lstStyle/>
          <a:p>
            <a:r>
              <a:rPr lang="pt-PT" sz="1400" dirty="0" smtClean="0"/>
              <a:t>Fonte: Famalicão ID -  </a:t>
            </a:r>
            <a:r>
              <a:rPr lang="pt-PT" sz="1400" dirty="0" smtClean="0">
                <a:hlinkClick r:id="rId3"/>
              </a:rPr>
              <a:t>https://bit.ly/2yF9zQ5</a:t>
            </a:r>
            <a:endParaRPr lang="pt-PT" sz="1400" dirty="0" smtClean="0"/>
          </a:p>
          <a:p>
            <a:endParaRPr lang="pt-PT" sz="1400" dirty="0"/>
          </a:p>
        </p:txBody>
      </p:sp>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667" y="1694989"/>
            <a:ext cx="5591220" cy="3757544"/>
          </a:xfrm>
          <a:prstGeom prst="rect">
            <a:avLst/>
          </a:prstGeom>
        </p:spPr>
      </p:pic>
      <p:sp>
        <p:nvSpPr>
          <p:cNvPr id="6" name="Retângulo 5"/>
          <p:cNvSpPr/>
          <p:nvPr/>
        </p:nvSpPr>
        <p:spPr>
          <a:xfrm>
            <a:off x="338667" y="5488284"/>
            <a:ext cx="5300133" cy="307777"/>
          </a:xfrm>
          <a:prstGeom prst="rect">
            <a:avLst/>
          </a:prstGeom>
        </p:spPr>
        <p:txBody>
          <a:bodyPr wrap="square">
            <a:spAutoFit/>
          </a:bodyPr>
          <a:lstStyle/>
          <a:p>
            <a:r>
              <a:rPr lang="pt-PT" sz="1400" dirty="0" smtClean="0"/>
              <a:t>Fonte</a:t>
            </a:r>
            <a:r>
              <a:rPr lang="pt-PT" sz="1400" dirty="0"/>
              <a:t>: </a:t>
            </a:r>
            <a:r>
              <a:rPr lang="pt-PT" sz="1400" dirty="0" smtClean="0"/>
              <a:t>Famalicão ID - </a:t>
            </a:r>
            <a:r>
              <a:rPr lang="pt-PT" sz="1400" u="sng" dirty="0" smtClean="0">
                <a:hlinkClick r:id="rId5"/>
              </a:rPr>
              <a:t>https</a:t>
            </a:r>
            <a:r>
              <a:rPr lang="pt-PT" sz="1400" u="sng" dirty="0">
                <a:hlinkClick r:id="rId5"/>
              </a:rPr>
              <a:t>://bit.ly/2WGwaFi</a:t>
            </a:r>
            <a:r>
              <a:rPr lang="pt-PT" sz="1400" dirty="0"/>
              <a:t> </a:t>
            </a:r>
            <a:endParaRPr lang="pt-PT" sz="1400" dirty="0">
              <a:solidFill>
                <a:srgbClr val="FF0000"/>
              </a:solidFill>
            </a:endParaRPr>
          </a:p>
        </p:txBody>
      </p:sp>
      <p:sp>
        <p:nvSpPr>
          <p:cNvPr id="7" name="Retângulo 6"/>
          <p:cNvSpPr/>
          <p:nvPr/>
        </p:nvSpPr>
        <p:spPr>
          <a:xfrm>
            <a:off x="338667" y="1320684"/>
            <a:ext cx="5621866" cy="338554"/>
          </a:xfrm>
          <a:prstGeom prst="rect">
            <a:avLst/>
          </a:prstGeom>
        </p:spPr>
        <p:txBody>
          <a:bodyPr wrap="square">
            <a:spAutoFit/>
          </a:bodyPr>
          <a:lstStyle/>
          <a:p>
            <a:pPr algn="ctr"/>
            <a:r>
              <a:rPr lang="pt-PT" sz="1600" dirty="0">
                <a:solidFill>
                  <a:schemeClr val="accent1">
                    <a:lumMod val="50000"/>
                  </a:schemeClr>
                </a:solidFill>
                <a:latin typeface="HurmeGeometricSans4 Regular" panose="020B0500020000000000" pitchFamily="34" charset="0"/>
              </a:rPr>
              <a:t>Inauguração da Linha Férrea do Minho (Porto a Braga</a:t>
            </a:r>
            <a:r>
              <a:rPr lang="pt-PT" sz="1600" dirty="0" smtClean="0">
                <a:solidFill>
                  <a:schemeClr val="accent1">
                    <a:lumMod val="50000"/>
                  </a:schemeClr>
                </a:solidFill>
                <a:latin typeface="HurmeGeometricSans4 Regular" panose="020B0500020000000000" pitchFamily="34" charset="0"/>
              </a:rPr>
              <a:t>)</a:t>
            </a:r>
            <a:endParaRPr lang="pt-PT" sz="1600" dirty="0">
              <a:solidFill>
                <a:schemeClr val="accent1">
                  <a:lumMod val="50000"/>
                </a:schemeClr>
              </a:solidFill>
              <a:latin typeface="HurmeGeometricSans4 Regular" panose="020B0500020000000000" pitchFamily="34" charset="0"/>
            </a:endParaRPr>
          </a:p>
        </p:txBody>
      </p:sp>
      <p:sp>
        <p:nvSpPr>
          <p:cNvPr id="8" name="Retângulo 7"/>
          <p:cNvSpPr/>
          <p:nvPr/>
        </p:nvSpPr>
        <p:spPr>
          <a:xfrm>
            <a:off x="6247785" y="1387212"/>
            <a:ext cx="5636317" cy="338554"/>
          </a:xfrm>
          <a:prstGeom prst="rect">
            <a:avLst/>
          </a:prstGeom>
        </p:spPr>
        <p:txBody>
          <a:bodyPr wrap="square">
            <a:spAutoFit/>
          </a:bodyPr>
          <a:lstStyle/>
          <a:p>
            <a:pPr algn="ctr"/>
            <a:r>
              <a:rPr lang="pt-PT" sz="1600" dirty="0" smtClean="0">
                <a:solidFill>
                  <a:schemeClr val="accent1">
                    <a:lumMod val="50000"/>
                  </a:schemeClr>
                </a:solidFill>
                <a:latin typeface="HurmeGeometricSans4 Regular" panose="020B0500020000000000" pitchFamily="34" charset="0"/>
              </a:rPr>
              <a:t>Estação Ferroviária de Vila Nova de Famalicão</a:t>
            </a:r>
            <a:endParaRPr lang="pt-PT" sz="1600" dirty="0">
              <a:solidFill>
                <a:schemeClr val="accent1">
                  <a:lumMod val="50000"/>
                </a:schemeClr>
              </a:solidFill>
              <a:latin typeface="HurmeGeometricSans4 Regular" panose="020B0500020000000000" pitchFamily="34" charset="0"/>
            </a:endParaRPr>
          </a:p>
        </p:txBody>
      </p:sp>
    </p:spTree>
    <p:extLst>
      <p:ext uri="{BB962C8B-B14F-4D97-AF65-F5344CB8AC3E}">
        <p14:creationId xmlns:p14="http://schemas.microsoft.com/office/powerpoint/2010/main" val="40682438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o 13"/>
          <p:cNvGrpSpPr/>
          <p:nvPr/>
        </p:nvGrpSpPr>
        <p:grpSpPr>
          <a:xfrm>
            <a:off x="245053" y="1014399"/>
            <a:ext cx="5667129" cy="4655178"/>
            <a:chOff x="329720" y="645067"/>
            <a:chExt cx="5667129" cy="4655178"/>
          </a:xfrm>
        </p:grpSpPr>
        <p:pic>
          <p:nvPicPr>
            <p:cNvPr id="4" name="Imagem 3"/>
            <p:cNvPicPr>
              <a:picLocks noChangeAspect="1"/>
            </p:cNvPicPr>
            <p:nvPr/>
          </p:nvPicPr>
          <p:blipFill rotWithShape="1">
            <a:blip r:embed="rId2"/>
            <a:srcRect l="23844" t="17477" r="23401" b="23959"/>
            <a:stretch/>
          </p:blipFill>
          <p:spPr>
            <a:xfrm>
              <a:off x="397933" y="1088871"/>
              <a:ext cx="5537200" cy="3688098"/>
            </a:xfrm>
            <a:prstGeom prst="rect">
              <a:avLst/>
            </a:prstGeom>
          </p:spPr>
        </p:pic>
        <p:sp>
          <p:nvSpPr>
            <p:cNvPr id="5" name="CaixaDeTexto 4"/>
            <p:cNvSpPr txBox="1"/>
            <p:nvPr/>
          </p:nvSpPr>
          <p:spPr>
            <a:xfrm>
              <a:off x="391436" y="4777025"/>
              <a:ext cx="4775380" cy="523220"/>
            </a:xfrm>
            <a:prstGeom prst="rect">
              <a:avLst/>
            </a:prstGeom>
            <a:noFill/>
          </p:spPr>
          <p:txBody>
            <a:bodyPr wrap="square" rtlCol="0">
              <a:spAutoFit/>
            </a:bodyPr>
            <a:lstStyle/>
            <a:p>
              <a:r>
                <a:rPr lang="pt-PT" sz="1400" dirty="0" smtClean="0"/>
                <a:t>Fonte: Famalicão ID - </a:t>
              </a:r>
              <a:r>
                <a:rPr lang="pt-PT" sz="1400" u="sng" dirty="0">
                  <a:solidFill>
                    <a:srgbClr val="1F497D"/>
                  </a:solidFill>
                  <a:latin typeface="Calibri" panose="020F0502020204030204" pitchFamily="34" charset="0"/>
                  <a:ea typeface="Calibri" panose="020F0502020204030204" pitchFamily="34" charset="0"/>
                  <a:hlinkClick r:id="rId3"/>
                </a:rPr>
                <a:t>https://bit.ly/2Lqq9pT</a:t>
              </a:r>
              <a:endParaRPr lang="pt-PT" sz="1400" dirty="0">
                <a:latin typeface="Calibri" panose="020F0502020204030204" pitchFamily="34" charset="0"/>
                <a:ea typeface="Calibri" panose="020F0502020204030204" pitchFamily="34" charset="0"/>
              </a:endParaRPr>
            </a:p>
            <a:p>
              <a:r>
                <a:rPr lang="pt-PT" sz="1400" dirty="0" smtClean="0"/>
                <a:t> </a:t>
              </a:r>
              <a:endParaRPr lang="pt-PT" sz="1400" dirty="0"/>
            </a:p>
          </p:txBody>
        </p:sp>
        <p:sp>
          <p:nvSpPr>
            <p:cNvPr id="8" name="Retângulo 7"/>
            <p:cNvSpPr/>
            <p:nvPr/>
          </p:nvSpPr>
          <p:spPr>
            <a:xfrm>
              <a:off x="329720" y="645067"/>
              <a:ext cx="5667129" cy="369332"/>
            </a:xfrm>
            <a:prstGeom prst="rect">
              <a:avLst/>
            </a:prstGeom>
          </p:spPr>
          <p:txBody>
            <a:bodyPr wrap="none">
              <a:spAutoFit/>
            </a:bodyPr>
            <a:lstStyle/>
            <a:p>
              <a:pPr algn="ctr"/>
              <a:r>
                <a:rPr lang="pt-PT" dirty="0">
                  <a:solidFill>
                    <a:srgbClr val="0070C0"/>
                  </a:solidFill>
                </a:rPr>
                <a:t>Linha férrea do </a:t>
              </a:r>
              <a:r>
                <a:rPr lang="pt-PT" dirty="0" smtClean="0">
                  <a:solidFill>
                    <a:srgbClr val="0070C0"/>
                  </a:solidFill>
                </a:rPr>
                <a:t>Minho - Estação de Vila Nova de Famalicão</a:t>
              </a:r>
              <a:endParaRPr lang="pt-PT" dirty="0">
                <a:solidFill>
                  <a:srgbClr val="0070C0"/>
                </a:solidFill>
              </a:endParaRPr>
            </a:p>
          </p:txBody>
        </p:sp>
      </p:grpSp>
      <p:grpSp>
        <p:nvGrpSpPr>
          <p:cNvPr id="15" name="Grupo 14"/>
          <p:cNvGrpSpPr/>
          <p:nvPr/>
        </p:nvGrpSpPr>
        <p:grpSpPr>
          <a:xfrm>
            <a:off x="6366933" y="1014399"/>
            <a:ext cx="5480383" cy="4617886"/>
            <a:chOff x="6366933" y="699404"/>
            <a:chExt cx="5480383" cy="4617886"/>
          </a:xfrm>
        </p:grpSpPr>
        <p:grpSp>
          <p:nvGrpSpPr>
            <p:cNvPr id="11" name="Grupo 10"/>
            <p:cNvGrpSpPr/>
            <p:nvPr/>
          </p:nvGrpSpPr>
          <p:grpSpPr>
            <a:xfrm>
              <a:off x="6428649" y="699404"/>
              <a:ext cx="5418667" cy="4094666"/>
              <a:chOff x="6366933" y="645067"/>
              <a:chExt cx="5418667" cy="4094666"/>
            </a:xfrm>
          </p:grpSpPr>
          <p:sp>
            <p:nvSpPr>
              <p:cNvPr id="7" name="Retângulo 6"/>
              <p:cNvSpPr/>
              <p:nvPr/>
            </p:nvSpPr>
            <p:spPr>
              <a:xfrm>
                <a:off x="6717287" y="645067"/>
                <a:ext cx="4717958" cy="369332"/>
              </a:xfrm>
              <a:prstGeom prst="rect">
                <a:avLst/>
              </a:prstGeom>
            </p:spPr>
            <p:txBody>
              <a:bodyPr wrap="none">
                <a:spAutoFit/>
              </a:bodyPr>
              <a:lstStyle/>
              <a:p>
                <a:r>
                  <a:rPr lang="pt-PT" dirty="0">
                    <a:solidFill>
                      <a:srgbClr val="0070C0"/>
                    </a:solidFill>
                  </a:rPr>
                  <a:t>Linha férrea de </a:t>
                </a:r>
                <a:r>
                  <a:rPr lang="pt-PT" dirty="0" smtClean="0">
                    <a:solidFill>
                      <a:srgbClr val="0070C0"/>
                    </a:solidFill>
                  </a:rPr>
                  <a:t>Guimarães – Estação de Lousado</a:t>
                </a:r>
                <a:endParaRPr lang="pt-PT" dirty="0">
                  <a:solidFill>
                    <a:srgbClr val="0070C0"/>
                  </a:solidFill>
                </a:endParaRPr>
              </a:p>
            </p:txBody>
          </p:sp>
          <p:pic>
            <p:nvPicPr>
              <p:cNvPr id="9" name="Imagem 8"/>
              <p:cNvPicPr>
                <a:picLocks noChangeAspect="1"/>
              </p:cNvPicPr>
              <p:nvPr/>
            </p:nvPicPr>
            <p:blipFill rotWithShape="1">
              <a:blip r:embed="rId4"/>
              <a:srcRect l="23333" t="16319" r="23611" b="23496"/>
              <a:stretch/>
            </p:blipFill>
            <p:spPr>
              <a:xfrm>
                <a:off x="6366933" y="1051635"/>
                <a:ext cx="5418667" cy="3688098"/>
              </a:xfrm>
              <a:prstGeom prst="rect">
                <a:avLst/>
              </a:prstGeom>
            </p:spPr>
          </p:pic>
        </p:grpSp>
        <p:sp>
          <p:nvSpPr>
            <p:cNvPr id="13" name="Retângulo 12"/>
            <p:cNvSpPr/>
            <p:nvPr/>
          </p:nvSpPr>
          <p:spPr>
            <a:xfrm>
              <a:off x="6366933" y="4794070"/>
              <a:ext cx="3459793" cy="523220"/>
            </a:xfrm>
            <a:prstGeom prst="rect">
              <a:avLst/>
            </a:prstGeom>
          </p:spPr>
          <p:txBody>
            <a:bodyPr wrap="none">
              <a:spAutoFit/>
            </a:bodyPr>
            <a:lstStyle/>
            <a:p>
              <a:r>
                <a:rPr lang="pt-PT" sz="1400" dirty="0"/>
                <a:t>Fonte: Famalicão </a:t>
              </a:r>
              <a:r>
                <a:rPr lang="pt-PT" sz="1400" dirty="0" smtClean="0"/>
                <a:t>ID - </a:t>
              </a:r>
              <a:r>
                <a:rPr lang="pt-PT" sz="1400" u="sng" dirty="0">
                  <a:solidFill>
                    <a:srgbClr val="1F497D"/>
                  </a:solidFill>
                  <a:ea typeface="Calibri" panose="020F0502020204030204" pitchFamily="34" charset="0"/>
                  <a:hlinkClick r:id="rId5"/>
                </a:rPr>
                <a:t>https://bit.ly/3dNUTNP</a:t>
              </a:r>
              <a:endParaRPr lang="pt-PT" sz="1400" dirty="0">
                <a:ea typeface="Calibri" panose="020F0502020204030204" pitchFamily="34" charset="0"/>
              </a:endParaRPr>
            </a:p>
            <a:p>
              <a:endParaRPr lang="pt-PT" sz="1400" dirty="0">
                <a:ea typeface="Calibri" panose="020F0502020204030204" pitchFamily="34" charset="0"/>
              </a:endParaRPr>
            </a:p>
          </p:txBody>
        </p:sp>
      </p:grpSp>
    </p:spTree>
    <p:extLst>
      <p:ext uri="{BB962C8B-B14F-4D97-AF65-F5344CB8AC3E}">
        <p14:creationId xmlns:p14="http://schemas.microsoft.com/office/powerpoint/2010/main" val="19792460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5440" y="3190829"/>
            <a:ext cx="4471916" cy="2730932"/>
          </a:xfrm>
          <a:prstGeom prst="rect">
            <a:avLst/>
          </a:prstGeom>
        </p:spPr>
      </p:pic>
      <p:pic>
        <p:nvPicPr>
          <p:cNvPr id="3" name="Imagem 2"/>
          <p:cNvPicPr>
            <a:picLocks noChangeAspect="1"/>
          </p:cNvPicPr>
          <p:nvPr/>
        </p:nvPicPr>
        <p:blipFill rotWithShape="1">
          <a:blip r:embed="rId3">
            <a:extLst>
              <a:ext uri="{28A0092B-C50C-407E-A947-70E740481C1C}">
                <a14:useLocalDpi xmlns:a14="http://schemas.microsoft.com/office/drawing/2010/main" val="0"/>
              </a:ext>
            </a:extLst>
          </a:blip>
          <a:srcRect r="11214"/>
          <a:stretch/>
        </p:blipFill>
        <p:spPr>
          <a:xfrm>
            <a:off x="8139399" y="397662"/>
            <a:ext cx="3757957" cy="2952863"/>
          </a:xfrm>
          <a:prstGeom prst="rect">
            <a:avLst/>
          </a:prstGeom>
        </p:spPr>
      </p:pic>
      <p:pic>
        <p:nvPicPr>
          <p:cNvPr id="4" name="Imagem 3"/>
          <p:cNvPicPr>
            <a:picLocks noChangeAspect="1"/>
          </p:cNvPicPr>
          <p:nvPr/>
        </p:nvPicPr>
        <p:blipFill rotWithShape="1">
          <a:blip r:embed="rId4">
            <a:extLst>
              <a:ext uri="{28A0092B-C50C-407E-A947-70E740481C1C}">
                <a14:useLocalDpi xmlns:a14="http://schemas.microsoft.com/office/drawing/2010/main" val="0"/>
              </a:ext>
            </a:extLst>
          </a:blip>
          <a:srcRect l="14823"/>
          <a:stretch/>
        </p:blipFill>
        <p:spPr>
          <a:xfrm>
            <a:off x="518615" y="3087149"/>
            <a:ext cx="3702676" cy="2834612"/>
          </a:xfrm>
          <a:prstGeom prst="rect">
            <a:avLst/>
          </a:prstGeom>
        </p:spPr>
      </p:pic>
      <p:pic>
        <p:nvPicPr>
          <p:cNvPr id="5" name="Imagem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4911" y="3167483"/>
            <a:ext cx="4144369" cy="2754278"/>
          </a:xfrm>
          <a:prstGeom prst="rect">
            <a:avLst/>
          </a:prstGeom>
        </p:spPr>
      </p:pic>
      <p:sp>
        <p:nvSpPr>
          <p:cNvPr id="2" name="CaixaDeTexto 1"/>
          <p:cNvSpPr txBox="1"/>
          <p:nvPr/>
        </p:nvSpPr>
        <p:spPr>
          <a:xfrm>
            <a:off x="363293" y="5921761"/>
            <a:ext cx="11195713" cy="707886"/>
          </a:xfrm>
          <a:prstGeom prst="rect">
            <a:avLst/>
          </a:prstGeom>
          <a:noFill/>
        </p:spPr>
        <p:txBody>
          <a:bodyPr wrap="square" rtlCol="0">
            <a:spAutoFit/>
          </a:bodyPr>
          <a:lstStyle/>
          <a:p>
            <a:r>
              <a:rPr lang="pt-PT" sz="1000" dirty="0"/>
              <a:t>Fontes: </a:t>
            </a:r>
            <a:r>
              <a:rPr lang="pt-PT" sz="1000" dirty="0" smtClean="0">
                <a:hlinkClick r:id="rId6"/>
              </a:rPr>
              <a:t>https</a:t>
            </a:r>
            <a:r>
              <a:rPr lang="pt-PT" sz="1000" dirty="0">
                <a:hlinkClick r:id="rId6"/>
              </a:rPr>
              <a:t>://www.fmnf.pt/</a:t>
            </a:r>
            <a:endParaRPr lang="pt-PT" sz="1000" dirty="0"/>
          </a:p>
          <a:p>
            <a:r>
              <a:rPr lang="pt-PT" sz="1000" dirty="0">
                <a:hlinkClick r:id="rId7"/>
              </a:rPr>
              <a:t>https://www.visitportugal.com/pt-pt/content/museu-nacional-ferroviario</a:t>
            </a:r>
            <a:endParaRPr lang="pt-PT" sz="1000" dirty="0"/>
          </a:p>
          <a:p>
            <a:r>
              <a:rPr lang="pt-PT" sz="1000" dirty="0">
                <a:hlinkClick r:id="rId8"/>
              </a:rPr>
              <a:t>https://bloguedominho.blogs.sapo.pt/102921.html</a:t>
            </a:r>
            <a:endParaRPr lang="pt-PT" sz="1000" dirty="0"/>
          </a:p>
          <a:p>
            <a:endParaRPr lang="pt-PT" sz="1000" dirty="0"/>
          </a:p>
        </p:txBody>
      </p:sp>
      <p:pic>
        <p:nvPicPr>
          <p:cNvPr id="7" name="Imagem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13321" y="397662"/>
            <a:ext cx="4709001" cy="2952863"/>
          </a:xfrm>
          <a:prstGeom prst="rect">
            <a:avLst/>
          </a:prstGeom>
        </p:spPr>
      </p:pic>
      <p:pic>
        <p:nvPicPr>
          <p:cNvPr id="6" name="Imagem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15" y="397662"/>
            <a:ext cx="4144369" cy="2952863"/>
          </a:xfrm>
          <a:prstGeom prst="rect">
            <a:avLst/>
          </a:prstGeom>
        </p:spPr>
      </p:pic>
    </p:spTree>
    <p:extLst>
      <p:ext uri="{BB962C8B-B14F-4D97-AF65-F5344CB8AC3E}">
        <p14:creationId xmlns:p14="http://schemas.microsoft.com/office/powerpoint/2010/main" val="17963389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8204076" y="163647"/>
            <a:ext cx="3591885" cy="923330"/>
          </a:xfrm>
          <a:prstGeom prst="rect">
            <a:avLst/>
          </a:prstGeom>
        </p:spPr>
        <p:txBody>
          <a:bodyPr wrap="square">
            <a:spAutoFit/>
          </a:bodyPr>
          <a:lstStyle/>
          <a:p>
            <a:pPr algn="ctr"/>
            <a:r>
              <a:rPr lang="pt-PT" b="1" dirty="0">
                <a:solidFill>
                  <a:srgbClr val="0070C0"/>
                </a:solidFill>
                <a:latin typeface="HurmeGeometricSans4 Regular" panose="020B0500020000000000" pitchFamily="34" charset="0"/>
                <a:ea typeface="Calibri" panose="020F0502020204030204" pitchFamily="34" charset="0"/>
                <a:cs typeface="Times New Roman" panose="02020603050405020304" pitchFamily="18" charset="0"/>
              </a:rPr>
              <a:t>Mapa da rede </a:t>
            </a:r>
            <a:r>
              <a:rPr lang="pt-PT" b="1" dirty="0" smtClean="0">
                <a:solidFill>
                  <a:srgbClr val="0070C0"/>
                </a:solidFill>
                <a:latin typeface="HurmeGeometricSans4 Regular" panose="020B0500020000000000" pitchFamily="34" charset="0"/>
                <a:ea typeface="Calibri" panose="020F0502020204030204" pitchFamily="34" charset="0"/>
                <a:cs typeface="Times New Roman" panose="02020603050405020304" pitchFamily="18" charset="0"/>
              </a:rPr>
              <a:t>viária </a:t>
            </a:r>
            <a:r>
              <a:rPr lang="pt-PT" b="1" dirty="0">
                <a:solidFill>
                  <a:srgbClr val="0070C0"/>
                </a:solidFill>
                <a:latin typeface="HurmeGeometricSans4 Regular" panose="020B0500020000000000" pitchFamily="34" charset="0"/>
                <a:ea typeface="Calibri" panose="020F0502020204030204" pitchFamily="34" charset="0"/>
                <a:cs typeface="Times New Roman" panose="02020603050405020304" pitchFamily="18" charset="0"/>
              </a:rPr>
              <a:t>e ferroviária do concelho de Vila Nova de Famalicão</a:t>
            </a:r>
            <a:endParaRPr lang="pt-PT" dirty="0">
              <a:solidFill>
                <a:srgbClr val="0070C0"/>
              </a:solidFill>
            </a:endParaRPr>
          </a:p>
        </p:txBody>
      </p:sp>
      <p:sp>
        <p:nvSpPr>
          <p:cNvPr id="26" name="CaixaDeTexto 25"/>
          <p:cNvSpPr txBox="1"/>
          <p:nvPr/>
        </p:nvSpPr>
        <p:spPr>
          <a:xfrm>
            <a:off x="8659431" y="4970548"/>
            <a:ext cx="2670853" cy="1446550"/>
          </a:xfrm>
          <a:prstGeom prst="rect">
            <a:avLst/>
          </a:prstGeom>
          <a:noFill/>
        </p:spPr>
        <p:txBody>
          <a:bodyPr wrap="square" rtlCol="0">
            <a:spAutoFit/>
          </a:bodyPr>
          <a:lstStyle/>
          <a:p>
            <a:r>
              <a:rPr lang="pt-PT" sz="1100" dirty="0"/>
              <a:t>Projeção Transversa Mercator</a:t>
            </a:r>
          </a:p>
          <a:p>
            <a:r>
              <a:rPr lang="pt-PT" sz="1100" dirty="0"/>
              <a:t>Elipsoide de referência GRS80</a:t>
            </a:r>
          </a:p>
          <a:p>
            <a:r>
              <a:rPr lang="pt-PT" sz="1100" dirty="0"/>
              <a:t>Sistema  Coordenadas PT-TMO6/RTRS89</a:t>
            </a:r>
          </a:p>
          <a:p>
            <a:endParaRPr lang="pt-PT" sz="1100" dirty="0"/>
          </a:p>
          <a:p>
            <a:r>
              <a:rPr lang="pt-PT" sz="1100" dirty="0"/>
              <a:t>Fonte: Limites administrativas CAOP 2017, DGT, 2018</a:t>
            </a:r>
          </a:p>
          <a:p>
            <a:r>
              <a:rPr lang="pt-PT" sz="1100" dirty="0"/>
              <a:t>Planta de Condicionantes I, 1.ª Revisão PDM de Vila Nova de Famalicão, </a:t>
            </a:r>
            <a:r>
              <a:rPr lang="pt-PT" sz="1100" dirty="0" smtClean="0"/>
              <a:t>2015</a:t>
            </a:r>
            <a:endParaRPr lang="pt-PT" sz="1100" dirty="0"/>
          </a:p>
        </p:txBody>
      </p:sp>
      <p:pic>
        <p:nvPicPr>
          <p:cNvPr id="2" name="Imagem 1"/>
          <p:cNvPicPr>
            <a:picLocks noChangeAspect="1"/>
          </p:cNvPicPr>
          <p:nvPr/>
        </p:nvPicPr>
        <p:blipFill rotWithShape="1">
          <a:blip r:embed="rId2" cstate="print">
            <a:extLst>
              <a:ext uri="{28A0092B-C50C-407E-A947-70E740481C1C}">
                <a14:useLocalDpi xmlns:a14="http://schemas.microsoft.com/office/drawing/2010/main" val="0"/>
              </a:ext>
            </a:extLst>
          </a:blip>
          <a:srcRect l="992" t="1754" r="19739" b="1930"/>
          <a:stretch/>
        </p:blipFill>
        <p:spPr>
          <a:xfrm>
            <a:off x="-1" y="0"/>
            <a:ext cx="7982263" cy="6858000"/>
          </a:xfrm>
          <a:prstGeom prst="rect">
            <a:avLst/>
          </a:prstGeom>
        </p:spPr>
      </p:pic>
      <p:pic>
        <p:nvPicPr>
          <p:cNvPr id="5" name="Imagem 4"/>
          <p:cNvPicPr>
            <a:picLocks noChangeAspect="1"/>
          </p:cNvPicPr>
          <p:nvPr/>
        </p:nvPicPr>
        <p:blipFill rotWithShape="1">
          <a:blip r:embed="rId2" cstate="print">
            <a:extLst>
              <a:ext uri="{28A0092B-C50C-407E-A947-70E740481C1C}">
                <a14:useLocalDpi xmlns:a14="http://schemas.microsoft.com/office/drawing/2010/main" val="0"/>
              </a:ext>
            </a:extLst>
          </a:blip>
          <a:srcRect l="80558" t="13624" r="2324" b="48652"/>
          <a:stretch/>
        </p:blipFill>
        <p:spPr>
          <a:xfrm>
            <a:off x="8659431" y="1086976"/>
            <a:ext cx="2385558" cy="3717105"/>
          </a:xfrm>
          <a:prstGeom prst="rect">
            <a:avLst/>
          </a:prstGeom>
        </p:spPr>
      </p:pic>
    </p:spTree>
    <p:extLst>
      <p:ext uri="{BB962C8B-B14F-4D97-AF65-F5344CB8AC3E}">
        <p14:creationId xmlns:p14="http://schemas.microsoft.com/office/powerpoint/2010/main" val="21365463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379823" y="193006"/>
            <a:ext cx="7235627" cy="369332"/>
          </a:xfrm>
          <a:prstGeom prst="rect">
            <a:avLst/>
          </a:prstGeom>
        </p:spPr>
        <p:txBody>
          <a:bodyPr wrap="square">
            <a:spAutoFit/>
          </a:bodyPr>
          <a:lstStyle/>
          <a:p>
            <a:r>
              <a:rPr lang="pt-PT" b="1" dirty="0">
                <a:solidFill>
                  <a:srgbClr val="004C5D"/>
                </a:solidFill>
                <a:latin typeface="HurmeGeometricSans4 Regular" panose="020B0500020000000000" pitchFamily="34" charset="0"/>
                <a:ea typeface="Calibri" panose="020F0502020204030204" pitchFamily="34" charset="0"/>
                <a:cs typeface="Times New Roman" panose="02020603050405020304" pitchFamily="18" charset="0"/>
              </a:rPr>
              <a:t>“Voltas” existente no Município de Vila Nova de Famalicão</a:t>
            </a:r>
            <a:endParaRPr lang="pt-PT" dirty="0">
              <a:solidFill>
                <a:srgbClr val="004C5D"/>
              </a:solidFill>
            </a:endParaRPr>
          </a:p>
        </p:txBody>
      </p:sp>
      <p:sp>
        <p:nvSpPr>
          <p:cNvPr id="4" name="Retângulo 3"/>
          <p:cNvSpPr/>
          <p:nvPr/>
        </p:nvSpPr>
        <p:spPr>
          <a:xfrm>
            <a:off x="6161846" y="4202895"/>
            <a:ext cx="4779031" cy="276999"/>
          </a:xfrm>
          <a:prstGeom prst="rect">
            <a:avLst/>
          </a:prstGeom>
        </p:spPr>
        <p:txBody>
          <a:bodyPr wrap="square">
            <a:spAutoFit/>
          </a:bodyPr>
          <a:lstStyle/>
          <a:p>
            <a:pPr>
              <a:spcBef>
                <a:spcPts val="600"/>
              </a:spcBef>
              <a:spcAft>
                <a:spcPts val="1200"/>
              </a:spcAft>
            </a:pPr>
            <a:r>
              <a:rPr lang="pt-PT" sz="1200" b="1" dirty="0">
                <a:latin typeface="HurmeGeometricSans4 Regular" panose="020B0500020000000000" pitchFamily="34" charset="0"/>
                <a:ea typeface="Calibri" panose="020F0502020204030204" pitchFamily="34" charset="0"/>
                <a:cs typeface="Times New Roman" panose="02020603050405020304" pitchFamily="18" charset="0"/>
              </a:rPr>
              <a:t>Fonte: </a:t>
            </a:r>
            <a:r>
              <a:rPr lang="pt-PT" sz="1200" dirty="0">
                <a:latin typeface="HurmeGeometricSans4 Regular" panose="020B0500020000000000" pitchFamily="34" charset="0"/>
                <a:ea typeface="Calibri" panose="020F0502020204030204" pitchFamily="34" charset="0"/>
                <a:cs typeface="Times New Roman" panose="02020603050405020304" pitchFamily="18" charset="0"/>
              </a:rPr>
              <a:t>Câmara Municipal de Vila Nova de Famalicão (2019)</a:t>
            </a:r>
            <a:endParaRPr lang="pt-PT" sz="1200" b="1" dirty="0">
              <a:latin typeface="HurmeGeometricSans4 Regular" panose="020B0500020000000000" pitchFamily="34" charset="0"/>
              <a:ea typeface="Calibri" panose="020F0502020204030204" pitchFamily="34" charset="0"/>
              <a:cs typeface="Times New Roman" panose="02020603050405020304" pitchFamily="18" charset="0"/>
            </a:endParaRPr>
          </a:p>
        </p:txBody>
      </p:sp>
      <p:sp>
        <p:nvSpPr>
          <p:cNvPr id="5" name="Retângulo 4"/>
          <p:cNvSpPr/>
          <p:nvPr/>
        </p:nvSpPr>
        <p:spPr>
          <a:xfrm>
            <a:off x="379823" y="4627524"/>
            <a:ext cx="11207126" cy="1815882"/>
          </a:xfrm>
          <a:prstGeom prst="rect">
            <a:avLst/>
          </a:prstGeom>
          <a:solidFill>
            <a:srgbClr val="EAEFF7"/>
          </a:solidFill>
        </p:spPr>
        <p:txBody>
          <a:bodyPr wrap="square">
            <a:spAutoFit/>
          </a:bodyPr>
          <a:lstStyle/>
          <a:p>
            <a:r>
              <a:rPr lang="pt-PT" sz="1600" dirty="0">
                <a:latin typeface="HurmeGeometricSans4 Light" panose="020B0400020000000000" pitchFamily="34" charset="0"/>
              </a:rPr>
              <a:t>O 'Voltas' entrou em funcionamento a 22 de setembro de 2016, em pleno Dia Europeu Sem Carros e Semana Europeia da Mobilidade. É um transporte público rodoviário urbano que possibilita viagens gratuitas no centro da cidade para os portadores de um título válido de transporte coletivo rodoviário. Este circula de segunda a sexta-feira, entre as 7h30 e as 19h00, realizando um percurso circular permanente que liga parques de estacionamento gratuitos, estações de transportes coletivos e os principais serviços públicos da cidade. Cada volta dura aproximadamente 20 minutos. Para as pessoas que não detenham título de transporte rodoviário válido do dia, cada viagem no Voltas custa 1 euro.</a:t>
            </a:r>
          </a:p>
        </p:txBody>
      </p:sp>
      <p:pic>
        <p:nvPicPr>
          <p:cNvPr id="6" name="Image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823" y="839337"/>
            <a:ext cx="5461419" cy="3652325"/>
          </a:xfrm>
          <a:prstGeom prst="rect">
            <a:avLst/>
          </a:prstGeom>
        </p:spPr>
      </p:pic>
      <p:pic>
        <p:nvPicPr>
          <p:cNvPr id="2" name="Imagem 1"/>
          <p:cNvPicPr/>
          <p:nvPr/>
        </p:nvPicPr>
        <p:blipFill>
          <a:blip r:embed="rId3">
            <a:extLst>
              <a:ext uri="{28A0092B-C50C-407E-A947-70E740481C1C}">
                <a14:useLocalDpi xmlns:a14="http://schemas.microsoft.com/office/drawing/2010/main" val="0"/>
              </a:ext>
            </a:extLst>
          </a:blip>
          <a:srcRect/>
          <a:stretch>
            <a:fillRect/>
          </a:stretch>
        </p:blipFill>
        <p:spPr bwMode="auto">
          <a:xfrm>
            <a:off x="6161846" y="839337"/>
            <a:ext cx="5425103" cy="3227696"/>
          </a:xfrm>
          <a:prstGeom prst="rect">
            <a:avLst/>
          </a:prstGeom>
          <a:noFill/>
          <a:ln>
            <a:noFill/>
          </a:ln>
        </p:spPr>
      </p:pic>
    </p:spTree>
    <p:extLst>
      <p:ext uri="{BB962C8B-B14F-4D97-AF65-F5344CB8AC3E}">
        <p14:creationId xmlns:p14="http://schemas.microsoft.com/office/powerpoint/2010/main" val="76232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87040" y="356268"/>
            <a:ext cx="6851556" cy="369332"/>
          </a:xfrm>
          <a:prstGeom prst="rect">
            <a:avLst/>
          </a:prstGeom>
        </p:spPr>
        <p:txBody>
          <a:bodyPr wrap="none">
            <a:spAutoFit/>
          </a:bodyPr>
          <a:lstStyle/>
          <a:p>
            <a:r>
              <a:rPr lang="pt-PT" b="1" dirty="0">
                <a:solidFill>
                  <a:srgbClr val="004C5D"/>
                </a:solidFill>
                <a:latin typeface="HurmeGeometricSans4 Light" panose="020B0400020000000000" pitchFamily="34" charset="0"/>
              </a:rPr>
              <a:t>Número total de carreiras a operar em dezembro de 2017</a:t>
            </a:r>
          </a:p>
        </p:txBody>
      </p:sp>
      <p:sp>
        <p:nvSpPr>
          <p:cNvPr id="4" name="Retângulo 3"/>
          <p:cNvSpPr/>
          <p:nvPr/>
        </p:nvSpPr>
        <p:spPr>
          <a:xfrm>
            <a:off x="225771" y="5998276"/>
            <a:ext cx="7847771" cy="276999"/>
          </a:xfrm>
          <a:prstGeom prst="rect">
            <a:avLst/>
          </a:prstGeom>
        </p:spPr>
        <p:txBody>
          <a:bodyPr wrap="square">
            <a:spAutoFit/>
          </a:bodyPr>
          <a:lstStyle/>
          <a:p>
            <a:r>
              <a:rPr lang="pt-PT" sz="1200" dirty="0"/>
              <a:t>Fonte: Relatório de sustentabilidade e responsabilidade social do Município de Vila Nova de Famalicão, 2017</a:t>
            </a:r>
          </a:p>
        </p:txBody>
      </p:sp>
      <p:graphicFrame>
        <p:nvGraphicFramePr>
          <p:cNvPr id="26" name="Gráfico 25"/>
          <p:cNvGraphicFramePr/>
          <p:nvPr>
            <p:extLst/>
          </p:nvPr>
        </p:nvGraphicFramePr>
        <p:xfrm>
          <a:off x="-291315" y="997749"/>
          <a:ext cx="8008266" cy="5549676"/>
        </p:xfrm>
        <a:graphic>
          <a:graphicData uri="http://schemas.openxmlformats.org/drawingml/2006/chart">
            <c:chart xmlns:c="http://schemas.openxmlformats.org/drawingml/2006/chart" xmlns:r="http://schemas.openxmlformats.org/officeDocument/2006/relationships" r:id="rId2"/>
          </a:graphicData>
        </a:graphic>
      </p:graphicFrame>
      <p:sp>
        <p:nvSpPr>
          <p:cNvPr id="28" name="Retângulo 27"/>
          <p:cNvSpPr/>
          <p:nvPr/>
        </p:nvSpPr>
        <p:spPr>
          <a:xfrm>
            <a:off x="7431686" y="314950"/>
            <a:ext cx="3961150" cy="6370975"/>
          </a:xfrm>
          <a:prstGeom prst="rect">
            <a:avLst/>
          </a:prstGeom>
          <a:solidFill>
            <a:srgbClr val="EAEFF7"/>
          </a:solidFill>
        </p:spPr>
        <p:txBody>
          <a:bodyPr wrap="square">
            <a:spAutoFit/>
          </a:bodyPr>
          <a:lstStyle/>
          <a:p>
            <a:pPr>
              <a:lnSpc>
                <a:spcPct val="150000"/>
              </a:lnSpc>
            </a:pPr>
            <a:r>
              <a:rPr lang="pt-PT" sz="1600" dirty="0">
                <a:latin typeface="HurmeGeometricSans4 Regular" panose="020B0500020000000000" pitchFamily="34" charset="0"/>
              </a:rPr>
              <a:t>Atualmente o Município de Vila Nova de Famalicão é servido por um total de 63 carreiras e dispõe de 1167 paragens de autocarros.</a:t>
            </a:r>
          </a:p>
          <a:p>
            <a:pPr>
              <a:lnSpc>
                <a:spcPct val="150000"/>
              </a:lnSpc>
            </a:pPr>
            <a:r>
              <a:rPr lang="pt-PT" sz="1600" dirty="0">
                <a:latin typeface="HurmeGeometricSans4 Regular" panose="020B0500020000000000" pitchFamily="34" charset="0"/>
              </a:rPr>
              <a:t>De forma a melhorar o sistema de transportes coletivos rodoviários e de aumentar a utilização dos mesmos por parte da população residente, o Município de Vila Nova de Famalicão, Santo Tirso e Trofa assinaram um protocolo de colaboração para a elaboração de estudos de planeamento destinados à organização do transporte público partilhado entre os municípios e posterior criação de uma rede intermunicipal de transportes públicos.</a:t>
            </a:r>
          </a:p>
        </p:txBody>
      </p:sp>
    </p:spTree>
    <p:extLst>
      <p:ext uri="{BB962C8B-B14F-4D97-AF65-F5344CB8AC3E}">
        <p14:creationId xmlns:p14="http://schemas.microsoft.com/office/powerpoint/2010/main" val="3043128576"/>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00948" y="309196"/>
            <a:ext cx="11717079" cy="677108"/>
          </a:xfrm>
          <a:prstGeom prst="rect">
            <a:avLst/>
          </a:prstGeom>
        </p:spPr>
        <p:txBody>
          <a:bodyPr wrap="square">
            <a:spAutoFit/>
          </a:bodyPr>
          <a:lstStyle/>
          <a:p>
            <a:r>
              <a:rPr lang="pt-PT" sz="2000" b="1" dirty="0">
                <a:solidFill>
                  <a:srgbClr val="004C5D"/>
                </a:solidFill>
                <a:latin typeface="HurmeGeometricSans4 Light" panose="020B0400020000000000" pitchFamily="34" charset="0"/>
              </a:rPr>
              <a:t>Indicadores</a:t>
            </a:r>
            <a:r>
              <a:rPr lang="pt-PT" b="1" dirty="0">
                <a:solidFill>
                  <a:srgbClr val="004C5D"/>
                </a:solidFill>
                <a:latin typeface="HurmeGeometricSans4 Light" panose="020B0400020000000000" pitchFamily="34" charset="0"/>
              </a:rPr>
              <a:t> relativos </a:t>
            </a:r>
            <a:r>
              <a:rPr lang="pt-PT" b="1" dirty="0" smtClean="0">
                <a:solidFill>
                  <a:srgbClr val="004C5D"/>
                </a:solidFill>
                <a:latin typeface="HurmeGeometricSans4 Light" panose="020B0400020000000000" pitchFamily="34" charset="0"/>
              </a:rPr>
              <a:t>aos </a:t>
            </a:r>
            <a:r>
              <a:rPr lang="pt-PT" b="1" dirty="0">
                <a:solidFill>
                  <a:srgbClr val="004C5D"/>
                </a:solidFill>
                <a:latin typeface="HurmeGeometricSans4 Light" panose="020B0400020000000000" pitchFamily="34" charset="0"/>
              </a:rPr>
              <a:t>padrões e fluxos de mobilidade da população, de Portugal, Região Norte e Vila Nova de Famalicão, em 2001 e 2011</a:t>
            </a:r>
          </a:p>
        </p:txBody>
      </p:sp>
      <p:graphicFrame>
        <p:nvGraphicFramePr>
          <p:cNvPr id="3" name="Tabela 2"/>
          <p:cNvGraphicFramePr>
            <a:graphicFrameLocks noGrp="1"/>
          </p:cNvGraphicFramePr>
          <p:nvPr>
            <p:extLst/>
          </p:nvPr>
        </p:nvGraphicFramePr>
        <p:xfrm>
          <a:off x="801688" y="3429000"/>
          <a:ext cx="10515599" cy="2880995"/>
        </p:xfrm>
        <a:graphic>
          <a:graphicData uri="http://schemas.openxmlformats.org/drawingml/2006/table">
            <a:tbl>
              <a:tblPr firstRow="1" firstCol="1" bandRow="1">
                <a:tableStyleId>{5C22544A-7EE6-4342-B048-85BDC9FD1C3A}</a:tableStyleId>
              </a:tblPr>
              <a:tblGrid>
                <a:gridCol w="1669877">
                  <a:extLst>
                    <a:ext uri="{9D8B030D-6E8A-4147-A177-3AD203B41FA5}">
                      <a16:colId xmlns:a16="http://schemas.microsoft.com/office/drawing/2014/main" val="1153474657"/>
                    </a:ext>
                  </a:extLst>
                </a:gridCol>
                <a:gridCol w="1104138">
                  <a:extLst>
                    <a:ext uri="{9D8B030D-6E8A-4147-A177-3AD203B41FA5}">
                      <a16:colId xmlns:a16="http://schemas.microsoft.com/office/drawing/2014/main" val="3796002783"/>
                    </a:ext>
                  </a:extLst>
                </a:gridCol>
                <a:gridCol w="1104138">
                  <a:extLst>
                    <a:ext uri="{9D8B030D-6E8A-4147-A177-3AD203B41FA5}">
                      <a16:colId xmlns:a16="http://schemas.microsoft.com/office/drawing/2014/main" val="2446675584"/>
                    </a:ext>
                  </a:extLst>
                </a:gridCol>
                <a:gridCol w="1106241">
                  <a:extLst>
                    <a:ext uri="{9D8B030D-6E8A-4147-A177-3AD203B41FA5}">
                      <a16:colId xmlns:a16="http://schemas.microsoft.com/office/drawing/2014/main" val="525407037"/>
                    </a:ext>
                  </a:extLst>
                </a:gridCol>
                <a:gridCol w="1106241">
                  <a:extLst>
                    <a:ext uri="{9D8B030D-6E8A-4147-A177-3AD203B41FA5}">
                      <a16:colId xmlns:a16="http://schemas.microsoft.com/office/drawing/2014/main" val="576521125"/>
                    </a:ext>
                  </a:extLst>
                </a:gridCol>
                <a:gridCol w="1108344">
                  <a:extLst>
                    <a:ext uri="{9D8B030D-6E8A-4147-A177-3AD203B41FA5}">
                      <a16:colId xmlns:a16="http://schemas.microsoft.com/office/drawing/2014/main" val="1322720793"/>
                    </a:ext>
                  </a:extLst>
                </a:gridCol>
                <a:gridCol w="1108344">
                  <a:extLst>
                    <a:ext uri="{9D8B030D-6E8A-4147-A177-3AD203B41FA5}">
                      <a16:colId xmlns:a16="http://schemas.microsoft.com/office/drawing/2014/main" val="3998433301"/>
                    </a:ext>
                  </a:extLst>
                </a:gridCol>
                <a:gridCol w="1106241">
                  <a:extLst>
                    <a:ext uri="{9D8B030D-6E8A-4147-A177-3AD203B41FA5}">
                      <a16:colId xmlns:a16="http://schemas.microsoft.com/office/drawing/2014/main" val="2349712283"/>
                    </a:ext>
                  </a:extLst>
                </a:gridCol>
                <a:gridCol w="1102035">
                  <a:extLst>
                    <a:ext uri="{9D8B030D-6E8A-4147-A177-3AD203B41FA5}">
                      <a16:colId xmlns:a16="http://schemas.microsoft.com/office/drawing/2014/main" val="1735393100"/>
                    </a:ext>
                  </a:extLst>
                </a:gridCol>
              </a:tblGrid>
              <a:tr h="991870">
                <a:tc rowSpan="2">
                  <a:txBody>
                    <a:bodyPr/>
                    <a:lstStyle/>
                    <a:p>
                      <a:pPr algn="ctr">
                        <a:lnSpc>
                          <a:spcPct val="150000"/>
                        </a:lnSpc>
                        <a:spcAft>
                          <a:spcPts val="0"/>
                        </a:spcAft>
                        <a:tabLst>
                          <a:tab pos="2409190" algn="l"/>
                        </a:tabLst>
                      </a:pPr>
                      <a:r>
                        <a:rPr lang="pt-PT" sz="1400" dirty="0">
                          <a:effectLst/>
                        </a:rPr>
                        <a:t>UNIDADE TERRITORIAL</a:t>
                      </a:r>
                      <a:endParaRPr lang="pt-PT" sz="14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solidFill>
                      <a:srgbClr val="004C5D"/>
                    </a:solidFill>
                  </a:tcPr>
                </a:tc>
                <a:tc gridSpan="2">
                  <a:txBody>
                    <a:bodyPr/>
                    <a:lstStyle/>
                    <a:p>
                      <a:pPr algn="ctr">
                        <a:lnSpc>
                          <a:spcPct val="150000"/>
                        </a:lnSpc>
                        <a:spcAft>
                          <a:spcPts val="0"/>
                        </a:spcAft>
                        <a:tabLst>
                          <a:tab pos="2409190" algn="l"/>
                        </a:tabLst>
                      </a:pPr>
                      <a:r>
                        <a:rPr lang="pt-PT" sz="1400" dirty="0">
                          <a:effectLst/>
                        </a:rPr>
                        <a:t>Proporção da população residente que sai da unidade Territorial</a:t>
                      </a:r>
                    </a:p>
                    <a:p>
                      <a:pPr algn="ctr">
                        <a:lnSpc>
                          <a:spcPct val="150000"/>
                        </a:lnSpc>
                        <a:spcAft>
                          <a:spcPts val="0"/>
                        </a:spcAft>
                        <a:tabLst>
                          <a:tab pos="2409190" algn="l"/>
                        </a:tabLst>
                      </a:pPr>
                      <a:r>
                        <a:rPr lang="pt-PT" sz="1400" dirty="0">
                          <a:effectLst/>
                        </a:rPr>
                        <a:t> (movimentos pendulares)</a:t>
                      </a:r>
                      <a:endParaRPr lang="pt-PT" sz="14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solidFill>
                      <a:srgbClr val="004C5D"/>
                    </a:solidFill>
                  </a:tcPr>
                </a:tc>
                <a:tc hMerge="1">
                  <a:txBody>
                    <a:bodyPr/>
                    <a:lstStyle/>
                    <a:p>
                      <a:endParaRPr lang="pt-PT"/>
                    </a:p>
                  </a:txBody>
                  <a:tcPr/>
                </a:tc>
                <a:tc gridSpan="2">
                  <a:txBody>
                    <a:bodyPr/>
                    <a:lstStyle/>
                    <a:p>
                      <a:pPr algn="ctr">
                        <a:lnSpc>
                          <a:spcPct val="150000"/>
                        </a:lnSpc>
                        <a:spcAft>
                          <a:spcPts val="0"/>
                        </a:spcAft>
                        <a:tabLst>
                          <a:tab pos="2409190" algn="l"/>
                        </a:tabLst>
                      </a:pPr>
                      <a:r>
                        <a:rPr lang="pt-PT" sz="1400" dirty="0">
                          <a:effectLst/>
                        </a:rPr>
                        <a:t>Proporção da população residente que entra na Unidade Territorial</a:t>
                      </a:r>
                    </a:p>
                    <a:p>
                      <a:pPr algn="ctr">
                        <a:lnSpc>
                          <a:spcPct val="150000"/>
                        </a:lnSpc>
                        <a:spcAft>
                          <a:spcPts val="0"/>
                        </a:spcAft>
                        <a:tabLst>
                          <a:tab pos="2409190" algn="l"/>
                        </a:tabLst>
                      </a:pPr>
                      <a:r>
                        <a:rPr lang="pt-PT" sz="1400" dirty="0">
                          <a:effectLst/>
                        </a:rPr>
                        <a:t> (movimentos pendulares)</a:t>
                      </a:r>
                      <a:endParaRPr lang="pt-PT" sz="14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solidFill>
                      <a:srgbClr val="004C5D"/>
                    </a:solidFill>
                  </a:tcPr>
                </a:tc>
                <a:tc hMerge="1">
                  <a:txBody>
                    <a:bodyPr/>
                    <a:lstStyle/>
                    <a:p>
                      <a:endParaRPr lang="pt-PT"/>
                    </a:p>
                  </a:txBody>
                  <a:tcPr/>
                </a:tc>
                <a:tc gridSpan="2">
                  <a:txBody>
                    <a:bodyPr/>
                    <a:lstStyle/>
                    <a:p>
                      <a:pPr algn="ctr">
                        <a:lnSpc>
                          <a:spcPct val="150000"/>
                        </a:lnSpc>
                        <a:spcAft>
                          <a:spcPts val="0"/>
                        </a:spcAft>
                        <a:tabLst>
                          <a:tab pos="2409190" algn="l"/>
                        </a:tabLst>
                      </a:pPr>
                      <a:r>
                        <a:rPr lang="pt-PT" sz="1400" dirty="0">
                          <a:effectLst/>
                        </a:rPr>
                        <a:t>Proporção da população residente que trabalha ou estuda noutro município</a:t>
                      </a:r>
                      <a:endParaRPr lang="pt-PT" sz="14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solidFill>
                      <a:srgbClr val="004C5D"/>
                    </a:solidFill>
                  </a:tcPr>
                </a:tc>
                <a:tc hMerge="1">
                  <a:txBody>
                    <a:bodyPr/>
                    <a:lstStyle/>
                    <a:p>
                      <a:endParaRPr lang="pt-PT"/>
                    </a:p>
                  </a:txBody>
                  <a:tcPr/>
                </a:tc>
                <a:tc gridSpan="2">
                  <a:txBody>
                    <a:bodyPr/>
                    <a:lstStyle/>
                    <a:p>
                      <a:pPr algn="ctr">
                        <a:lnSpc>
                          <a:spcPct val="150000"/>
                        </a:lnSpc>
                        <a:spcAft>
                          <a:spcPts val="0"/>
                        </a:spcAft>
                        <a:tabLst>
                          <a:tab pos="2409190" algn="l"/>
                        </a:tabLst>
                      </a:pPr>
                      <a:r>
                        <a:rPr lang="pt-PT" sz="1400" dirty="0">
                          <a:effectLst/>
                        </a:rPr>
                        <a:t>Duração média dos movimentos pendulares</a:t>
                      </a:r>
                      <a:endParaRPr lang="pt-PT" sz="14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solidFill>
                      <a:srgbClr val="004C5D"/>
                    </a:solidFill>
                  </a:tcPr>
                </a:tc>
                <a:tc hMerge="1">
                  <a:txBody>
                    <a:bodyPr/>
                    <a:lstStyle/>
                    <a:p>
                      <a:endParaRPr lang="pt-PT"/>
                    </a:p>
                  </a:txBody>
                  <a:tcPr/>
                </a:tc>
                <a:extLst>
                  <a:ext uri="{0D108BD9-81ED-4DB2-BD59-A6C34878D82A}">
                    <a16:rowId xmlns:a16="http://schemas.microsoft.com/office/drawing/2014/main" val="790686621"/>
                  </a:ext>
                </a:extLst>
              </a:tr>
              <a:tr h="320675">
                <a:tc vMerge="1">
                  <a:txBody>
                    <a:bodyPr/>
                    <a:lstStyle/>
                    <a:p>
                      <a:endParaRPr lang="pt-PT"/>
                    </a:p>
                  </a:txBody>
                  <a:tcPr/>
                </a:tc>
                <a:tc>
                  <a:txBody>
                    <a:bodyPr/>
                    <a:lstStyle/>
                    <a:p>
                      <a:pPr algn="ctr">
                        <a:lnSpc>
                          <a:spcPct val="150000"/>
                        </a:lnSpc>
                        <a:spcAft>
                          <a:spcPts val="0"/>
                        </a:spcAft>
                        <a:tabLst>
                          <a:tab pos="2409190" algn="l"/>
                        </a:tabLst>
                      </a:pPr>
                      <a:r>
                        <a:rPr lang="pt-PT" sz="1400" b="1" dirty="0">
                          <a:effectLst/>
                        </a:rPr>
                        <a:t>2001 (%)</a:t>
                      </a:r>
                      <a:endParaRPr lang="pt-PT" sz="1400" b="1"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solidFill>
                      <a:srgbClr val="128F9C"/>
                    </a:solidFill>
                  </a:tcPr>
                </a:tc>
                <a:tc>
                  <a:txBody>
                    <a:bodyPr/>
                    <a:lstStyle/>
                    <a:p>
                      <a:pPr algn="ctr">
                        <a:lnSpc>
                          <a:spcPct val="150000"/>
                        </a:lnSpc>
                        <a:spcAft>
                          <a:spcPts val="0"/>
                        </a:spcAft>
                        <a:tabLst>
                          <a:tab pos="2409190" algn="l"/>
                        </a:tabLst>
                      </a:pPr>
                      <a:r>
                        <a:rPr lang="pt-PT" sz="1400" b="1" dirty="0">
                          <a:effectLst/>
                        </a:rPr>
                        <a:t>2011 (%)</a:t>
                      </a:r>
                      <a:endParaRPr lang="pt-PT" sz="1400" b="1"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solidFill>
                      <a:srgbClr val="128F9C"/>
                    </a:solidFill>
                  </a:tcPr>
                </a:tc>
                <a:tc>
                  <a:txBody>
                    <a:bodyPr/>
                    <a:lstStyle/>
                    <a:p>
                      <a:pPr algn="ctr">
                        <a:lnSpc>
                          <a:spcPct val="150000"/>
                        </a:lnSpc>
                        <a:spcAft>
                          <a:spcPts val="0"/>
                        </a:spcAft>
                        <a:tabLst>
                          <a:tab pos="2409190" algn="l"/>
                        </a:tabLst>
                      </a:pPr>
                      <a:r>
                        <a:rPr lang="pt-PT" sz="1400" b="1" dirty="0">
                          <a:effectLst/>
                        </a:rPr>
                        <a:t>2001 (%)</a:t>
                      </a:r>
                      <a:endParaRPr lang="pt-PT" sz="1400" b="1"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solidFill>
                      <a:srgbClr val="128F9C"/>
                    </a:solidFill>
                  </a:tcPr>
                </a:tc>
                <a:tc>
                  <a:txBody>
                    <a:bodyPr/>
                    <a:lstStyle/>
                    <a:p>
                      <a:pPr algn="ctr">
                        <a:lnSpc>
                          <a:spcPct val="150000"/>
                        </a:lnSpc>
                        <a:spcAft>
                          <a:spcPts val="0"/>
                        </a:spcAft>
                        <a:tabLst>
                          <a:tab pos="2409190" algn="l"/>
                        </a:tabLst>
                      </a:pPr>
                      <a:r>
                        <a:rPr lang="pt-PT" sz="1400" b="1" dirty="0">
                          <a:effectLst/>
                        </a:rPr>
                        <a:t>2011 (%)</a:t>
                      </a:r>
                      <a:endParaRPr lang="pt-PT" sz="1400" b="1"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solidFill>
                      <a:srgbClr val="128F9C"/>
                    </a:solidFill>
                  </a:tcPr>
                </a:tc>
                <a:tc>
                  <a:txBody>
                    <a:bodyPr/>
                    <a:lstStyle/>
                    <a:p>
                      <a:pPr algn="ctr">
                        <a:lnSpc>
                          <a:spcPct val="150000"/>
                        </a:lnSpc>
                        <a:spcAft>
                          <a:spcPts val="0"/>
                        </a:spcAft>
                        <a:tabLst>
                          <a:tab pos="2409190" algn="l"/>
                        </a:tabLst>
                      </a:pPr>
                      <a:r>
                        <a:rPr lang="pt-PT" sz="1400" b="1" dirty="0">
                          <a:effectLst/>
                        </a:rPr>
                        <a:t>2001 (%)</a:t>
                      </a:r>
                      <a:endParaRPr lang="pt-PT" sz="1400" b="1"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solidFill>
                      <a:srgbClr val="128F9C"/>
                    </a:solidFill>
                  </a:tcPr>
                </a:tc>
                <a:tc>
                  <a:txBody>
                    <a:bodyPr/>
                    <a:lstStyle/>
                    <a:p>
                      <a:pPr algn="ctr">
                        <a:lnSpc>
                          <a:spcPct val="150000"/>
                        </a:lnSpc>
                        <a:spcAft>
                          <a:spcPts val="0"/>
                        </a:spcAft>
                        <a:tabLst>
                          <a:tab pos="2409190" algn="l"/>
                        </a:tabLst>
                      </a:pPr>
                      <a:r>
                        <a:rPr lang="pt-PT" sz="1400" b="1" dirty="0">
                          <a:effectLst/>
                        </a:rPr>
                        <a:t>2011 (%)</a:t>
                      </a:r>
                      <a:endParaRPr lang="pt-PT" sz="1400" b="1"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solidFill>
                      <a:srgbClr val="128F9C"/>
                    </a:solidFill>
                  </a:tcPr>
                </a:tc>
                <a:tc>
                  <a:txBody>
                    <a:bodyPr/>
                    <a:lstStyle/>
                    <a:p>
                      <a:pPr algn="ctr">
                        <a:lnSpc>
                          <a:spcPct val="150000"/>
                        </a:lnSpc>
                        <a:spcAft>
                          <a:spcPts val="0"/>
                        </a:spcAft>
                        <a:tabLst>
                          <a:tab pos="2409190" algn="l"/>
                        </a:tabLst>
                      </a:pPr>
                      <a:r>
                        <a:rPr lang="pt-PT" sz="1400" b="1" dirty="0">
                          <a:effectLst/>
                        </a:rPr>
                        <a:t>2001 (min)</a:t>
                      </a:r>
                      <a:endParaRPr lang="pt-PT" sz="1400" b="1"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solidFill>
                      <a:srgbClr val="128F9C"/>
                    </a:solidFill>
                  </a:tcPr>
                </a:tc>
                <a:tc>
                  <a:txBody>
                    <a:bodyPr/>
                    <a:lstStyle/>
                    <a:p>
                      <a:pPr algn="ctr">
                        <a:lnSpc>
                          <a:spcPct val="150000"/>
                        </a:lnSpc>
                        <a:spcAft>
                          <a:spcPts val="0"/>
                        </a:spcAft>
                        <a:tabLst>
                          <a:tab pos="2409190" algn="l"/>
                        </a:tabLst>
                      </a:pPr>
                      <a:r>
                        <a:rPr lang="pt-PT" sz="1400" b="1" dirty="0">
                          <a:effectLst/>
                        </a:rPr>
                        <a:t>2011 (min)</a:t>
                      </a:r>
                      <a:endParaRPr lang="pt-PT" sz="1400" b="1"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solidFill>
                      <a:srgbClr val="128F9C"/>
                    </a:solidFill>
                  </a:tcPr>
                </a:tc>
                <a:extLst>
                  <a:ext uri="{0D108BD9-81ED-4DB2-BD59-A6C34878D82A}">
                    <a16:rowId xmlns:a16="http://schemas.microsoft.com/office/drawing/2014/main" val="903042847"/>
                  </a:ext>
                </a:extLst>
              </a:tr>
              <a:tr h="232410">
                <a:tc>
                  <a:txBody>
                    <a:bodyPr/>
                    <a:lstStyle/>
                    <a:p>
                      <a:pPr algn="ctr">
                        <a:lnSpc>
                          <a:spcPct val="150000"/>
                        </a:lnSpc>
                        <a:spcAft>
                          <a:spcPts val="0"/>
                        </a:spcAft>
                        <a:tabLst>
                          <a:tab pos="2409190" algn="l"/>
                        </a:tabLst>
                      </a:pPr>
                      <a:r>
                        <a:rPr lang="pt-PT" sz="1400">
                          <a:effectLst/>
                        </a:rPr>
                        <a:t>Portugal</a:t>
                      </a:r>
                      <a:endParaRPr lang="pt-PT" sz="14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solidFill>
                      <a:srgbClr val="004C5D"/>
                    </a:solidFill>
                  </a:tcPr>
                </a:tc>
                <a:tc>
                  <a:txBody>
                    <a:bodyPr/>
                    <a:lstStyle/>
                    <a:p>
                      <a:pPr algn="ctr">
                        <a:lnSpc>
                          <a:spcPct val="150000"/>
                        </a:lnSpc>
                        <a:spcAft>
                          <a:spcPts val="0"/>
                        </a:spcAft>
                        <a:tabLst>
                          <a:tab pos="2409190" algn="l"/>
                        </a:tabLst>
                      </a:pPr>
                      <a:r>
                        <a:rPr lang="pt-PT" sz="1400" dirty="0">
                          <a:effectLst/>
                        </a:rPr>
                        <a:t>0,60</a:t>
                      </a:r>
                      <a:endParaRPr lang="pt-PT" sz="14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tabLst>
                          <a:tab pos="2409190" algn="l"/>
                        </a:tabLst>
                      </a:pPr>
                      <a:r>
                        <a:rPr lang="pt-PT" sz="1400" dirty="0">
                          <a:effectLst/>
                        </a:rPr>
                        <a:t>0,75 </a:t>
                      </a:r>
                      <a:endParaRPr lang="pt-PT" sz="14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tabLst>
                          <a:tab pos="2409190" algn="l"/>
                        </a:tabLst>
                      </a:pPr>
                      <a:r>
                        <a:rPr lang="pt-PT" sz="1400">
                          <a:effectLst/>
                        </a:rPr>
                        <a:t>0,00</a:t>
                      </a:r>
                      <a:endParaRPr lang="pt-PT" sz="14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tabLst>
                          <a:tab pos="2409190" algn="l"/>
                        </a:tabLst>
                      </a:pPr>
                      <a:r>
                        <a:rPr lang="pt-PT" sz="1400">
                          <a:effectLst/>
                        </a:rPr>
                        <a:t> x</a:t>
                      </a:r>
                      <a:endParaRPr lang="pt-PT" sz="14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tabLst>
                          <a:tab pos="2409190" algn="l"/>
                        </a:tabLst>
                      </a:pPr>
                      <a:r>
                        <a:rPr lang="pt-PT" sz="1400">
                          <a:effectLst/>
                        </a:rPr>
                        <a:t>28,48</a:t>
                      </a:r>
                      <a:endParaRPr lang="pt-PT" sz="14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tabLst>
                          <a:tab pos="2409190" algn="l"/>
                        </a:tabLst>
                      </a:pPr>
                      <a:r>
                        <a:rPr lang="pt-PT" sz="1400">
                          <a:effectLst/>
                        </a:rPr>
                        <a:t>29,43</a:t>
                      </a:r>
                      <a:endParaRPr lang="pt-PT" sz="14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tabLst>
                          <a:tab pos="2409190" algn="l"/>
                        </a:tabLst>
                      </a:pPr>
                      <a:r>
                        <a:rPr lang="pt-PT" sz="1400">
                          <a:effectLst/>
                        </a:rPr>
                        <a:t>22,40</a:t>
                      </a:r>
                      <a:endParaRPr lang="pt-PT" sz="14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tabLst>
                          <a:tab pos="2409190" algn="l"/>
                        </a:tabLst>
                      </a:pPr>
                      <a:r>
                        <a:rPr lang="pt-PT" sz="1400">
                          <a:effectLst/>
                        </a:rPr>
                        <a:t>20,20</a:t>
                      </a:r>
                      <a:endParaRPr lang="pt-PT" sz="14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273745048"/>
                  </a:ext>
                </a:extLst>
              </a:tr>
              <a:tr h="232410">
                <a:tc>
                  <a:txBody>
                    <a:bodyPr/>
                    <a:lstStyle/>
                    <a:p>
                      <a:pPr algn="ctr">
                        <a:lnSpc>
                          <a:spcPct val="150000"/>
                        </a:lnSpc>
                        <a:spcAft>
                          <a:spcPts val="0"/>
                        </a:spcAft>
                        <a:tabLst>
                          <a:tab pos="2409190" algn="l"/>
                        </a:tabLst>
                      </a:pPr>
                      <a:r>
                        <a:rPr lang="pt-PT" sz="1400">
                          <a:effectLst/>
                        </a:rPr>
                        <a:t>Norte</a:t>
                      </a:r>
                      <a:endParaRPr lang="pt-PT" sz="14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solidFill>
                      <a:srgbClr val="004C5D"/>
                    </a:solidFill>
                  </a:tcPr>
                </a:tc>
                <a:tc>
                  <a:txBody>
                    <a:bodyPr/>
                    <a:lstStyle/>
                    <a:p>
                      <a:pPr algn="ctr">
                        <a:lnSpc>
                          <a:spcPct val="150000"/>
                        </a:lnSpc>
                        <a:spcAft>
                          <a:spcPts val="0"/>
                        </a:spcAft>
                        <a:tabLst>
                          <a:tab pos="2409190" algn="l"/>
                        </a:tabLst>
                      </a:pPr>
                      <a:r>
                        <a:rPr lang="pt-PT" sz="1400" dirty="0">
                          <a:effectLst/>
                        </a:rPr>
                        <a:t>2,10</a:t>
                      </a:r>
                      <a:endParaRPr lang="pt-PT" sz="14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solidFill>
                      <a:srgbClr val="128F9C"/>
                    </a:solidFill>
                  </a:tcPr>
                </a:tc>
                <a:tc>
                  <a:txBody>
                    <a:bodyPr/>
                    <a:lstStyle/>
                    <a:p>
                      <a:pPr algn="ctr">
                        <a:lnSpc>
                          <a:spcPct val="150000"/>
                        </a:lnSpc>
                        <a:spcAft>
                          <a:spcPts val="0"/>
                        </a:spcAft>
                        <a:tabLst>
                          <a:tab pos="2409190" algn="l"/>
                        </a:tabLst>
                      </a:pPr>
                      <a:r>
                        <a:rPr lang="pt-PT" sz="1400" dirty="0">
                          <a:effectLst/>
                        </a:rPr>
                        <a:t> 2,49</a:t>
                      </a:r>
                      <a:endParaRPr lang="pt-PT" sz="14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solidFill>
                      <a:srgbClr val="128F9C"/>
                    </a:solidFill>
                  </a:tcPr>
                </a:tc>
                <a:tc>
                  <a:txBody>
                    <a:bodyPr/>
                    <a:lstStyle/>
                    <a:p>
                      <a:pPr algn="ctr">
                        <a:lnSpc>
                          <a:spcPct val="150000"/>
                        </a:lnSpc>
                        <a:spcAft>
                          <a:spcPts val="0"/>
                        </a:spcAft>
                        <a:tabLst>
                          <a:tab pos="2409190" algn="l"/>
                        </a:tabLst>
                      </a:pPr>
                      <a:r>
                        <a:rPr lang="pt-PT" sz="1400" dirty="0">
                          <a:effectLst/>
                        </a:rPr>
                        <a:t>0,70</a:t>
                      </a:r>
                      <a:endParaRPr lang="pt-PT" sz="14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solidFill>
                      <a:srgbClr val="128F9C"/>
                    </a:solidFill>
                  </a:tcPr>
                </a:tc>
                <a:tc>
                  <a:txBody>
                    <a:bodyPr/>
                    <a:lstStyle/>
                    <a:p>
                      <a:pPr algn="ctr">
                        <a:lnSpc>
                          <a:spcPct val="150000"/>
                        </a:lnSpc>
                        <a:spcAft>
                          <a:spcPts val="0"/>
                        </a:spcAft>
                        <a:tabLst>
                          <a:tab pos="2409190" algn="l"/>
                        </a:tabLst>
                      </a:pPr>
                      <a:r>
                        <a:rPr lang="pt-PT" sz="1400" dirty="0">
                          <a:effectLst/>
                        </a:rPr>
                        <a:t> 0,82</a:t>
                      </a:r>
                      <a:endParaRPr lang="pt-PT" sz="14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solidFill>
                      <a:srgbClr val="128F9C"/>
                    </a:solidFill>
                  </a:tcPr>
                </a:tc>
                <a:tc>
                  <a:txBody>
                    <a:bodyPr/>
                    <a:lstStyle/>
                    <a:p>
                      <a:pPr algn="ctr">
                        <a:lnSpc>
                          <a:spcPct val="150000"/>
                        </a:lnSpc>
                        <a:spcAft>
                          <a:spcPts val="0"/>
                        </a:spcAft>
                        <a:tabLst>
                          <a:tab pos="2409190" algn="l"/>
                        </a:tabLst>
                      </a:pPr>
                      <a:r>
                        <a:rPr lang="pt-PT" sz="1400" dirty="0">
                          <a:effectLst/>
                        </a:rPr>
                        <a:t>26,09</a:t>
                      </a:r>
                      <a:endParaRPr lang="pt-PT" sz="14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solidFill>
                      <a:srgbClr val="128F9C"/>
                    </a:solidFill>
                  </a:tcPr>
                </a:tc>
                <a:tc>
                  <a:txBody>
                    <a:bodyPr/>
                    <a:lstStyle/>
                    <a:p>
                      <a:pPr algn="ctr">
                        <a:lnSpc>
                          <a:spcPct val="150000"/>
                        </a:lnSpc>
                        <a:spcAft>
                          <a:spcPts val="0"/>
                        </a:spcAft>
                        <a:tabLst>
                          <a:tab pos="2409190" algn="l"/>
                        </a:tabLst>
                      </a:pPr>
                      <a:r>
                        <a:rPr lang="pt-PT" sz="1400" dirty="0">
                          <a:effectLst/>
                        </a:rPr>
                        <a:t>28,00</a:t>
                      </a:r>
                      <a:endParaRPr lang="pt-PT" sz="14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solidFill>
                      <a:srgbClr val="128F9C"/>
                    </a:solidFill>
                  </a:tcPr>
                </a:tc>
                <a:tc>
                  <a:txBody>
                    <a:bodyPr/>
                    <a:lstStyle/>
                    <a:p>
                      <a:pPr algn="ctr">
                        <a:lnSpc>
                          <a:spcPct val="150000"/>
                        </a:lnSpc>
                        <a:spcAft>
                          <a:spcPts val="0"/>
                        </a:spcAft>
                        <a:tabLst>
                          <a:tab pos="2409190" algn="l"/>
                        </a:tabLst>
                      </a:pPr>
                      <a:r>
                        <a:rPr lang="pt-PT" sz="1400" dirty="0">
                          <a:effectLst/>
                        </a:rPr>
                        <a:t>20,54</a:t>
                      </a:r>
                      <a:endParaRPr lang="pt-PT" sz="14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solidFill>
                      <a:srgbClr val="128F9C"/>
                    </a:solidFill>
                  </a:tcPr>
                </a:tc>
                <a:tc>
                  <a:txBody>
                    <a:bodyPr/>
                    <a:lstStyle/>
                    <a:p>
                      <a:pPr algn="ctr">
                        <a:lnSpc>
                          <a:spcPct val="150000"/>
                        </a:lnSpc>
                        <a:spcAft>
                          <a:spcPts val="0"/>
                        </a:spcAft>
                        <a:tabLst>
                          <a:tab pos="2409190" algn="l"/>
                        </a:tabLst>
                      </a:pPr>
                      <a:r>
                        <a:rPr lang="pt-PT" sz="1400" dirty="0">
                          <a:effectLst/>
                        </a:rPr>
                        <a:t>18,28</a:t>
                      </a:r>
                      <a:endParaRPr lang="pt-PT" sz="14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solidFill>
                      <a:srgbClr val="128F9C"/>
                    </a:solidFill>
                  </a:tcPr>
                </a:tc>
                <a:extLst>
                  <a:ext uri="{0D108BD9-81ED-4DB2-BD59-A6C34878D82A}">
                    <a16:rowId xmlns:a16="http://schemas.microsoft.com/office/drawing/2014/main" val="3617819715"/>
                  </a:ext>
                </a:extLst>
              </a:tr>
              <a:tr h="365125">
                <a:tc>
                  <a:txBody>
                    <a:bodyPr/>
                    <a:lstStyle/>
                    <a:p>
                      <a:pPr algn="ctr">
                        <a:lnSpc>
                          <a:spcPct val="150000"/>
                        </a:lnSpc>
                        <a:spcAft>
                          <a:spcPts val="0"/>
                        </a:spcAft>
                        <a:tabLst>
                          <a:tab pos="2409190" algn="l"/>
                        </a:tabLst>
                      </a:pPr>
                      <a:r>
                        <a:rPr lang="pt-PT" sz="1400" dirty="0">
                          <a:effectLst/>
                        </a:rPr>
                        <a:t>Vila Nova de Famalicão</a:t>
                      </a:r>
                      <a:endParaRPr lang="pt-PT" sz="14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solidFill>
                      <a:srgbClr val="004C5D"/>
                    </a:solidFill>
                  </a:tcPr>
                </a:tc>
                <a:tc>
                  <a:txBody>
                    <a:bodyPr/>
                    <a:lstStyle/>
                    <a:p>
                      <a:pPr algn="ctr">
                        <a:lnSpc>
                          <a:spcPct val="150000"/>
                        </a:lnSpc>
                        <a:spcAft>
                          <a:spcPts val="0"/>
                        </a:spcAft>
                        <a:tabLst>
                          <a:tab pos="2409190" algn="l"/>
                        </a:tabLst>
                      </a:pPr>
                      <a:r>
                        <a:rPr lang="pt-PT" sz="1400" dirty="0">
                          <a:effectLst/>
                        </a:rPr>
                        <a:t>13,20</a:t>
                      </a:r>
                      <a:endParaRPr lang="pt-PT" sz="14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tabLst>
                          <a:tab pos="2409190" algn="l"/>
                        </a:tabLst>
                      </a:pPr>
                      <a:r>
                        <a:rPr lang="pt-PT" sz="1400" dirty="0">
                          <a:effectLst/>
                        </a:rPr>
                        <a:t>15,24 </a:t>
                      </a:r>
                      <a:endParaRPr lang="pt-PT" sz="14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tabLst>
                          <a:tab pos="2409190" algn="l"/>
                        </a:tabLst>
                      </a:pPr>
                      <a:r>
                        <a:rPr lang="pt-PT" sz="1400">
                          <a:effectLst/>
                        </a:rPr>
                        <a:t>12,70</a:t>
                      </a:r>
                      <a:endParaRPr lang="pt-PT" sz="14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tabLst>
                          <a:tab pos="2409190" algn="l"/>
                        </a:tabLst>
                      </a:pPr>
                      <a:r>
                        <a:rPr lang="pt-PT" sz="1400">
                          <a:effectLst/>
                        </a:rPr>
                        <a:t> 12,13</a:t>
                      </a:r>
                      <a:endParaRPr lang="pt-PT" sz="14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tabLst>
                          <a:tab pos="2409190" algn="l"/>
                        </a:tabLst>
                      </a:pPr>
                      <a:r>
                        <a:rPr lang="pt-PT" sz="1400">
                          <a:effectLst/>
                        </a:rPr>
                        <a:t>19,30</a:t>
                      </a:r>
                      <a:endParaRPr lang="pt-PT" sz="14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tabLst>
                          <a:tab pos="2409190" algn="l"/>
                        </a:tabLst>
                      </a:pPr>
                      <a:r>
                        <a:rPr lang="pt-PT" sz="1400">
                          <a:effectLst/>
                        </a:rPr>
                        <a:t>23,59</a:t>
                      </a:r>
                      <a:endParaRPr lang="pt-PT" sz="14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tabLst>
                          <a:tab pos="2409190" algn="l"/>
                        </a:tabLst>
                      </a:pPr>
                      <a:r>
                        <a:rPr lang="pt-PT" sz="1400">
                          <a:effectLst/>
                        </a:rPr>
                        <a:t>15,93</a:t>
                      </a:r>
                      <a:endParaRPr lang="pt-PT" sz="140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50000"/>
                        </a:lnSpc>
                        <a:spcAft>
                          <a:spcPts val="0"/>
                        </a:spcAft>
                        <a:tabLst>
                          <a:tab pos="2409190" algn="l"/>
                        </a:tabLst>
                      </a:pPr>
                      <a:r>
                        <a:rPr lang="pt-PT" sz="1400" dirty="0">
                          <a:effectLst/>
                        </a:rPr>
                        <a:t>15,79</a:t>
                      </a:r>
                      <a:endParaRPr lang="pt-PT" sz="1400" dirty="0">
                        <a:effectLst/>
                        <a:latin typeface="HurmeGeometricSans4 Regular" panose="020B0500020000000000"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617688658"/>
                  </a:ext>
                </a:extLst>
              </a:tr>
            </a:tbl>
          </a:graphicData>
        </a:graphic>
      </p:graphicFrame>
      <p:sp>
        <p:nvSpPr>
          <p:cNvPr id="4" name="Retângulo 3"/>
          <p:cNvSpPr/>
          <p:nvPr/>
        </p:nvSpPr>
        <p:spPr>
          <a:xfrm>
            <a:off x="200947" y="1125304"/>
            <a:ext cx="11717079" cy="2133918"/>
          </a:xfrm>
          <a:prstGeom prst="rect">
            <a:avLst/>
          </a:prstGeom>
          <a:solidFill>
            <a:srgbClr val="EAEFF7"/>
          </a:solidFill>
        </p:spPr>
        <p:txBody>
          <a:bodyPr wrap="square">
            <a:spAutoFit/>
          </a:bodyPr>
          <a:lstStyle/>
          <a:p>
            <a:pPr algn="just">
              <a:spcAft>
                <a:spcPts val="800"/>
              </a:spcAft>
            </a:pPr>
            <a:r>
              <a:rPr lang="pt-PT" dirty="0">
                <a:latin typeface="HurmeGeometricSans4 Regular" panose="020B0500020000000000" pitchFamily="34" charset="0"/>
                <a:ea typeface="Calibri" panose="020F0502020204030204" pitchFamily="34" charset="0"/>
                <a:cs typeface="Times New Roman" panose="02020603050405020304" pitchFamily="18" charset="0"/>
              </a:rPr>
              <a:t>O dinamismo da economia local de um território encontra-se diretamente dependente da natureza, ritmo e intensidade dos movimentos pendulares da população residente e da população que estuda, trabalha ou visita esse mesmo território.</a:t>
            </a:r>
          </a:p>
          <a:p>
            <a:pPr algn="just"/>
            <a:r>
              <a:rPr lang="pt-PT" dirty="0">
                <a:latin typeface="HurmeGeometricSans4 Regular" panose="020B0500020000000000" pitchFamily="34" charset="0"/>
                <a:ea typeface="Calibri" panose="020F0502020204030204" pitchFamily="34" charset="0"/>
                <a:cs typeface="Times New Roman" panose="02020603050405020304" pitchFamily="18" charset="0"/>
              </a:rPr>
              <a:t>Os movimentos pendulares ocorrem regra geral a uma escala urbana ou intermunicipal, impulsionados pelo dia-a-dia dos indivíduos, que por razões de trabalho ou então por questões académicas são obrigados a deslocarem-se dentro do próprio concelho e/ou a transpor os limites administrativos do concelho ou residem</a:t>
            </a:r>
            <a:endParaRPr lang="pt-PT" dirty="0"/>
          </a:p>
        </p:txBody>
      </p:sp>
      <p:sp>
        <p:nvSpPr>
          <p:cNvPr id="5" name="Retângulo 4"/>
          <p:cNvSpPr/>
          <p:nvPr/>
        </p:nvSpPr>
        <p:spPr>
          <a:xfrm>
            <a:off x="801688" y="6267167"/>
            <a:ext cx="9647274" cy="276999"/>
          </a:xfrm>
          <a:prstGeom prst="rect">
            <a:avLst/>
          </a:prstGeom>
        </p:spPr>
        <p:txBody>
          <a:bodyPr wrap="square">
            <a:spAutoFit/>
          </a:bodyPr>
          <a:lstStyle/>
          <a:p>
            <a:pPr>
              <a:spcBef>
                <a:spcPts val="600"/>
              </a:spcBef>
              <a:spcAft>
                <a:spcPts val="1200"/>
              </a:spcAft>
            </a:pPr>
            <a:r>
              <a:rPr lang="pt-PT" sz="1200" b="1" dirty="0">
                <a:latin typeface="HurmeGeometricSans4 Regular" panose="020B0500020000000000" pitchFamily="34" charset="0"/>
                <a:ea typeface="Calibri" panose="020F0502020204030204" pitchFamily="34" charset="0"/>
                <a:cs typeface="Times New Roman" panose="02020603050405020304" pitchFamily="18" charset="0"/>
              </a:rPr>
              <a:t>Fonte: </a:t>
            </a:r>
            <a:r>
              <a:rPr lang="pt-PT" sz="1200" dirty="0">
                <a:latin typeface="HurmeGeometricSans4 Regular" panose="020B0500020000000000" pitchFamily="34" charset="0"/>
                <a:ea typeface="Calibri" panose="020F0502020204030204" pitchFamily="34" charset="0"/>
                <a:cs typeface="Times New Roman" panose="02020603050405020304" pitchFamily="18" charset="0"/>
              </a:rPr>
              <a:t>INE, Recenseamento da população e habitação - Censos 2001 e 2011.</a:t>
            </a:r>
            <a:endParaRPr lang="pt-PT" sz="1200" b="1" dirty="0">
              <a:latin typeface="HurmeGeometricSans4 Regular" panose="020B0500020000000000"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679969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372186" y="289162"/>
            <a:ext cx="11392184" cy="6463308"/>
          </a:xfrm>
          <a:prstGeom prst="rect">
            <a:avLst/>
          </a:prstGeom>
          <a:noFill/>
        </p:spPr>
        <p:txBody>
          <a:bodyPr wrap="square" rtlCol="0">
            <a:spAutoFit/>
          </a:bodyPr>
          <a:lstStyle/>
          <a:p>
            <a:r>
              <a:rPr lang="pt-PT" b="1" dirty="0">
                <a:latin typeface="HurmeGeometricSans4 Light" panose="020B0400020000000000" pitchFamily="34" charset="0"/>
              </a:rPr>
              <a:t>Público-Alvo preferencial/Temas programáticos: </a:t>
            </a:r>
            <a:r>
              <a:rPr lang="pt-PT" dirty="0"/>
              <a:t>	</a:t>
            </a:r>
          </a:p>
          <a:p>
            <a:endParaRPr lang="pt-PT" b="1" dirty="0">
              <a:solidFill>
                <a:schemeClr val="accent5"/>
              </a:solidFill>
              <a:effectLst>
                <a:outerShdw blurRad="38100" dist="38100" dir="2700000" algn="tl">
                  <a:srgbClr val="000000">
                    <a:alpha val="43137"/>
                  </a:srgbClr>
                </a:outerShdw>
              </a:effectLst>
              <a:latin typeface="HurmeGeometricSans4 Regular" panose="020B0500020000000000" pitchFamily="34" charset="0"/>
            </a:endParaRPr>
          </a:p>
          <a:p>
            <a:r>
              <a:rPr lang="pt-PT" b="1" dirty="0" smtClean="0">
                <a:solidFill>
                  <a:srgbClr val="0070C0"/>
                </a:solidFill>
                <a:latin typeface="HurmeGeometricSans4 Regular" panose="020B0500020000000000" pitchFamily="34" charset="0"/>
              </a:rPr>
              <a:t>1.º </a:t>
            </a:r>
            <a:r>
              <a:rPr lang="pt-PT" b="1" dirty="0">
                <a:solidFill>
                  <a:srgbClr val="0070C0"/>
                </a:solidFill>
                <a:latin typeface="HurmeGeometricSans4 Regular" panose="020B0500020000000000" pitchFamily="34" charset="0"/>
              </a:rPr>
              <a:t>ciclo</a:t>
            </a:r>
          </a:p>
          <a:p>
            <a:r>
              <a:rPr lang="pt-PT" b="1" dirty="0" smtClean="0">
                <a:latin typeface="HurmeGeometricSans4 Regular" panose="020B0500020000000000" pitchFamily="34" charset="0"/>
              </a:rPr>
              <a:t>Estudo do Meio</a:t>
            </a:r>
          </a:p>
          <a:p>
            <a:r>
              <a:rPr lang="pt-PT" dirty="0" smtClean="0">
                <a:latin typeface="HurmeGeometricSans4 Regular" panose="020B0500020000000000" pitchFamily="34" charset="0"/>
              </a:rPr>
              <a:t>2.º ano </a:t>
            </a:r>
            <a:r>
              <a:rPr lang="pt-PT" dirty="0">
                <a:solidFill>
                  <a:srgbClr val="0070C0"/>
                </a:solidFill>
                <a:latin typeface="HurmeGeometricSans4 Regular" panose="020B0500020000000000" pitchFamily="34" charset="0"/>
              </a:rPr>
              <a:t>- </a:t>
            </a:r>
            <a:r>
              <a:rPr lang="pt-PT" dirty="0">
                <a:latin typeface="HurmeGeometricSans4 Regular" panose="020B0500020000000000" pitchFamily="34" charset="0"/>
              </a:rPr>
              <a:t>À </a:t>
            </a:r>
            <a:r>
              <a:rPr lang="pt-PT" dirty="0" smtClean="0">
                <a:latin typeface="HurmeGeometricSans4 Regular" panose="020B0500020000000000" pitchFamily="34" charset="0"/>
              </a:rPr>
              <a:t>Descoberta das inter-relações entre espaços - Os meios de comunicação: distinguir </a:t>
            </a:r>
            <a:r>
              <a:rPr lang="pt-PT" dirty="0">
                <a:latin typeface="HurmeGeometricSans4 Regular" panose="020B0500020000000000" pitchFamily="34" charset="0"/>
              </a:rPr>
              <a:t>diferentes tipos de transportes utilizados na sua </a:t>
            </a:r>
            <a:r>
              <a:rPr lang="pt-PT" dirty="0" smtClean="0">
                <a:latin typeface="HurmeGeometricSans4 Regular" panose="020B0500020000000000" pitchFamily="34" charset="0"/>
              </a:rPr>
              <a:t>comunidade; conhecer </a:t>
            </a:r>
            <a:r>
              <a:rPr lang="pt-PT" dirty="0">
                <a:latin typeface="HurmeGeometricSans4 Regular" panose="020B0500020000000000" pitchFamily="34" charset="0"/>
              </a:rPr>
              <a:t>outros tipos de transportes.</a:t>
            </a:r>
            <a:endParaRPr lang="pt-PT" dirty="0" smtClean="0">
              <a:latin typeface="HurmeGeometricSans4 Regular" panose="020B0500020000000000" pitchFamily="34" charset="0"/>
            </a:endParaRPr>
          </a:p>
          <a:p>
            <a:r>
              <a:rPr lang="pt-PT" dirty="0" smtClean="0">
                <a:latin typeface="HurmeGeometricSans4 Regular" panose="020B0500020000000000" pitchFamily="34" charset="0"/>
              </a:rPr>
              <a:t>3.º ano </a:t>
            </a:r>
            <a:r>
              <a:rPr lang="pt-PT" b="1" dirty="0" smtClean="0">
                <a:latin typeface="HurmeGeometricSans4 Regular" panose="020B0500020000000000" pitchFamily="34" charset="0"/>
              </a:rPr>
              <a:t>- </a:t>
            </a:r>
            <a:r>
              <a:rPr lang="pt-PT" dirty="0">
                <a:latin typeface="HurmeGeometricSans4 Regular" panose="020B0500020000000000" pitchFamily="34" charset="0"/>
              </a:rPr>
              <a:t>À Descoberta das inter-relações entre </a:t>
            </a:r>
            <a:r>
              <a:rPr lang="pt-PT" dirty="0" smtClean="0">
                <a:latin typeface="HurmeGeometricSans4 Regular" panose="020B0500020000000000" pitchFamily="34" charset="0"/>
              </a:rPr>
              <a:t>espaços -</a:t>
            </a:r>
            <a:r>
              <a:rPr lang="pt-PT" b="1" dirty="0" smtClean="0">
                <a:solidFill>
                  <a:srgbClr val="0070C0"/>
                </a:solidFill>
                <a:latin typeface="HurmeGeometricSans4 Regular" panose="020B0500020000000000" pitchFamily="34" charset="0"/>
              </a:rPr>
              <a:t> </a:t>
            </a:r>
            <a:r>
              <a:rPr lang="pt-PT" dirty="0" smtClean="0">
                <a:latin typeface="HurmeGeometricSans4 Regular" panose="020B0500020000000000" pitchFamily="34" charset="0"/>
              </a:rPr>
              <a:t>Meios de comunicação:  </a:t>
            </a:r>
            <a:r>
              <a:rPr lang="pt-PT" dirty="0">
                <a:latin typeface="HurmeGeometricSans4 Regular" panose="020B0500020000000000" pitchFamily="34" charset="0"/>
              </a:rPr>
              <a:t>Investigar sobre a evolução dos transportes</a:t>
            </a:r>
            <a:r>
              <a:rPr lang="pt-PT" dirty="0" smtClean="0">
                <a:latin typeface="HurmeGeometricSans4 Regular" panose="020B0500020000000000" pitchFamily="34" charset="0"/>
              </a:rPr>
              <a:t>.</a:t>
            </a:r>
          </a:p>
          <a:p>
            <a:endParaRPr lang="pt-PT" b="1" dirty="0">
              <a:solidFill>
                <a:srgbClr val="0070C0"/>
              </a:solidFill>
              <a:latin typeface="HurmeGeometricSans4 Regular" panose="020B0500020000000000" pitchFamily="34" charset="0"/>
            </a:endParaRPr>
          </a:p>
          <a:p>
            <a:r>
              <a:rPr lang="pt-PT" b="1" dirty="0" smtClean="0">
                <a:solidFill>
                  <a:srgbClr val="0070C0"/>
                </a:solidFill>
                <a:latin typeface="HurmeGeometricSans4 Regular" panose="020B0500020000000000" pitchFamily="34" charset="0"/>
              </a:rPr>
              <a:t>2.º </a:t>
            </a:r>
            <a:r>
              <a:rPr lang="pt-PT" b="1" dirty="0">
                <a:solidFill>
                  <a:srgbClr val="0070C0"/>
                </a:solidFill>
                <a:latin typeface="HurmeGeometricSans4 Regular" panose="020B0500020000000000" pitchFamily="34" charset="0"/>
              </a:rPr>
              <a:t>ciclo</a:t>
            </a:r>
          </a:p>
          <a:p>
            <a:r>
              <a:rPr lang="pt-PT" b="1" dirty="0" smtClean="0">
                <a:latin typeface="HurmeGeometricSans4 Regular" panose="020B0500020000000000" pitchFamily="34" charset="0"/>
              </a:rPr>
              <a:t>História e Geografia de Portugal</a:t>
            </a:r>
          </a:p>
          <a:p>
            <a:r>
              <a:rPr lang="pt-PT" dirty="0" smtClean="0">
                <a:latin typeface="HurmeGeometricSans4 Regular" panose="020B0500020000000000" pitchFamily="34" charset="0"/>
              </a:rPr>
              <a:t>6.º ano – Portugal Hoje - </a:t>
            </a:r>
            <a:r>
              <a:rPr lang="pt-PT" dirty="0">
                <a:latin typeface="HurmeGeometricSans4 Regular" panose="020B0500020000000000" pitchFamily="34" charset="0"/>
              </a:rPr>
              <a:t>O Mundo mais perto de nós </a:t>
            </a:r>
            <a:r>
              <a:rPr lang="pt-PT" dirty="0"/>
              <a:t>	</a:t>
            </a:r>
          </a:p>
          <a:p>
            <a:endParaRPr lang="pt-PT" b="1" dirty="0">
              <a:solidFill>
                <a:srgbClr val="0070C0"/>
              </a:solidFill>
              <a:latin typeface="HurmeGeometricSans4 Regular" panose="020B0500020000000000" pitchFamily="34" charset="0"/>
            </a:endParaRPr>
          </a:p>
          <a:p>
            <a:r>
              <a:rPr lang="pt-PT" b="1" dirty="0" smtClean="0">
                <a:solidFill>
                  <a:srgbClr val="0070C0"/>
                </a:solidFill>
                <a:latin typeface="HurmeGeometricSans4 Regular" panose="020B0500020000000000" pitchFamily="34" charset="0"/>
              </a:rPr>
              <a:t>3.º </a:t>
            </a:r>
            <a:r>
              <a:rPr lang="pt-PT" b="1" dirty="0">
                <a:solidFill>
                  <a:srgbClr val="0070C0"/>
                </a:solidFill>
                <a:latin typeface="HurmeGeometricSans4 Regular" panose="020B0500020000000000" pitchFamily="34" charset="0"/>
              </a:rPr>
              <a:t>ciclo</a:t>
            </a:r>
          </a:p>
          <a:p>
            <a:r>
              <a:rPr lang="pt-PT" b="1" dirty="0">
                <a:latin typeface="HurmeGeometricSans4 Regular" panose="020B0500020000000000" pitchFamily="34" charset="0"/>
              </a:rPr>
              <a:t>Geografia</a:t>
            </a:r>
          </a:p>
          <a:p>
            <a:r>
              <a:rPr lang="pt-PT" dirty="0" smtClean="0">
                <a:latin typeface="HurmeGeometricSans4 Regular" panose="020B0500020000000000" pitchFamily="34" charset="0"/>
              </a:rPr>
              <a:t>8.º </a:t>
            </a:r>
            <a:r>
              <a:rPr lang="pt-PT" dirty="0">
                <a:latin typeface="HurmeGeometricSans4 Regular" panose="020B0500020000000000" pitchFamily="34" charset="0"/>
              </a:rPr>
              <a:t>ano – </a:t>
            </a:r>
            <a:r>
              <a:rPr lang="pt-PT" dirty="0" smtClean="0">
                <a:latin typeface="HurmeGeometricSans4 Regular" panose="020B0500020000000000" pitchFamily="34" charset="0"/>
              </a:rPr>
              <a:t>Atividades </a:t>
            </a:r>
            <a:r>
              <a:rPr lang="pt-PT" dirty="0">
                <a:latin typeface="HurmeGeometricSans4 Regular" panose="020B0500020000000000" pitchFamily="34" charset="0"/>
              </a:rPr>
              <a:t>Económicas</a:t>
            </a:r>
            <a:r>
              <a:rPr lang="pt-PT" dirty="0"/>
              <a:t>	</a:t>
            </a:r>
          </a:p>
          <a:p>
            <a:endParaRPr lang="pt-PT" dirty="0">
              <a:latin typeface="HurmeGeometricSans4 Regular" panose="020B0500020000000000" pitchFamily="34" charset="0"/>
            </a:endParaRPr>
          </a:p>
          <a:p>
            <a:r>
              <a:rPr lang="pt-PT" b="1" dirty="0">
                <a:solidFill>
                  <a:srgbClr val="0070C0"/>
                </a:solidFill>
                <a:latin typeface="HurmeGeometricSans4 Regular" panose="020B0500020000000000" pitchFamily="34" charset="0"/>
              </a:rPr>
              <a:t>Ensino Secundário</a:t>
            </a:r>
          </a:p>
          <a:p>
            <a:r>
              <a:rPr lang="pt-PT" b="1" dirty="0">
                <a:latin typeface="HurmeGeometricSans4 Regular" panose="020B0500020000000000" pitchFamily="34" charset="0"/>
              </a:rPr>
              <a:t>Geografia </a:t>
            </a:r>
          </a:p>
          <a:p>
            <a:r>
              <a:rPr lang="pt-PT" dirty="0">
                <a:latin typeface="HurmeGeometricSans4 Regular" panose="020B0500020000000000" pitchFamily="34" charset="0"/>
              </a:rPr>
              <a:t>10º ano- A população utilizadora de recursos e organizadora de espaços – A distribuição da população.</a:t>
            </a:r>
          </a:p>
          <a:p>
            <a:r>
              <a:rPr lang="pt-PT" dirty="0">
                <a:latin typeface="HurmeGeometricSans4 Regular" panose="020B0500020000000000" pitchFamily="34" charset="0"/>
              </a:rPr>
              <a:t>11.º ano - A população, como se movimenta e como </a:t>
            </a:r>
            <a:r>
              <a:rPr lang="pt-PT" dirty="0" smtClean="0">
                <a:latin typeface="HurmeGeometricSans4 Regular" panose="020B0500020000000000" pitchFamily="34" charset="0"/>
              </a:rPr>
              <a:t>comunica.</a:t>
            </a:r>
            <a:endParaRPr lang="pt-PT" dirty="0">
              <a:solidFill>
                <a:schemeClr val="accent5"/>
              </a:solidFill>
              <a:effectLst>
                <a:outerShdw blurRad="38100" dist="38100" dir="2700000" algn="tl">
                  <a:srgbClr val="000000">
                    <a:alpha val="43137"/>
                  </a:srgbClr>
                </a:outerShdw>
              </a:effectLst>
              <a:latin typeface="HurmeGeometricSans4 Regular" panose="020B0500020000000000" pitchFamily="34" charset="0"/>
            </a:endParaRPr>
          </a:p>
          <a:p>
            <a:endParaRPr lang="pt-PT" dirty="0">
              <a:latin typeface="HurmeGeometricSans4 Regular" panose="020B0500020000000000" pitchFamily="34" charset="0"/>
            </a:endParaRPr>
          </a:p>
        </p:txBody>
      </p:sp>
    </p:spTree>
    <p:extLst>
      <p:ext uri="{BB962C8B-B14F-4D97-AF65-F5344CB8AC3E}">
        <p14:creationId xmlns:p14="http://schemas.microsoft.com/office/powerpoint/2010/main" val="12277156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914401" y="1156808"/>
            <a:ext cx="10622279" cy="4154984"/>
          </a:xfrm>
          <a:prstGeom prst="rect">
            <a:avLst/>
          </a:prstGeom>
          <a:solidFill>
            <a:srgbClr val="EAEFF7"/>
          </a:solidFill>
        </p:spPr>
        <p:txBody>
          <a:bodyPr wrap="square">
            <a:spAutoFit/>
          </a:bodyPr>
          <a:lstStyle/>
          <a:p>
            <a:pPr algn="just">
              <a:lnSpc>
                <a:spcPct val="150000"/>
              </a:lnSpc>
            </a:pPr>
            <a:r>
              <a:rPr lang="pt-PT" sz="1600" dirty="0">
                <a:latin typeface="HurmeGeometricSans4 Light" panose="020B0400020000000000" pitchFamily="34" charset="0"/>
              </a:rPr>
              <a:t>No quadro supra apresentado é possível observar os movimentos pendulares da população residente que trabalha ou estuda, segundo as entradas e saídas do município. Verifica-se, desse modo, que Vila Nova de Famalicão apresenta em 2001 e 2011, um valor de população que sai para trabalhar ou estudar superior àquele que entra, com tendência para aumentar.</a:t>
            </a:r>
          </a:p>
          <a:p>
            <a:pPr algn="just">
              <a:lnSpc>
                <a:spcPct val="150000"/>
              </a:lnSpc>
            </a:pPr>
            <a:r>
              <a:rPr lang="pt-PT" sz="1600" dirty="0">
                <a:latin typeface="HurmeGeometricSans4 Light" panose="020B0400020000000000" pitchFamily="34" charset="0"/>
              </a:rPr>
              <a:t>No mesmo quadro verifica-se também que a maioria da população residente empregada ou estudante não precisa de sair do concelho para chegarem ao seu local de trabalho ou estabelecimento de ensino. Ainda assim, em 2011 cerca de 23,59% da população residente empregada ou estudante tinham que se deslocar para outro município para trabalhar ou estudar.</a:t>
            </a:r>
          </a:p>
          <a:p>
            <a:pPr algn="just">
              <a:lnSpc>
                <a:spcPct val="150000"/>
              </a:lnSpc>
            </a:pPr>
            <a:r>
              <a:rPr lang="pt-PT" sz="1600" dirty="0">
                <a:latin typeface="HurmeGeometricSans4 Light" panose="020B0400020000000000" pitchFamily="34" charset="0"/>
              </a:rPr>
              <a:t>No que diz respeito à duração média dos movimentos pendulares em 2001 e 2011, é possível verificar que no referido período intercensitário a duração diminuiu ligeiramente.  Esta tendência, tudo indica, deve-se ao aumento da utilização do automóvel particular, permitindo maior rapidez nas movimentações. </a:t>
            </a:r>
          </a:p>
        </p:txBody>
      </p:sp>
      <p:sp>
        <p:nvSpPr>
          <p:cNvPr id="4" name="CaixaDeTexto 3"/>
          <p:cNvSpPr txBox="1"/>
          <p:nvPr/>
        </p:nvSpPr>
        <p:spPr>
          <a:xfrm>
            <a:off x="914401" y="570915"/>
            <a:ext cx="3418882" cy="369332"/>
          </a:xfrm>
          <a:prstGeom prst="rect">
            <a:avLst/>
          </a:prstGeom>
          <a:noFill/>
        </p:spPr>
        <p:txBody>
          <a:bodyPr wrap="square" rtlCol="0">
            <a:spAutoFit/>
          </a:bodyPr>
          <a:lstStyle/>
          <a:p>
            <a:r>
              <a:rPr lang="pt-PT" b="1" dirty="0">
                <a:solidFill>
                  <a:srgbClr val="004C5D"/>
                </a:solidFill>
                <a:latin typeface="HurmeGeometricSans4 Light" panose="020B0400020000000000" pitchFamily="34" charset="0"/>
              </a:rPr>
              <a:t>Conclusão:</a:t>
            </a:r>
          </a:p>
        </p:txBody>
      </p:sp>
      <p:sp>
        <p:nvSpPr>
          <p:cNvPr id="5" name="CaixaDeTexto 4"/>
          <p:cNvSpPr txBox="1"/>
          <p:nvPr/>
        </p:nvSpPr>
        <p:spPr>
          <a:xfrm>
            <a:off x="914401" y="5312909"/>
            <a:ext cx="7072573" cy="430887"/>
          </a:xfrm>
          <a:prstGeom prst="rect">
            <a:avLst/>
          </a:prstGeom>
          <a:noFill/>
        </p:spPr>
        <p:txBody>
          <a:bodyPr wrap="square" rtlCol="0">
            <a:spAutoFit/>
          </a:bodyPr>
          <a:lstStyle/>
          <a:p>
            <a:r>
              <a:rPr lang="pt-PT" sz="1100" b="1" dirty="0">
                <a:latin typeface="HurmeGeometricSans4 Regular" panose="020B0500020000000000" pitchFamily="34" charset="0"/>
              </a:rPr>
              <a:t>Fonte: </a:t>
            </a:r>
            <a:r>
              <a:rPr lang="pt-PT" sz="1100" dirty="0">
                <a:latin typeface="HurmeGeometricSans4 Regular" panose="020B0500020000000000" pitchFamily="34" charset="0"/>
              </a:rPr>
              <a:t>Relatório de avaliação do ordenamento do território de Vila Nova de Famalicão, maio de 2019</a:t>
            </a:r>
          </a:p>
          <a:p>
            <a:endParaRPr lang="pt-PT" sz="1100" dirty="0"/>
          </a:p>
        </p:txBody>
      </p:sp>
    </p:spTree>
    <p:extLst>
      <p:ext uri="{BB962C8B-B14F-4D97-AF65-F5344CB8AC3E}">
        <p14:creationId xmlns:p14="http://schemas.microsoft.com/office/powerpoint/2010/main" val="31710441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
          <p:cNvGraphicFramePr/>
          <p:nvPr>
            <p:extLst>
              <p:ext uri="{D42A27DB-BD31-4B8C-83A1-F6EECF244321}">
                <p14:modId xmlns:p14="http://schemas.microsoft.com/office/powerpoint/2010/main" val="1219280027"/>
              </p:ext>
            </p:extLst>
          </p:nvPr>
        </p:nvGraphicFramePr>
        <p:xfrm>
          <a:off x="150125" y="1514902"/>
          <a:ext cx="5868537" cy="4258101"/>
        </p:xfrm>
        <a:graphic>
          <a:graphicData uri="http://schemas.openxmlformats.org/drawingml/2006/chart">
            <c:chart xmlns:c="http://schemas.openxmlformats.org/drawingml/2006/chart" xmlns:r="http://schemas.openxmlformats.org/officeDocument/2006/relationships" r:id="rId2"/>
          </a:graphicData>
        </a:graphic>
      </p:graphicFrame>
      <p:sp>
        <p:nvSpPr>
          <p:cNvPr id="3" name="Retângulo 2"/>
          <p:cNvSpPr/>
          <p:nvPr/>
        </p:nvSpPr>
        <p:spPr>
          <a:xfrm>
            <a:off x="259308" y="265492"/>
            <a:ext cx="5390865" cy="646331"/>
          </a:xfrm>
          <a:prstGeom prst="rect">
            <a:avLst/>
          </a:prstGeom>
        </p:spPr>
        <p:txBody>
          <a:bodyPr wrap="square">
            <a:spAutoFit/>
          </a:bodyPr>
          <a:lstStyle/>
          <a:p>
            <a:pPr algn="just"/>
            <a:r>
              <a:rPr lang="pt-PT" b="1" dirty="0">
                <a:solidFill>
                  <a:srgbClr val="004C5D"/>
                </a:solidFill>
                <a:latin typeface="HurmeGeometricSans4 Light" panose="020B0400020000000000" pitchFamily="34" charset="0"/>
              </a:rPr>
              <a:t>Meio de transporte mais utilizado nos movimentos pendulares - Censos de 2001</a:t>
            </a:r>
          </a:p>
        </p:txBody>
      </p:sp>
      <p:sp>
        <p:nvSpPr>
          <p:cNvPr id="4" name="Retângulo 3"/>
          <p:cNvSpPr/>
          <p:nvPr/>
        </p:nvSpPr>
        <p:spPr>
          <a:xfrm>
            <a:off x="3085081" y="6254908"/>
            <a:ext cx="5983856" cy="276999"/>
          </a:xfrm>
          <a:prstGeom prst="rect">
            <a:avLst/>
          </a:prstGeom>
        </p:spPr>
        <p:txBody>
          <a:bodyPr wrap="square">
            <a:spAutoFit/>
          </a:bodyPr>
          <a:lstStyle/>
          <a:p>
            <a:r>
              <a:rPr lang="pt-PT" sz="1200" dirty="0">
                <a:latin typeface="HurmeGeometricSans4 Regular" panose="020B0500020000000000" pitchFamily="34" charset="0"/>
                <a:ea typeface="Calibri" panose="020F0502020204030204" pitchFamily="34" charset="0"/>
                <a:cs typeface="Times New Roman" panose="02020603050405020304" pitchFamily="18" charset="0"/>
              </a:rPr>
              <a:t>Fonte: </a:t>
            </a:r>
            <a:r>
              <a:rPr lang="pt-PT" sz="1200" b="1" dirty="0">
                <a:latin typeface="HurmeGeometricSans4 Regular" panose="020B0500020000000000" pitchFamily="34" charset="0"/>
                <a:ea typeface="Calibri" panose="020F0502020204030204" pitchFamily="34" charset="0"/>
                <a:cs typeface="Times New Roman" panose="02020603050405020304" pitchFamily="18" charset="0"/>
              </a:rPr>
              <a:t>INE, Recenseamento da população e habitação - Censos 2001 e</a:t>
            </a:r>
            <a:r>
              <a:rPr lang="pt-PT" sz="1200" dirty="0">
                <a:latin typeface="HurmeGeometricSans4 Regular" panose="020B0500020000000000" pitchFamily="34" charset="0"/>
                <a:ea typeface="Calibri" panose="020F0502020204030204" pitchFamily="34" charset="0"/>
                <a:cs typeface="Times New Roman" panose="02020603050405020304" pitchFamily="18" charset="0"/>
              </a:rPr>
              <a:t> 2011.</a:t>
            </a:r>
            <a:endParaRPr lang="pt-PT" sz="1200" dirty="0"/>
          </a:p>
        </p:txBody>
      </p:sp>
      <p:graphicFrame>
        <p:nvGraphicFramePr>
          <p:cNvPr id="5" name="Gráfico 4"/>
          <p:cNvGraphicFramePr/>
          <p:nvPr>
            <p:extLst/>
          </p:nvPr>
        </p:nvGraphicFramePr>
        <p:xfrm>
          <a:off x="6018662" y="1474291"/>
          <a:ext cx="6100550" cy="4712315"/>
        </p:xfrm>
        <a:graphic>
          <a:graphicData uri="http://schemas.openxmlformats.org/drawingml/2006/chart">
            <c:chart xmlns:c="http://schemas.openxmlformats.org/drawingml/2006/chart" xmlns:r="http://schemas.openxmlformats.org/officeDocument/2006/relationships" r:id="rId3"/>
          </a:graphicData>
        </a:graphic>
      </p:graphicFrame>
      <p:sp>
        <p:nvSpPr>
          <p:cNvPr id="6" name="Retângulo 5"/>
          <p:cNvSpPr/>
          <p:nvPr/>
        </p:nvSpPr>
        <p:spPr>
          <a:xfrm>
            <a:off x="6393976" y="265492"/>
            <a:ext cx="5349923" cy="646331"/>
          </a:xfrm>
          <a:prstGeom prst="rect">
            <a:avLst/>
          </a:prstGeom>
        </p:spPr>
        <p:txBody>
          <a:bodyPr wrap="square">
            <a:spAutoFit/>
          </a:bodyPr>
          <a:lstStyle/>
          <a:p>
            <a:pPr algn="just">
              <a:spcBef>
                <a:spcPts val="600"/>
              </a:spcBef>
              <a:spcAft>
                <a:spcPts val="800"/>
              </a:spcAft>
              <a:tabLst>
                <a:tab pos="2409190" algn="l"/>
              </a:tabLst>
            </a:pPr>
            <a:r>
              <a:rPr lang="pt-PT" b="1" dirty="0">
                <a:solidFill>
                  <a:srgbClr val="004C5D"/>
                </a:solidFill>
                <a:latin typeface="HurmeGeometricSans4 Regular" panose="020B0500020000000000" pitchFamily="34" charset="0"/>
                <a:ea typeface="Calibri" panose="020F0502020204030204" pitchFamily="34" charset="0"/>
                <a:cs typeface="Times New Roman" panose="02020603050405020304" pitchFamily="18" charset="0"/>
              </a:rPr>
              <a:t>Meio de transporte mais utilizado nos movimentos pendulares - Censos de 2011</a:t>
            </a:r>
          </a:p>
        </p:txBody>
      </p:sp>
    </p:spTree>
    <p:extLst>
      <p:ext uri="{BB962C8B-B14F-4D97-AF65-F5344CB8AC3E}">
        <p14:creationId xmlns:p14="http://schemas.microsoft.com/office/powerpoint/2010/main" val="17379370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650848" y="1928589"/>
            <a:ext cx="10817279" cy="3000821"/>
          </a:xfrm>
          <a:prstGeom prst="rect">
            <a:avLst/>
          </a:prstGeom>
          <a:solidFill>
            <a:srgbClr val="EAEFF7"/>
          </a:solidFill>
        </p:spPr>
        <p:txBody>
          <a:bodyPr wrap="square">
            <a:spAutoFit/>
          </a:bodyPr>
          <a:lstStyle/>
          <a:p>
            <a:pPr>
              <a:lnSpc>
                <a:spcPct val="150000"/>
              </a:lnSpc>
            </a:pPr>
            <a:r>
              <a:rPr lang="pt-PT" dirty="0">
                <a:latin typeface="HurmeGeometricSans4 Light" panose="020B0400020000000000" pitchFamily="34" charset="0"/>
              </a:rPr>
              <a:t>Relativamente ao modo de transporte mais utilizado nos movimentos pendulares, verificando os dois gráficos anteriores, deteta-se uma diminuição acentuada da proporção da população residente que se deslocava a pé, tendo passado de 27% em 2001 para 15% em 2011. Em contrapartida a proporção de população residente que utiliza o automóvel ligeiro como condutor ou como passageiro aumentou significativamente no último período intercensitário, tendo passado de 34% para 48% no caso da utilização do automóvel ligeiro como condutor e de 13% para 20% no caso da utilização do automóvel ligeiro como passageiro. </a:t>
            </a:r>
          </a:p>
        </p:txBody>
      </p:sp>
      <p:sp>
        <p:nvSpPr>
          <p:cNvPr id="5" name="CaixaDeTexto 4"/>
          <p:cNvSpPr txBox="1"/>
          <p:nvPr/>
        </p:nvSpPr>
        <p:spPr>
          <a:xfrm>
            <a:off x="650848" y="5082053"/>
            <a:ext cx="7072573" cy="430887"/>
          </a:xfrm>
          <a:prstGeom prst="rect">
            <a:avLst/>
          </a:prstGeom>
          <a:noFill/>
        </p:spPr>
        <p:txBody>
          <a:bodyPr wrap="square" rtlCol="0">
            <a:spAutoFit/>
          </a:bodyPr>
          <a:lstStyle/>
          <a:p>
            <a:r>
              <a:rPr lang="pt-PT" sz="1100" b="1" dirty="0">
                <a:latin typeface="HurmeGeometricSans4 Regular" panose="020B0500020000000000" pitchFamily="34" charset="0"/>
              </a:rPr>
              <a:t>Fonte: </a:t>
            </a:r>
            <a:r>
              <a:rPr lang="pt-PT" sz="1100" dirty="0">
                <a:latin typeface="HurmeGeometricSans4 Regular" panose="020B0500020000000000" pitchFamily="34" charset="0"/>
              </a:rPr>
              <a:t>Relatório de avaliação do ordenamento do território de Vila Nova de Famalicão, maio de 2019</a:t>
            </a:r>
          </a:p>
          <a:p>
            <a:endParaRPr lang="pt-PT" sz="1100" dirty="0"/>
          </a:p>
        </p:txBody>
      </p:sp>
      <p:sp>
        <p:nvSpPr>
          <p:cNvPr id="6" name="CaixaDeTexto 5"/>
          <p:cNvSpPr txBox="1"/>
          <p:nvPr/>
        </p:nvSpPr>
        <p:spPr>
          <a:xfrm>
            <a:off x="650848" y="1298270"/>
            <a:ext cx="3418882" cy="369332"/>
          </a:xfrm>
          <a:prstGeom prst="rect">
            <a:avLst/>
          </a:prstGeom>
          <a:noFill/>
        </p:spPr>
        <p:txBody>
          <a:bodyPr wrap="square" rtlCol="0">
            <a:spAutoFit/>
          </a:bodyPr>
          <a:lstStyle/>
          <a:p>
            <a:r>
              <a:rPr lang="pt-PT" b="1" dirty="0">
                <a:solidFill>
                  <a:srgbClr val="004C5D"/>
                </a:solidFill>
                <a:latin typeface="HurmeGeometricSans4 Light" panose="020B0400020000000000" pitchFamily="34" charset="0"/>
              </a:rPr>
              <a:t>Conclusão:</a:t>
            </a:r>
          </a:p>
        </p:txBody>
      </p:sp>
    </p:spTree>
    <p:extLst>
      <p:ext uri="{BB962C8B-B14F-4D97-AF65-F5344CB8AC3E}">
        <p14:creationId xmlns:p14="http://schemas.microsoft.com/office/powerpoint/2010/main" val="3508826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4489" y="1131795"/>
            <a:ext cx="6107284" cy="2516201"/>
          </a:xfrm>
          <a:prstGeom prst="rect">
            <a:avLst/>
          </a:prstGeom>
        </p:spPr>
      </p:pic>
      <p:sp>
        <p:nvSpPr>
          <p:cNvPr id="3" name="Retângulo 2"/>
          <p:cNvSpPr/>
          <p:nvPr/>
        </p:nvSpPr>
        <p:spPr>
          <a:xfrm>
            <a:off x="520700" y="621857"/>
            <a:ext cx="2484976" cy="369332"/>
          </a:xfrm>
          <a:prstGeom prst="rect">
            <a:avLst/>
          </a:prstGeom>
        </p:spPr>
        <p:txBody>
          <a:bodyPr wrap="none">
            <a:spAutoFit/>
          </a:bodyPr>
          <a:lstStyle/>
          <a:p>
            <a:r>
              <a:rPr lang="pt-PT" b="1" dirty="0">
                <a:solidFill>
                  <a:srgbClr val="0070C0"/>
                </a:solidFill>
                <a:latin typeface="HurmeGeometricSans4 Regular" panose="020B0500020000000000" pitchFamily="34" charset="0"/>
              </a:rPr>
              <a:t>Estação </a:t>
            </a:r>
            <a:r>
              <a:rPr lang="pt-PT" b="1" dirty="0" smtClean="0">
                <a:solidFill>
                  <a:srgbClr val="0070C0"/>
                </a:solidFill>
                <a:latin typeface="HurmeGeometricSans4 Regular" panose="020B0500020000000000" pitchFamily="34" charset="0"/>
              </a:rPr>
              <a:t>Rodoviária </a:t>
            </a:r>
            <a:endParaRPr lang="pt-PT" b="1" dirty="0">
              <a:solidFill>
                <a:srgbClr val="0070C0"/>
              </a:solidFill>
              <a:latin typeface="HurmeGeometricSans4 Regular" panose="020B0500020000000000" pitchFamily="34" charset="0"/>
            </a:endParaRPr>
          </a:p>
        </p:txBody>
      </p:sp>
      <p:sp>
        <p:nvSpPr>
          <p:cNvPr id="4" name="Retângulo 3"/>
          <p:cNvSpPr/>
          <p:nvPr/>
        </p:nvSpPr>
        <p:spPr>
          <a:xfrm>
            <a:off x="440266" y="5637368"/>
            <a:ext cx="3807068" cy="276999"/>
          </a:xfrm>
          <a:prstGeom prst="rect">
            <a:avLst/>
          </a:prstGeom>
        </p:spPr>
        <p:txBody>
          <a:bodyPr wrap="none">
            <a:spAutoFit/>
          </a:bodyPr>
          <a:lstStyle/>
          <a:p>
            <a:r>
              <a:rPr lang="pt-PT" sz="1200" dirty="0" smtClean="0"/>
              <a:t>Fonte: https</a:t>
            </a:r>
            <a:r>
              <a:rPr lang="pt-PT" sz="1200" dirty="0"/>
              <a:t>://www.famalicao.pt/apresentacao-rodoviaria</a:t>
            </a:r>
          </a:p>
        </p:txBody>
      </p:sp>
      <p:pic>
        <p:nvPicPr>
          <p:cNvPr id="5" name="Imagem 4"/>
          <p:cNvPicPr>
            <a:picLocks noChangeAspect="1"/>
          </p:cNvPicPr>
          <p:nvPr/>
        </p:nvPicPr>
        <p:blipFill rotWithShape="1">
          <a:blip r:embed="rId3">
            <a:extLst>
              <a:ext uri="{28A0092B-C50C-407E-A947-70E740481C1C}">
                <a14:useLocalDpi xmlns:a14="http://schemas.microsoft.com/office/drawing/2010/main" val="0"/>
              </a:ext>
            </a:extLst>
          </a:blip>
          <a:srcRect l="3350" t="3968" r="20233"/>
          <a:stretch/>
        </p:blipFill>
        <p:spPr>
          <a:xfrm>
            <a:off x="6909054" y="1131795"/>
            <a:ext cx="4859866" cy="2516201"/>
          </a:xfrm>
          <a:prstGeom prst="rect">
            <a:avLst/>
          </a:prstGeom>
        </p:spPr>
      </p:pic>
      <p:sp>
        <p:nvSpPr>
          <p:cNvPr id="6" name="Retângulo 5"/>
          <p:cNvSpPr/>
          <p:nvPr/>
        </p:nvSpPr>
        <p:spPr>
          <a:xfrm>
            <a:off x="440266" y="3973268"/>
            <a:ext cx="11345841" cy="1477328"/>
          </a:xfrm>
          <a:prstGeom prst="rect">
            <a:avLst/>
          </a:prstGeom>
        </p:spPr>
        <p:txBody>
          <a:bodyPr wrap="square">
            <a:spAutoFit/>
          </a:bodyPr>
          <a:lstStyle/>
          <a:p>
            <a:pPr algn="just"/>
            <a:r>
              <a:rPr lang="pt-PT" dirty="0"/>
              <a:t>Na Estação Rodoviária de Famalicão funciona o Centro Coordenador de Transportes (CCT) que procura criar as melhores condições para </a:t>
            </a:r>
            <a:r>
              <a:rPr lang="pt-PT" dirty="0" smtClean="0"/>
              <a:t>as milhares de pessoas que diariamente </a:t>
            </a:r>
            <a:r>
              <a:rPr lang="pt-PT" dirty="0"/>
              <a:t>utilizam os transportes públicos de passageiros com chegada e partida da cidade. </a:t>
            </a:r>
            <a:endParaRPr lang="pt-PT" dirty="0" smtClean="0"/>
          </a:p>
          <a:p>
            <a:pPr algn="just"/>
            <a:r>
              <a:rPr lang="pt-PT" dirty="0" smtClean="0"/>
              <a:t>A </a:t>
            </a:r>
            <a:r>
              <a:rPr lang="pt-PT" dirty="0"/>
              <a:t>Estação tem diversos espaços que permitem o melhor acolhimento dos passageiros e as melhores condições de trabalho para as diversas empresas que ali operam</a:t>
            </a:r>
            <a:r>
              <a:rPr lang="pt-PT" dirty="0" smtClean="0"/>
              <a:t>.</a:t>
            </a:r>
          </a:p>
        </p:txBody>
      </p:sp>
      <p:pic>
        <p:nvPicPr>
          <p:cNvPr id="7" name="Imagem 6"/>
          <p:cNvPicPr>
            <a:picLocks noChangeAspect="1"/>
          </p:cNvPicPr>
          <p:nvPr/>
        </p:nvPicPr>
        <p:blipFill>
          <a:blip r:embed="rId4"/>
          <a:stretch>
            <a:fillRect/>
          </a:stretch>
        </p:blipFill>
        <p:spPr>
          <a:xfrm>
            <a:off x="520700" y="1089654"/>
            <a:ext cx="3246067" cy="2558342"/>
          </a:xfrm>
          <a:prstGeom prst="rect">
            <a:avLst/>
          </a:prstGeom>
        </p:spPr>
      </p:pic>
    </p:spTree>
    <p:extLst>
      <p:ext uri="{BB962C8B-B14F-4D97-AF65-F5344CB8AC3E}">
        <p14:creationId xmlns:p14="http://schemas.microsoft.com/office/powerpoint/2010/main" val="24452848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352925" y="124144"/>
            <a:ext cx="11438023" cy="461665"/>
          </a:xfrm>
          <a:prstGeom prst="rect">
            <a:avLst/>
          </a:prstGeom>
          <a:solidFill>
            <a:srgbClr val="086070"/>
          </a:solidFill>
        </p:spPr>
        <p:txBody>
          <a:bodyPr wrap="square">
            <a:spAutoFit/>
          </a:bodyPr>
          <a:lstStyle/>
          <a:p>
            <a:r>
              <a:rPr lang="pt-PT" sz="2400" b="1" dirty="0" smtClean="0">
                <a:solidFill>
                  <a:schemeClr val="bg1"/>
                </a:solidFill>
                <a:latin typeface="HurmeGeometricSans4 Regular" panose="020B0500020000000000" pitchFamily="34" charset="0"/>
              </a:rPr>
              <a:t>Rede Urbana Pedonal e </a:t>
            </a:r>
            <a:r>
              <a:rPr lang="pt-PT" sz="2400" b="1" dirty="0" err="1" smtClean="0">
                <a:solidFill>
                  <a:schemeClr val="bg1"/>
                </a:solidFill>
                <a:latin typeface="HurmeGeometricSans4 Regular" panose="020B0500020000000000" pitchFamily="34" charset="0"/>
              </a:rPr>
              <a:t>Ciclável</a:t>
            </a:r>
            <a:endParaRPr lang="pt-PT" sz="2400" b="1" dirty="0">
              <a:solidFill>
                <a:schemeClr val="bg1"/>
              </a:solidFill>
              <a:latin typeface="HurmeGeometricSans4 Regular" panose="020B0500020000000000" pitchFamily="34" charset="0"/>
            </a:endParaRPr>
          </a:p>
        </p:txBody>
      </p:sp>
      <p:sp>
        <p:nvSpPr>
          <p:cNvPr id="10" name="Retângulo 9"/>
          <p:cNvSpPr/>
          <p:nvPr/>
        </p:nvSpPr>
        <p:spPr>
          <a:xfrm>
            <a:off x="352926" y="672542"/>
            <a:ext cx="11438022" cy="3231654"/>
          </a:xfrm>
          <a:prstGeom prst="rect">
            <a:avLst/>
          </a:prstGeom>
          <a:solidFill>
            <a:schemeClr val="accent5">
              <a:lumMod val="20000"/>
              <a:lumOff val="80000"/>
            </a:schemeClr>
          </a:solidFill>
        </p:spPr>
        <p:txBody>
          <a:bodyPr wrap="square">
            <a:spAutoFit/>
          </a:bodyPr>
          <a:lstStyle/>
          <a:p>
            <a:r>
              <a:rPr lang="pt-PT" sz="2000" dirty="0" smtClean="0">
                <a:latin typeface="HurmeGeometricSans4 Regular" panose="020B0500020000000000" pitchFamily="34" charset="0"/>
              </a:rPr>
              <a:t>O </a:t>
            </a:r>
            <a:r>
              <a:rPr lang="pt-PT" sz="2400" b="1" dirty="0" smtClean="0">
                <a:latin typeface="HurmeGeometricSans4 Regular" panose="020B0500020000000000" pitchFamily="34" charset="0"/>
              </a:rPr>
              <a:t>Plano de Mobilidade Ativa </a:t>
            </a:r>
            <a:r>
              <a:rPr lang="pt-PT" sz="2000" dirty="0" smtClean="0">
                <a:latin typeface="HurmeGeometricSans4 Regular" panose="020B0500020000000000" pitchFamily="34" charset="0"/>
              </a:rPr>
              <a:t>(PMA) tem como objetivos:</a:t>
            </a:r>
          </a:p>
          <a:p>
            <a:pPr marL="285750" indent="-285750">
              <a:buFontTx/>
              <a:buChar char="-"/>
            </a:pPr>
            <a:r>
              <a:rPr lang="pt-PT" sz="2000" dirty="0">
                <a:latin typeface="HurmeGeometricSans4 Regular" panose="020B0500020000000000" pitchFamily="34" charset="0"/>
              </a:rPr>
              <a:t>p</a:t>
            </a:r>
            <a:r>
              <a:rPr lang="pt-PT" sz="2000" dirty="0" smtClean="0">
                <a:latin typeface="HurmeGeometricSans4 Regular" panose="020B0500020000000000" pitchFamily="34" charset="0"/>
              </a:rPr>
              <a:t>romover a mobilidade sustentável;</a:t>
            </a:r>
          </a:p>
          <a:p>
            <a:pPr marL="285750" indent="-285750">
              <a:buFontTx/>
              <a:buChar char="-"/>
            </a:pPr>
            <a:r>
              <a:rPr lang="pt-PT" sz="2000" dirty="0">
                <a:latin typeface="HurmeGeometricSans4 Regular" panose="020B0500020000000000" pitchFamily="34" charset="0"/>
              </a:rPr>
              <a:t>c</a:t>
            </a:r>
            <a:r>
              <a:rPr lang="pt-PT" sz="2000" dirty="0" smtClean="0">
                <a:latin typeface="HurmeGeometricSans4 Regular" panose="020B0500020000000000" pitchFamily="34" charset="0"/>
              </a:rPr>
              <a:t>riação de novos eixos de circulação dedicados ao peão e às bicicletas, em alternativa às faixas de rodagem destinadas ao automóvel;</a:t>
            </a:r>
          </a:p>
          <a:p>
            <a:pPr marL="285750" indent="-285750">
              <a:buFontTx/>
              <a:buChar char="-"/>
            </a:pPr>
            <a:r>
              <a:rPr lang="pt-PT" sz="2000" dirty="0" smtClean="0">
                <a:latin typeface="HurmeGeometricSans4 Regular" panose="020B0500020000000000" pitchFamily="34" charset="0"/>
              </a:rPr>
              <a:t>reduzir </a:t>
            </a:r>
            <a:r>
              <a:rPr lang="pt-PT" sz="2000" dirty="0">
                <a:latin typeface="HurmeGeometricSans4 Regular" panose="020B0500020000000000" pitchFamily="34" charset="0"/>
              </a:rPr>
              <a:t>os problemas de congestionamento na cidade, </a:t>
            </a:r>
            <a:r>
              <a:rPr lang="pt-PT" sz="2000" dirty="0" smtClean="0">
                <a:latin typeface="HurmeGeometricSans4 Regular" panose="020B0500020000000000" pitchFamily="34" charset="0"/>
              </a:rPr>
              <a:t>em </a:t>
            </a:r>
            <a:r>
              <a:rPr lang="pt-PT" sz="2000" dirty="0">
                <a:latin typeface="HurmeGeometricSans4 Regular" panose="020B0500020000000000" pitchFamily="34" charset="0"/>
              </a:rPr>
              <a:t>especial junto aos equipamentos escolares e aos principais locais de concentração de estabelecimentos de comércio e </a:t>
            </a:r>
            <a:r>
              <a:rPr lang="pt-PT" sz="2000" dirty="0" smtClean="0">
                <a:latin typeface="HurmeGeometricSans4 Regular" panose="020B0500020000000000" pitchFamily="34" charset="0"/>
              </a:rPr>
              <a:t>serviços; </a:t>
            </a:r>
          </a:p>
          <a:p>
            <a:pPr marL="285750" indent="-285750">
              <a:buFontTx/>
              <a:buChar char="-"/>
            </a:pPr>
            <a:r>
              <a:rPr lang="pt-PT" sz="2000" dirty="0" smtClean="0">
                <a:latin typeface="HurmeGeometricSans4 Regular" panose="020B0500020000000000" pitchFamily="34" charset="0"/>
              </a:rPr>
              <a:t>recuperar o </a:t>
            </a:r>
            <a:r>
              <a:rPr lang="pt-PT" sz="2000" dirty="0">
                <a:latin typeface="HurmeGeometricSans4 Regular" panose="020B0500020000000000" pitchFamily="34" charset="0"/>
              </a:rPr>
              <a:t>antigo ramal ferroviário que liga o limite do concelho de Famalicão à cidade </a:t>
            </a:r>
            <a:r>
              <a:rPr lang="pt-PT" sz="2000" dirty="0" smtClean="0">
                <a:latin typeface="HurmeGeometricSans4 Regular" panose="020B0500020000000000" pitchFamily="34" charset="0"/>
              </a:rPr>
              <a:t>da Póvoa de Varzim; </a:t>
            </a:r>
          </a:p>
          <a:p>
            <a:endParaRPr lang="pt-PT" sz="1000" dirty="0" smtClean="0"/>
          </a:p>
          <a:p>
            <a:r>
              <a:rPr lang="pt-PT" sz="1000" dirty="0" smtClean="0"/>
              <a:t>Fonte: Município de Vila Nova de Famalicão. Disponível em </a:t>
            </a:r>
            <a:r>
              <a:rPr lang="pt-PT" sz="1000" dirty="0" smtClean="0">
                <a:hlinkClick r:id="rId2"/>
              </a:rPr>
              <a:t>https</a:t>
            </a:r>
            <a:r>
              <a:rPr lang="pt-PT" sz="1000" dirty="0">
                <a:hlinkClick r:id="rId2"/>
              </a:rPr>
              <a:t>://</a:t>
            </a:r>
            <a:r>
              <a:rPr lang="pt-PT" sz="1000" dirty="0" smtClean="0">
                <a:hlinkClick r:id="rId2"/>
              </a:rPr>
              <a:t>www.famalicao.pt/via-ciclo-pedonal-de-famalicao-ate-a-povoa-de-varzim-fica-pronta-em-2020</a:t>
            </a:r>
            <a:endParaRPr lang="pt-PT" sz="1000" dirty="0"/>
          </a:p>
        </p:txBody>
      </p:sp>
      <p:pic>
        <p:nvPicPr>
          <p:cNvPr id="12" name="Imagem 11"/>
          <p:cNvPicPr>
            <a:picLocks noChangeAspect="1"/>
          </p:cNvPicPr>
          <p:nvPr/>
        </p:nvPicPr>
        <p:blipFill rotWithShape="1">
          <a:blip r:embed="rId3">
            <a:extLst>
              <a:ext uri="{28A0092B-C50C-407E-A947-70E740481C1C}">
                <a14:useLocalDpi xmlns:a14="http://schemas.microsoft.com/office/drawing/2010/main" val="0"/>
              </a:ext>
            </a:extLst>
          </a:blip>
          <a:srcRect l="14186" r="11893"/>
          <a:stretch/>
        </p:blipFill>
        <p:spPr>
          <a:xfrm>
            <a:off x="689807" y="4747415"/>
            <a:ext cx="2490538" cy="1898057"/>
          </a:xfrm>
          <a:prstGeom prst="rect">
            <a:avLst/>
          </a:prstGeom>
        </p:spPr>
      </p:pic>
      <p:pic>
        <p:nvPicPr>
          <p:cNvPr id="16" name="Imagem 15"/>
          <p:cNvPicPr>
            <a:picLocks noChangeAspect="1"/>
          </p:cNvPicPr>
          <p:nvPr/>
        </p:nvPicPr>
        <p:blipFill>
          <a:blip r:embed="rId4"/>
          <a:stretch>
            <a:fillRect/>
          </a:stretch>
        </p:blipFill>
        <p:spPr>
          <a:xfrm>
            <a:off x="3548644" y="4735193"/>
            <a:ext cx="2547040" cy="1910279"/>
          </a:xfrm>
          <a:prstGeom prst="rect">
            <a:avLst/>
          </a:prstGeom>
        </p:spPr>
      </p:pic>
      <p:pic>
        <p:nvPicPr>
          <p:cNvPr id="18" name="Imagem 17"/>
          <p:cNvPicPr>
            <a:picLocks noChangeAspect="1"/>
          </p:cNvPicPr>
          <p:nvPr/>
        </p:nvPicPr>
        <p:blipFill>
          <a:blip r:embed="rId5"/>
          <a:stretch>
            <a:fillRect/>
          </a:stretch>
        </p:blipFill>
        <p:spPr>
          <a:xfrm>
            <a:off x="6469395" y="4747415"/>
            <a:ext cx="2537851" cy="1898057"/>
          </a:xfrm>
          <a:prstGeom prst="rect">
            <a:avLst/>
          </a:prstGeom>
        </p:spPr>
      </p:pic>
      <p:pic>
        <p:nvPicPr>
          <p:cNvPr id="19" name="Imagem 18"/>
          <p:cNvPicPr>
            <a:picLocks noChangeAspect="1"/>
          </p:cNvPicPr>
          <p:nvPr/>
        </p:nvPicPr>
        <p:blipFill rotWithShape="1">
          <a:blip r:embed="rId6"/>
          <a:srcRect l="7090" r="18034"/>
          <a:stretch/>
        </p:blipFill>
        <p:spPr>
          <a:xfrm>
            <a:off x="9380957" y="4747415"/>
            <a:ext cx="2138456" cy="1898057"/>
          </a:xfrm>
          <a:prstGeom prst="rect">
            <a:avLst/>
          </a:prstGeom>
        </p:spPr>
      </p:pic>
    </p:spTree>
    <p:extLst>
      <p:ext uri="{BB962C8B-B14F-4D97-AF65-F5344CB8AC3E}">
        <p14:creationId xmlns:p14="http://schemas.microsoft.com/office/powerpoint/2010/main" val="1794950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srcRect l="32961" t="57072" r="47796" b="15427"/>
          <a:stretch/>
        </p:blipFill>
        <p:spPr>
          <a:xfrm>
            <a:off x="3096187" y="90708"/>
            <a:ext cx="3702934" cy="3175258"/>
          </a:xfrm>
          <a:prstGeom prst="rect">
            <a:avLst/>
          </a:prstGeom>
        </p:spPr>
      </p:pic>
      <p:pic>
        <p:nvPicPr>
          <p:cNvPr id="3" name="Imagem 2"/>
          <p:cNvPicPr>
            <a:picLocks noChangeAspect="1"/>
          </p:cNvPicPr>
          <p:nvPr/>
        </p:nvPicPr>
        <p:blipFill rotWithShape="1">
          <a:blip r:embed="rId3"/>
          <a:srcRect l="3254" t="15594" r="67247" b="38132"/>
          <a:stretch/>
        </p:blipFill>
        <p:spPr>
          <a:xfrm>
            <a:off x="187122" y="386947"/>
            <a:ext cx="2758275" cy="2582780"/>
          </a:xfrm>
          <a:prstGeom prst="rect">
            <a:avLst/>
          </a:prstGeom>
        </p:spPr>
      </p:pic>
      <p:pic>
        <p:nvPicPr>
          <p:cNvPr id="4" name="Imagem 3"/>
          <p:cNvPicPr>
            <a:picLocks noChangeAspect="1"/>
          </p:cNvPicPr>
          <p:nvPr/>
        </p:nvPicPr>
        <p:blipFill>
          <a:blip r:embed="rId4">
            <a:lum contrast="40000"/>
          </a:blip>
          <a:stretch>
            <a:fillRect/>
          </a:stretch>
        </p:blipFill>
        <p:spPr>
          <a:xfrm>
            <a:off x="269110" y="3759558"/>
            <a:ext cx="3733344" cy="2617894"/>
          </a:xfrm>
          <a:prstGeom prst="rect">
            <a:avLst/>
          </a:prstGeom>
        </p:spPr>
      </p:pic>
      <p:pic>
        <p:nvPicPr>
          <p:cNvPr id="5" name="Imagem 4"/>
          <p:cNvPicPr>
            <a:picLocks noChangeAspect="1"/>
          </p:cNvPicPr>
          <p:nvPr/>
        </p:nvPicPr>
        <p:blipFill>
          <a:blip r:embed="rId5">
            <a:lum contrast="20000"/>
          </a:blip>
          <a:stretch>
            <a:fillRect/>
          </a:stretch>
        </p:blipFill>
        <p:spPr>
          <a:xfrm>
            <a:off x="4173263" y="3737838"/>
            <a:ext cx="3035977" cy="2639613"/>
          </a:xfrm>
          <a:prstGeom prst="rect">
            <a:avLst/>
          </a:prstGeom>
        </p:spPr>
      </p:pic>
      <p:grpSp>
        <p:nvGrpSpPr>
          <p:cNvPr id="9" name="Grupo 8"/>
          <p:cNvGrpSpPr/>
          <p:nvPr/>
        </p:nvGrpSpPr>
        <p:grpSpPr>
          <a:xfrm>
            <a:off x="6949911" y="-570372"/>
            <a:ext cx="4673871" cy="3831681"/>
            <a:chOff x="7363326" y="-474119"/>
            <a:chExt cx="4673871" cy="3831681"/>
          </a:xfrm>
        </p:grpSpPr>
        <p:pic>
          <p:nvPicPr>
            <p:cNvPr id="6" name="Imagem 5"/>
            <p:cNvPicPr>
              <a:picLocks noChangeAspect="1"/>
            </p:cNvPicPr>
            <p:nvPr/>
          </p:nvPicPr>
          <p:blipFill>
            <a:blip r:embed="rId6"/>
            <a:stretch>
              <a:fillRect/>
            </a:stretch>
          </p:blipFill>
          <p:spPr>
            <a:xfrm>
              <a:off x="7363326" y="283143"/>
              <a:ext cx="4029624" cy="2982895"/>
            </a:xfrm>
            <a:prstGeom prst="rect">
              <a:avLst/>
            </a:prstGeom>
          </p:spPr>
        </p:pic>
        <p:sp>
          <p:nvSpPr>
            <p:cNvPr id="7" name="CaixaDeTexto 6"/>
            <p:cNvSpPr txBox="1"/>
            <p:nvPr/>
          </p:nvSpPr>
          <p:spPr>
            <a:xfrm rot="16200000">
              <a:off x="9805885" y="1126251"/>
              <a:ext cx="3831681" cy="630942"/>
            </a:xfrm>
            <a:prstGeom prst="rect">
              <a:avLst/>
            </a:prstGeom>
            <a:noFill/>
          </p:spPr>
          <p:txBody>
            <a:bodyPr wrap="square" rtlCol="0">
              <a:spAutoFit/>
            </a:bodyPr>
            <a:lstStyle/>
            <a:p>
              <a:r>
                <a:rPr lang="pt-PT" sz="900" dirty="0" smtClean="0">
                  <a:latin typeface="HurmeGeometricSans4 Regular" panose="020B0500020000000000" pitchFamily="34" charset="0"/>
                </a:rPr>
                <a:t>Fonte: Patrícia S</a:t>
              </a:r>
              <a:r>
                <a:rPr lang="pt-PT" sz="800" dirty="0" smtClean="0">
                  <a:latin typeface="HurmeGeometricSans4 Regular" panose="020B0500020000000000" pitchFamily="34" charset="0"/>
                </a:rPr>
                <a:t>antos Fotografia</a:t>
              </a:r>
            </a:p>
            <a:p>
              <a:r>
                <a:rPr lang="pt-PT" sz="800" dirty="0">
                  <a:latin typeface="HurmeGeometricSans4 Regular" panose="020B0500020000000000" pitchFamily="34" charset="0"/>
                  <a:hlinkClick r:id="rId7"/>
                </a:rPr>
                <a:t>https://www.facebook.com/patriciasantosfotografia</a:t>
              </a:r>
              <a:r>
                <a:rPr lang="pt-PT" sz="800" dirty="0" smtClean="0">
                  <a:latin typeface="HurmeGeometricSans4 Regular" panose="020B0500020000000000" pitchFamily="34" charset="0"/>
                  <a:hlinkClick r:id="rId7"/>
                </a:rPr>
                <a:t>/</a:t>
              </a:r>
              <a:endParaRPr lang="pt-PT" sz="800" dirty="0" smtClean="0">
                <a:latin typeface="HurmeGeometricSans4 Regular" panose="020B0500020000000000" pitchFamily="34" charset="0"/>
              </a:endParaRPr>
            </a:p>
            <a:p>
              <a:endParaRPr lang="pt-PT" sz="900" dirty="0" smtClean="0">
                <a:latin typeface="HurmeGeometricSans4 Regular" panose="020B0500020000000000" pitchFamily="34" charset="0"/>
              </a:endParaRPr>
            </a:p>
            <a:p>
              <a:endParaRPr lang="pt-PT" sz="900" dirty="0">
                <a:latin typeface="HurmeGeometricSans4 Regular" panose="020B0500020000000000" pitchFamily="34" charset="0"/>
              </a:endParaRPr>
            </a:p>
          </p:txBody>
        </p:sp>
      </p:grpSp>
      <p:grpSp>
        <p:nvGrpSpPr>
          <p:cNvPr id="12" name="Grupo 11"/>
          <p:cNvGrpSpPr/>
          <p:nvPr/>
        </p:nvGrpSpPr>
        <p:grpSpPr>
          <a:xfrm>
            <a:off x="7433531" y="3759558"/>
            <a:ext cx="4421084" cy="2639613"/>
            <a:chOff x="7433531" y="3759558"/>
            <a:chExt cx="4421084" cy="2639613"/>
          </a:xfrm>
        </p:grpSpPr>
        <p:pic>
          <p:nvPicPr>
            <p:cNvPr id="10" name="Imagem 9"/>
            <p:cNvPicPr>
              <a:picLocks noChangeAspect="1"/>
            </p:cNvPicPr>
            <p:nvPr/>
          </p:nvPicPr>
          <p:blipFill>
            <a:blip r:embed="rId8"/>
            <a:stretch>
              <a:fillRect/>
            </a:stretch>
          </p:blipFill>
          <p:spPr>
            <a:xfrm>
              <a:off x="7433531" y="3759558"/>
              <a:ext cx="3959419" cy="2639613"/>
            </a:xfrm>
            <a:prstGeom prst="rect">
              <a:avLst/>
            </a:prstGeom>
          </p:spPr>
        </p:pic>
        <p:sp>
          <p:nvSpPr>
            <p:cNvPr id="11" name="Retângulo 10"/>
            <p:cNvSpPr/>
            <p:nvPr/>
          </p:nvSpPr>
          <p:spPr>
            <a:xfrm rot="16200000">
              <a:off x="10468394" y="4947857"/>
              <a:ext cx="2310777" cy="461665"/>
            </a:xfrm>
            <a:prstGeom prst="rect">
              <a:avLst/>
            </a:prstGeom>
          </p:spPr>
          <p:txBody>
            <a:bodyPr wrap="square">
              <a:spAutoFit/>
            </a:bodyPr>
            <a:lstStyle/>
            <a:p>
              <a:r>
                <a:rPr lang="pt-PT" sz="800" dirty="0" smtClean="0">
                  <a:latin typeface="HurmeGeometricSans4 Regular" panose="020B0500020000000000" pitchFamily="34" charset="0"/>
                </a:rPr>
                <a:t>Fonte: </a:t>
              </a:r>
              <a:r>
                <a:rPr lang="pt-PT" sz="800" dirty="0" smtClean="0">
                  <a:latin typeface="HurmeGeometricSans4 Regular" panose="020B0500020000000000" pitchFamily="34" charset="0"/>
                  <a:hlinkClick r:id="rId9"/>
                </a:rPr>
                <a:t>https</a:t>
              </a:r>
              <a:r>
                <a:rPr lang="pt-PT" sz="800" dirty="0">
                  <a:latin typeface="HurmeGeometricSans4 Regular" panose="020B0500020000000000" pitchFamily="34" charset="0"/>
                  <a:hlinkClick r:id="rId9"/>
                </a:rPr>
                <a:t>://</a:t>
              </a:r>
              <a:r>
                <a:rPr lang="pt-PT" sz="800" dirty="0" smtClean="0">
                  <a:latin typeface="HurmeGeometricSans4 Regular" panose="020B0500020000000000" pitchFamily="34" charset="0"/>
                  <a:hlinkClick r:id="rId9"/>
                </a:rPr>
                <a:t>www.cm-vnfamalicao.pt/famalicao-avanca-com-criacao-de-rede-urbana-pedonal-e-ciclavel</a:t>
              </a:r>
              <a:endParaRPr lang="pt-PT" sz="800" dirty="0" smtClean="0">
                <a:latin typeface="HurmeGeometricSans4 Regular" panose="020B0500020000000000" pitchFamily="34" charset="0"/>
              </a:endParaRPr>
            </a:p>
          </p:txBody>
        </p:sp>
      </p:grpSp>
    </p:spTree>
    <p:extLst>
      <p:ext uri="{BB962C8B-B14F-4D97-AF65-F5344CB8AC3E}">
        <p14:creationId xmlns:p14="http://schemas.microsoft.com/office/powerpoint/2010/main" val="844621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4557653" y="-15038"/>
            <a:ext cx="6703903" cy="6873038"/>
          </a:xfrm>
          <a:prstGeom prst="rect">
            <a:avLst/>
          </a:prstGeom>
        </p:spPr>
      </p:pic>
      <p:sp>
        <p:nvSpPr>
          <p:cNvPr id="3" name="Retângulo 2"/>
          <p:cNvSpPr/>
          <p:nvPr/>
        </p:nvSpPr>
        <p:spPr>
          <a:xfrm>
            <a:off x="311208" y="303504"/>
            <a:ext cx="4246445" cy="707886"/>
          </a:xfrm>
          <a:prstGeom prst="rect">
            <a:avLst/>
          </a:prstGeom>
        </p:spPr>
        <p:txBody>
          <a:bodyPr wrap="square">
            <a:spAutoFit/>
          </a:bodyPr>
          <a:lstStyle/>
          <a:p>
            <a:r>
              <a:rPr lang="pt-PT" sz="2000" b="1" dirty="0">
                <a:solidFill>
                  <a:srgbClr val="0070C0"/>
                </a:solidFill>
                <a:latin typeface="HurmeGeometricSans4 Regular" panose="020B0500020000000000" pitchFamily="34" charset="0"/>
              </a:rPr>
              <a:t>REDE DE CICLOVIAS </a:t>
            </a:r>
            <a:r>
              <a:rPr lang="pt-PT" sz="2000" b="1" dirty="0" smtClean="0">
                <a:solidFill>
                  <a:srgbClr val="0070C0"/>
                </a:solidFill>
                <a:latin typeface="HurmeGeometricSans4 Regular" panose="020B0500020000000000" pitchFamily="34" charset="0"/>
              </a:rPr>
              <a:t>EM </a:t>
            </a:r>
          </a:p>
          <a:p>
            <a:r>
              <a:rPr lang="pt-PT" sz="2000" b="1" dirty="0" smtClean="0">
                <a:solidFill>
                  <a:srgbClr val="0070C0"/>
                </a:solidFill>
                <a:latin typeface="HurmeGeometricSans4 Regular" panose="020B0500020000000000" pitchFamily="34" charset="0"/>
              </a:rPr>
              <a:t>VILA NOVA DE </a:t>
            </a:r>
            <a:r>
              <a:rPr lang="pt-PT" sz="2000" b="1" dirty="0">
                <a:solidFill>
                  <a:srgbClr val="0070C0"/>
                </a:solidFill>
                <a:latin typeface="HurmeGeometricSans4 Regular" panose="020B0500020000000000" pitchFamily="34" charset="0"/>
              </a:rPr>
              <a:t>FAMALICÃO </a:t>
            </a:r>
          </a:p>
        </p:txBody>
      </p:sp>
      <p:sp>
        <p:nvSpPr>
          <p:cNvPr id="5" name="Retângulo 4"/>
          <p:cNvSpPr/>
          <p:nvPr/>
        </p:nvSpPr>
        <p:spPr>
          <a:xfrm>
            <a:off x="521472" y="1170661"/>
            <a:ext cx="3356769" cy="1554272"/>
          </a:xfrm>
          <a:prstGeom prst="rect">
            <a:avLst/>
          </a:prstGeom>
        </p:spPr>
        <p:txBody>
          <a:bodyPr wrap="square">
            <a:spAutoFit/>
          </a:bodyPr>
          <a:lstStyle/>
          <a:p>
            <a:pPr algn="r" fontAlgn="auto">
              <a:spcBef>
                <a:spcPts val="600"/>
              </a:spcBef>
              <a:spcAft>
                <a:spcPts val="0"/>
              </a:spcAft>
              <a:defRPr/>
            </a:pPr>
            <a:r>
              <a:rPr lang="pt-PT" b="1" spc="200" dirty="0" smtClean="0">
                <a:solidFill>
                  <a:srgbClr val="92D050"/>
                </a:solidFill>
              </a:rPr>
              <a:t>Objetivo:</a:t>
            </a:r>
          </a:p>
          <a:p>
            <a:pPr algn="r" fontAlgn="auto">
              <a:spcBef>
                <a:spcPts val="600"/>
              </a:spcBef>
              <a:spcAft>
                <a:spcPts val="0"/>
              </a:spcAft>
              <a:defRPr/>
            </a:pPr>
            <a:r>
              <a:rPr lang="pt-PT" b="1" spc="200" smtClean="0">
                <a:solidFill>
                  <a:srgbClr val="92D050"/>
                </a:solidFill>
              </a:rPr>
              <a:t>A </a:t>
            </a:r>
            <a:r>
              <a:rPr lang="pt-PT" b="1" spc="200" dirty="0">
                <a:solidFill>
                  <a:srgbClr val="92D050"/>
                </a:solidFill>
              </a:rPr>
              <a:t>BICICLETA como MEIO INDIVIDUAL DE TRANSPORTE  dentro da cidade</a:t>
            </a:r>
          </a:p>
        </p:txBody>
      </p:sp>
      <p:pic>
        <p:nvPicPr>
          <p:cNvPr id="4" name="Image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2150" y="3067665"/>
            <a:ext cx="2742502" cy="3554361"/>
          </a:xfrm>
          <a:prstGeom prst="rect">
            <a:avLst/>
          </a:prstGeom>
        </p:spPr>
      </p:pic>
    </p:spTree>
    <p:extLst>
      <p:ext uri="{BB962C8B-B14F-4D97-AF65-F5344CB8AC3E}">
        <p14:creationId xmlns:p14="http://schemas.microsoft.com/office/powerpoint/2010/main" val="4396045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t="20000" r="10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2833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791570" y="1923459"/>
            <a:ext cx="10590663" cy="2595582"/>
          </a:xfrm>
          <a:prstGeom prst="rect">
            <a:avLst/>
          </a:prstGeom>
          <a:solidFill>
            <a:srgbClr val="EAEFF7"/>
          </a:solidFill>
        </p:spPr>
        <p:txBody>
          <a:bodyPr wrap="square">
            <a:spAutoFit/>
          </a:bodyPr>
          <a:lstStyle/>
          <a:p>
            <a:pPr lvl="0" algn="ctr">
              <a:lnSpc>
                <a:spcPct val="150000"/>
              </a:lnSpc>
              <a:spcBef>
                <a:spcPts val="600"/>
              </a:spcBef>
              <a:spcAft>
                <a:spcPts val="800"/>
              </a:spcAft>
              <a:tabLst>
                <a:tab pos="2409190" algn="l"/>
              </a:tabLst>
            </a:pPr>
            <a:r>
              <a:rPr lang="pt-PT" sz="3200" b="1" kern="0" cap="all" dirty="0">
                <a:solidFill>
                  <a:srgbClr val="004C5D"/>
                </a:solidFill>
                <a:latin typeface="HurmeGeometricSans4 Regular" panose="020B0500020000000000" pitchFamily="34" charset="0"/>
                <a:ea typeface="Times New Roman" panose="02020603050405020304" pitchFamily="18" charset="0"/>
                <a:cs typeface="Times New Roman" panose="02020603050405020304" pitchFamily="18" charset="0"/>
              </a:rPr>
              <a:t>MOBILIDADE E ACESSIBILIDADE</a:t>
            </a:r>
          </a:p>
          <a:p>
            <a:pPr algn="just">
              <a:lnSpc>
                <a:spcPct val="150000"/>
              </a:lnSpc>
              <a:spcAft>
                <a:spcPts val="800"/>
              </a:spcAft>
            </a:pPr>
            <a:r>
              <a:rPr lang="pt-PT" dirty="0">
                <a:latin typeface="HurmeGeometricSans4 Regular" panose="020B0500020000000000" pitchFamily="34" charset="0"/>
                <a:ea typeface="Calibri" panose="020F0502020204030204" pitchFamily="34" charset="0"/>
                <a:cs typeface="Times New Roman" panose="02020603050405020304" pitchFamily="18" charset="0"/>
              </a:rPr>
              <a:t>A existência de boas condições de acessibilidade, mobilidade e de um sistema de transportes e de comunicação eficiente que interligue os diversos lugares do território com as atividades económicas, favorecendo o crescimento das designadas economias de escala, são fundamentais para desenvolvimento socioeconómico e competitividade de um território </a:t>
            </a:r>
          </a:p>
        </p:txBody>
      </p:sp>
      <p:sp>
        <p:nvSpPr>
          <p:cNvPr id="3" name="CaixaDeTexto 2"/>
          <p:cNvSpPr txBox="1"/>
          <p:nvPr/>
        </p:nvSpPr>
        <p:spPr>
          <a:xfrm>
            <a:off x="791569" y="711167"/>
            <a:ext cx="10590663" cy="461665"/>
          </a:xfrm>
          <a:prstGeom prst="rect">
            <a:avLst/>
          </a:prstGeom>
          <a:solidFill>
            <a:srgbClr val="9BBA39"/>
          </a:solidFill>
        </p:spPr>
        <p:txBody>
          <a:bodyPr wrap="square" rtlCol="0">
            <a:spAutoFit/>
          </a:bodyPr>
          <a:lstStyle/>
          <a:p>
            <a:r>
              <a:rPr lang="pt-PT" sz="2400" b="1" dirty="0">
                <a:latin typeface="HurmeGeometricSans4 Light" panose="020B0400020000000000" pitchFamily="34" charset="0"/>
              </a:rPr>
              <a:t>Rede de Transportes</a:t>
            </a:r>
          </a:p>
        </p:txBody>
      </p:sp>
    </p:spTree>
    <p:extLst>
      <p:ext uri="{BB962C8B-B14F-4D97-AF65-F5344CB8AC3E}">
        <p14:creationId xmlns:p14="http://schemas.microsoft.com/office/powerpoint/2010/main" val="2135133619"/>
      </p:ext>
    </p:extLst>
  </p:cSld>
  <p:clrMapOvr>
    <a:masterClrMapping/>
  </p:clrMapOvr>
  <p:transition spd="slow">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530824" y="6179571"/>
            <a:ext cx="9130352" cy="738664"/>
          </a:xfrm>
          <a:prstGeom prst="rect">
            <a:avLst/>
          </a:prstGeom>
        </p:spPr>
        <p:txBody>
          <a:bodyPr wrap="square">
            <a:spAutoFit/>
          </a:bodyPr>
          <a:lstStyle/>
          <a:p>
            <a:r>
              <a:rPr lang="pt-PT" sz="1400" dirty="0">
                <a:latin typeface="HurmeGeometricSans4 Light" panose="020B0400020000000000" pitchFamily="34" charset="0"/>
              </a:rPr>
              <a:t>Os meios de transporte evoluíram com a Globalização e tornaram-se os seus instrumentos. </a:t>
            </a:r>
          </a:p>
          <a:p>
            <a:r>
              <a:rPr lang="pt-PT" sz="1400" dirty="0">
                <a:latin typeface="HurmeGeometricSans4 Light" panose="020B0400020000000000" pitchFamily="34" charset="0"/>
              </a:rPr>
              <a:t>Fonte: </a:t>
            </a:r>
            <a:r>
              <a:rPr lang="pt-PT" sz="1400" dirty="0">
                <a:latin typeface="HurmeGeometricSans4 Light" panose="020B0400020000000000" pitchFamily="34" charset="0"/>
                <a:hlinkClick r:id="rId2"/>
              </a:rPr>
              <a:t>https://mundoeducacao.bol.uol.com.br/geografia/transportes-na-era-globalizacao.htm</a:t>
            </a:r>
            <a:endParaRPr lang="pt-PT" sz="1400" dirty="0">
              <a:latin typeface="HurmeGeometricSans4 Light" panose="020B0400020000000000" pitchFamily="34" charset="0"/>
            </a:endParaRPr>
          </a:p>
          <a:p>
            <a:endParaRPr lang="pt-PT" sz="1400" dirty="0">
              <a:latin typeface="HurmeGeometricSans4 Light" panose="020B0400020000000000" pitchFamily="34" charset="0"/>
            </a:endParaRPr>
          </a:p>
        </p:txBody>
      </p:sp>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7665" y="201852"/>
            <a:ext cx="5977719" cy="5977719"/>
          </a:xfrm>
          <a:prstGeom prst="rect">
            <a:avLst/>
          </a:prstGeom>
        </p:spPr>
      </p:pic>
    </p:spTree>
    <p:extLst>
      <p:ext uri="{BB962C8B-B14F-4D97-AF65-F5344CB8AC3E}">
        <p14:creationId xmlns:p14="http://schemas.microsoft.com/office/powerpoint/2010/main" val="20581110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p:cNvGrpSpPr/>
          <p:nvPr/>
        </p:nvGrpSpPr>
        <p:grpSpPr>
          <a:xfrm>
            <a:off x="2701062" y="40323"/>
            <a:ext cx="6850380" cy="6850380"/>
            <a:chOff x="2792502" y="0"/>
            <a:chExt cx="6850380" cy="6850380"/>
          </a:xfrm>
        </p:grpSpPr>
        <p:pic>
          <p:nvPicPr>
            <p:cNvPr id="2" name="Imagem 1"/>
            <p:cNvPicPr>
              <a:picLocks noChangeAspect="1"/>
            </p:cNvPicPr>
            <p:nvPr/>
          </p:nvPicPr>
          <p:blipFill>
            <a:blip r:embed="rId2">
              <a:duotone>
                <a:schemeClr val="bg2">
                  <a:shade val="45000"/>
                  <a:satMod val="135000"/>
                </a:schemeClr>
                <a:prstClr val="white"/>
              </a:duotone>
            </a:blip>
            <a:stretch>
              <a:fillRect/>
            </a:stretch>
          </p:blipFill>
          <p:spPr>
            <a:xfrm>
              <a:off x="2792502" y="0"/>
              <a:ext cx="6850380" cy="6850380"/>
            </a:xfrm>
            <a:prstGeom prst="ellipse">
              <a:avLst/>
            </a:prstGeom>
            <a:ln>
              <a:noFill/>
            </a:ln>
            <a:effectLst>
              <a:softEdge rad="112500"/>
            </a:effectLst>
          </p:spPr>
        </p:pic>
        <p:sp>
          <p:nvSpPr>
            <p:cNvPr id="4" name="Retângulo 3"/>
            <p:cNvSpPr/>
            <p:nvPr/>
          </p:nvSpPr>
          <p:spPr>
            <a:xfrm>
              <a:off x="2792502" y="6545580"/>
              <a:ext cx="4646409" cy="230832"/>
            </a:xfrm>
            <a:prstGeom prst="rect">
              <a:avLst/>
            </a:prstGeom>
          </p:spPr>
          <p:txBody>
            <a:bodyPr wrap="square">
              <a:spAutoFit/>
            </a:bodyPr>
            <a:lstStyle/>
            <a:p>
              <a:r>
                <a:rPr lang="pt-PT" sz="900" dirty="0">
                  <a:solidFill>
                    <a:schemeClr val="bg1">
                      <a:lumMod val="50000"/>
                    </a:schemeClr>
                  </a:solidFill>
                </a:rPr>
                <a:t>Fonte: https://mundoeducacao.bol.uol.com.br/geografia/transportes-na-era-globalizacao.htm</a:t>
              </a:r>
            </a:p>
          </p:txBody>
        </p:sp>
      </p:grpSp>
      <p:sp>
        <p:nvSpPr>
          <p:cNvPr id="3" name="CaixaDeTexto 2"/>
          <p:cNvSpPr txBox="1"/>
          <p:nvPr/>
        </p:nvSpPr>
        <p:spPr>
          <a:xfrm>
            <a:off x="423081" y="223843"/>
            <a:ext cx="11487150" cy="461665"/>
          </a:xfrm>
          <a:prstGeom prst="rect">
            <a:avLst/>
          </a:prstGeom>
          <a:solidFill>
            <a:srgbClr val="9BBA39"/>
          </a:solidFill>
        </p:spPr>
        <p:txBody>
          <a:bodyPr wrap="square" rtlCol="0">
            <a:spAutoFit/>
          </a:bodyPr>
          <a:lstStyle/>
          <a:p>
            <a:pPr algn="ctr"/>
            <a:r>
              <a:rPr lang="pt-PT" sz="2400" b="1" dirty="0">
                <a:latin typeface="HurmeGeometricSans4 Light" panose="020B0400020000000000" pitchFamily="34" charset="0"/>
              </a:rPr>
              <a:t>Rede de Transportes</a:t>
            </a:r>
          </a:p>
        </p:txBody>
      </p:sp>
      <p:sp>
        <p:nvSpPr>
          <p:cNvPr id="5" name="CaixaDeTexto 4"/>
          <p:cNvSpPr txBox="1"/>
          <p:nvPr/>
        </p:nvSpPr>
        <p:spPr>
          <a:xfrm>
            <a:off x="523163" y="1887240"/>
            <a:ext cx="4717578" cy="646331"/>
          </a:xfrm>
          <a:prstGeom prst="rect">
            <a:avLst/>
          </a:prstGeom>
          <a:solidFill>
            <a:schemeClr val="accent6">
              <a:lumMod val="20000"/>
              <a:lumOff val="80000"/>
            </a:schemeClr>
          </a:solidFill>
        </p:spPr>
        <p:txBody>
          <a:bodyPr wrap="square" rtlCol="0">
            <a:spAutoFit/>
          </a:bodyPr>
          <a:lstStyle/>
          <a:p>
            <a:r>
              <a:rPr lang="pt-PT" b="1" dirty="0">
                <a:latin typeface="HurmeGeometricSans4 Light" panose="020B0400020000000000" pitchFamily="34" charset="0"/>
              </a:rPr>
              <a:t>FACTORES POSITIVOS:</a:t>
            </a:r>
          </a:p>
          <a:p>
            <a:endParaRPr lang="pt-PT" b="1" dirty="0">
              <a:latin typeface="HurmeGeometricSans4 Light" panose="020B0400020000000000" pitchFamily="34" charset="0"/>
            </a:endParaRPr>
          </a:p>
        </p:txBody>
      </p:sp>
      <p:sp>
        <p:nvSpPr>
          <p:cNvPr id="7" name="CaixaDeTexto 6"/>
          <p:cNvSpPr txBox="1"/>
          <p:nvPr/>
        </p:nvSpPr>
        <p:spPr>
          <a:xfrm>
            <a:off x="7192653" y="1792358"/>
            <a:ext cx="4717578" cy="646331"/>
          </a:xfrm>
          <a:prstGeom prst="rect">
            <a:avLst/>
          </a:prstGeom>
          <a:solidFill>
            <a:schemeClr val="accent2">
              <a:lumMod val="40000"/>
              <a:lumOff val="60000"/>
            </a:schemeClr>
          </a:solidFill>
        </p:spPr>
        <p:txBody>
          <a:bodyPr wrap="square" rtlCol="0">
            <a:spAutoFit/>
          </a:bodyPr>
          <a:lstStyle/>
          <a:p>
            <a:r>
              <a:rPr lang="pt-PT" b="1" dirty="0">
                <a:latin typeface="HurmeGeometricSans4 Light" panose="020B0400020000000000" pitchFamily="34" charset="0"/>
              </a:rPr>
              <a:t>FACTORES </a:t>
            </a:r>
            <a:r>
              <a:rPr lang="pt-PT" b="1" dirty="0" smtClean="0">
                <a:latin typeface="HurmeGeometricSans4 Light" panose="020B0400020000000000" pitchFamily="34" charset="0"/>
              </a:rPr>
              <a:t>NEGATIVOS:</a:t>
            </a:r>
            <a:endParaRPr lang="pt-PT" b="1" dirty="0">
              <a:latin typeface="HurmeGeometricSans4 Light" panose="020B0400020000000000" pitchFamily="34" charset="0"/>
            </a:endParaRPr>
          </a:p>
          <a:p>
            <a:endParaRPr lang="pt-PT" b="1" dirty="0">
              <a:latin typeface="HurmeGeometricSans4 Light" panose="020B0400020000000000" pitchFamily="34" charset="0"/>
            </a:endParaRPr>
          </a:p>
        </p:txBody>
      </p:sp>
      <p:sp>
        <p:nvSpPr>
          <p:cNvPr id="8" name="CaixaDeTexto 7"/>
          <p:cNvSpPr txBox="1"/>
          <p:nvPr/>
        </p:nvSpPr>
        <p:spPr>
          <a:xfrm>
            <a:off x="523163" y="2638252"/>
            <a:ext cx="4935940" cy="2585323"/>
          </a:xfrm>
          <a:prstGeom prst="rect">
            <a:avLst/>
          </a:prstGeom>
          <a:noFill/>
        </p:spPr>
        <p:txBody>
          <a:bodyPr wrap="square" rtlCol="0">
            <a:spAutoFit/>
          </a:bodyPr>
          <a:lstStyle/>
          <a:p>
            <a:pPr marL="285750" indent="-285750">
              <a:buFont typeface="Arial" panose="020B0604020202020204" pitchFamily="34" charset="0"/>
              <a:buChar char="•"/>
            </a:pPr>
            <a:r>
              <a:rPr lang="pt-PT" b="1" dirty="0">
                <a:latin typeface="HurmeGeometricSans4 Light" panose="020B0400020000000000" pitchFamily="34" charset="0"/>
              </a:rPr>
              <a:t>Expansão do concelho;</a:t>
            </a:r>
          </a:p>
          <a:p>
            <a:pPr marL="285750" indent="-285750">
              <a:buFont typeface="Arial" panose="020B0604020202020204" pitchFamily="34" charset="0"/>
              <a:buChar char="•"/>
            </a:pPr>
            <a:r>
              <a:rPr lang="pt-PT" b="1" dirty="0">
                <a:latin typeface="HurmeGeometricSans4 Light" panose="020B0400020000000000" pitchFamily="34" charset="0"/>
              </a:rPr>
              <a:t>Desenvolvimento de atividades produtivas;</a:t>
            </a:r>
          </a:p>
          <a:p>
            <a:pPr marL="285750" indent="-285750">
              <a:buFont typeface="Arial" panose="020B0604020202020204" pitchFamily="34" charset="0"/>
              <a:buChar char="•"/>
            </a:pPr>
            <a:r>
              <a:rPr lang="pt-PT" b="1" dirty="0">
                <a:latin typeface="HurmeGeometricSans4 Light" panose="020B0400020000000000" pitchFamily="34" charset="0"/>
              </a:rPr>
              <a:t>Criação de emprego;</a:t>
            </a:r>
          </a:p>
          <a:p>
            <a:pPr marL="285750" indent="-285750">
              <a:buFont typeface="Arial" panose="020B0604020202020204" pitchFamily="34" charset="0"/>
              <a:buChar char="•"/>
            </a:pPr>
            <a:r>
              <a:rPr lang="pt-PT" b="1" dirty="0">
                <a:latin typeface="HurmeGeometricSans4 Light" panose="020B0400020000000000" pitchFamily="34" charset="0"/>
              </a:rPr>
              <a:t>Crescimento do mercado;</a:t>
            </a:r>
          </a:p>
          <a:p>
            <a:pPr marL="285750" indent="-285750">
              <a:buFont typeface="Arial" panose="020B0604020202020204" pitchFamily="34" charset="0"/>
              <a:buChar char="•"/>
            </a:pPr>
            <a:r>
              <a:rPr lang="pt-PT" b="1" dirty="0">
                <a:latin typeface="HurmeGeometricSans4 Light" panose="020B0400020000000000" pitchFamily="34" charset="0"/>
              </a:rPr>
              <a:t>Desenvolvimento do comércio local, nacional e internacional;</a:t>
            </a:r>
          </a:p>
          <a:p>
            <a:pPr marL="285750" indent="-285750">
              <a:buFont typeface="Arial" panose="020B0604020202020204" pitchFamily="34" charset="0"/>
              <a:buChar char="•"/>
            </a:pPr>
            <a:r>
              <a:rPr lang="pt-PT" b="1" dirty="0">
                <a:latin typeface="HurmeGeometricSans4 Light" panose="020B0400020000000000" pitchFamily="34" charset="0"/>
              </a:rPr>
              <a:t>Dinamismo da cultura;</a:t>
            </a:r>
          </a:p>
          <a:p>
            <a:pPr marL="285750" indent="-285750">
              <a:buFont typeface="Arial" panose="020B0604020202020204" pitchFamily="34" charset="0"/>
              <a:buChar char="•"/>
            </a:pPr>
            <a:r>
              <a:rPr lang="pt-PT" b="1" dirty="0">
                <a:latin typeface="HurmeGeometricSans4 Light" panose="020B0400020000000000" pitchFamily="34" charset="0"/>
              </a:rPr>
              <a:t>Desenvolvimento do turismo.</a:t>
            </a:r>
          </a:p>
        </p:txBody>
      </p:sp>
      <p:sp>
        <p:nvSpPr>
          <p:cNvPr id="9" name="CaixaDeTexto 8"/>
          <p:cNvSpPr txBox="1"/>
          <p:nvPr/>
        </p:nvSpPr>
        <p:spPr>
          <a:xfrm>
            <a:off x="7123278" y="2533571"/>
            <a:ext cx="4856328" cy="1754326"/>
          </a:xfrm>
          <a:prstGeom prst="rect">
            <a:avLst/>
          </a:prstGeom>
          <a:noFill/>
        </p:spPr>
        <p:txBody>
          <a:bodyPr wrap="square" rtlCol="0">
            <a:spAutoFit/>
          </a:bodyPr>
          <a:lstStyle/>
          <a:p>
            <a:pPr marL="285750" indent="-285750">
              <a:buFont typeface="Arial" panose="020B0604020202020204" pitchFamily="34" charset="0"/>
              <a:buChar char="•"/>
            </a:pPr>
            <a:r>
              <a:rPr lang="pt-PT" b="1" dirty="0">
                <a:latin typeface="HurmeGeometricSans4 Light" panose="020B0400020000000000" pitchFamily="34" charset="0"/>
              </a:rPr>
              <a:t>Aumento da poluição do ar, água e </a:t>
            </a:r>
            <a:r>
              <a:rPr lang="pt-PT" b="1" dirty="0" smtClean="0">
                <a:latin typeface="HurmeGeometricSans4 Light" panose="020B0400020000000000" pitchFamily="34" charset="0"/>
              </a:rPr>
              <a:t>solos (combustíveis fósseis);</a:t>
            </a:r>
            <a:endParaRPr lang="pt-PT" b="1" dirty="0">
              <a:latin typeface="HurmeGeometricSans4 Light" panose="020B0400020000000000" pitchFamily="34" charset="0"/>
            </a:endParaRPr>
          </a:p>
          <a:p>
            <a:pPr marL="285750" indent="-285750">
              <a:buFont typeface="Arial" panose="020B0604020202020204" pitchFamily="34" charset="0"/>
              <a:buChar char="•"/>
            </a:pPr>
            <a:r>
              <a:rPr lang="pt-PT" b="1" dirty="0">
                <a:latin typeface="HurmeGeometricSans4 Light" panose="020B0400020000000000" pitchFamily="34" charset="0"/>
              </a:rPr>
              <a:t>Aumento de sinistralidade;</a:t>
            </a:r>
          </a:p>
          <a:p>
            <a:pPr marL="285750" indent="-285750">
              <a:buFont typeface="Arial" panose="020B0604020202020204" pitchFamily="34" charset="0"/>
              <a:buChar char="•"/>
            </a:pPr>
            <a:r>
              <a:rPr lang="pt-PT" b="1" dirty="0">
                <a:latin typeface="HurmeGeometricSans4 Light" panose="020B0400020000000000" pitchFamily="34" charset="0"/>
              </a:rPr>
              <a:t>Congestionamento de </a:t>
            </a:r>
            <a:r>
              <a:rPr lang="pt-PT" b="1" dirty="0" smtClean="0">
                <a:latin typeface="HurmeGeometricSans4 Light" panose="020B0400020000000000" pitchFamily="34" charset="0"/>
              </a:rPr>
              <a:t>trânsito</a:t>
            </a:r>
            <a:r>
              <a:rPr lang="pt-PT" b="1" dirty="0">
                <a:latin typeface="HurmeGeometricSans4 Light" panose="020B0400020000000000" pitchFamily="34" charset="0"/>
              </a:rPr>
              <a:t>;</a:t>
            </a:r>
          </a:p>
          <a:p>
            <a:pPr marL="285750" indent="-285750">
              <a:buFont typeface="Arial" panose="020B0604020202020204" pitchFamily="34" charset="0"/>
              <a:buChar char="•"/>
            </a:pPr>
            <a:r>
              <a:rPr lang="pt-PT" b="1" dirty="0">
                <a:latin typeface="HurmeGeometricSans4 Light" panose="020B0400020000000000" pitchFamily="34" charset="0"/>
              </a:rPr>
              <a:t>Diminuição de recursos naturais não </a:t>
            </a:r>
            <a:r>
              <a:rPr lang="pt-PT" b="1" dirty="0" smtClean="0">
                <a:latin typeface="HurmeGeometricSans4 Light" panose="020B0400020000000000" pitchFamily="34" charset="0"/>
              </a:rPr>
              <a:t>renováveis (combustíveis fósseis).</a:t>
            </a:r>
            <a:endParaRPr lang="pt-PT" b="1" dirty="0">
              <a:latin typeface="HurmeGeometricSans4 Light" panose="020B0400020000000000" pitchFamily="34" charset="0"/>
            </a:endParaRPr>
          </a:p>
        </p:txBody>
      </p:sp>
    </p:spTree>
    <p:extLst>
      <p:ext uri="{BB962C8B-B14F-4D97-AF65-F5344CB8AC3E}">
        <p14:creationId xmlns:p14="http://schemas.microsoft.com/office/powerpoint/2010/main" val="1053303329"/>
      </p:ext>
    </p:extLst>
  </p:cSld>
  <p:clrMapOvr>
    <a:masterClrMapping/>
  </p:clrMapOvr>
  <p:transition spd="slow">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547" y="1191024"/>
            <a:ext cx="11189881" cy="4475952"/>
          </a:xfrm>
          <a:prstGeom prst="rect">
            <a:avLst/>
          </a:prstGeom>
        </p:spPr>
      </p:pic>
      <p:sp>
        <p:nvSpPr>
          <p:cNvPr id="5" name="CaixaDeTexto 4"/>
          <p:cNvSpPr txBox="1"/>
          <p:nvPr/>
        </p:nvSpPr>
        <p:spPr>
          <a:xfrm>
            <a:off x="464547" y="479155"/>
            <a:ext cx="11189881" cy="461665"/>
          </a:xfrm>
          <a:prstGeom prst="rect">
            <a:avLst/>
          </a:prstGeom>
          <a:solidFill>
            <a:srgbClr val="9BBA39"/>
          </a:solidFill>
        </p:spPr>
        <p:txBody>
          <a:bodyPr wrap="square" rtlCol="0">
            <a:spAutoFit/>
          </a:bodyPr>
          <a:lstStyle/>
          <a:p>
            <a:r>
              <a:rPr lang="pt-PT" sz="2400" b="1" dirty="0">
                <a:latin typeface="HurmeGeometricSans4 Light" panose="020B0400020000000000" pitchFamily="34" charset="0"/>
              </a:rPr>
              <a:t>Rede de Transportes</a:t>
            </a:r>
          </a:p>
        </p:txBody>
      </p:sp>
    </p:spTree>
    <p:extLst>
      <p:ext uri="{BB962C8B-B14F-4D97-AF65-F5344CB8AC3E}">
        <p14:creationId xmlns:p14="http://schemas.microsoft.com/office/powerpoint/2010/main" val="136415941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8506" y="-135466"/>
            <a:ext cx="5098885" cy="6858000"/>
          </a:xfrm>
          <a:prstGeom prst="rect">
            <a:avLst/>
          </a:prstGeom>
        </p:spPr>
      </p:pic>
      <p:sp>
        <p:nvSpPr>
          <p:cNvPr id="3" name="Retângulo 2"/>
          <p:cNvSpPr/>
          <p:nvPr/>
        </p:nvSpPr>
        <p:spPr>
          <a:xfrm>
            <a:off x="585990" y="1449520"/>
            <a:ext cx="5005999" cy="3693319"/>
          </a:xfrm>
          <a:prstGeom prst="rect">
            <a:avLst/>
          </a:prstGeom>
          <a:solidFill>
            <a:schemeClr val="accent6">
              <a:lumMod val="20000"/>
              <a:lumOff val="80000"/>
            </a:schemeClr>
          </a:solidFill>
          <a:ln w="28575">
            <a:solidFill>
              <a:srgbClr val="239037"/>
            </a:solidFill>
          </a:ln>
        </p:spPr>
        <p:txBody>
          <a:bodyPr wrap="square">
            <a:spAutoFit/>
          </a:bodyPr>
          <a:lstStyle/>
          <a:p>
            <a:r>
              <a:rPr lang="pt-PT" dirty="0">
                <a:latin typeface="HurmeGeometricSans4 Light" panose="020B0400020000000000" pitchFamily="34" charset="0"/>
              </a:rPr>
              <a:t>Vila Nova de Famalicão usufrui de uma posição geográfica privilegiada no noroeste português, entre o Porto e a Galiza, núcleo estrutural da Região Norte de</a:t>
            </a:r>
            <a:br>
              <a:rPr lang="pt-PT" dirty="0">
                <a:latin typeface="HurmeGeometricSans4 Light" panose="020B0400020000000000" pitchFamily="34" charset="0"/>
              </a:rPr>
            </a:br>
            <a:r>
              <a:rPr lang="pt-PT" dirty="0">
                <a:latin typeface="HurmeGeometricSans4 Light" panose="020B0400020000000000" pitchFamily="34" charset="0"/>
              </a:rPr>
              <a:t>Portugal, que se destaca por uma vincada matriz industrial e exportadora.</a:t>
            </a:r>
            <a:br>
              <a:rPr lang="pt-PT" dirty="0">
                <a:latin typeface="HurmeGeometricSans4 Light" panose="020B0400020000000000" pitchFamily="34" charset="0"/>
              </a:rPr>
            </a:br>
            <a:r>
              <a:rPr lang="pt-PT" dirty="0">
                <a:latin typeface="HurmeGeometricSans4 Light" panose="020B0400020000000000" pitchFamily="34" charset="0"/>
              </a:rPr>
              <a:t/>
            </a:r>
            <a:br>
              <a:rPr lang="pt-PT" dirty="0">
                <a:latin typeface="HurmeGeometricSans4 Light" panose="020B0400020000000000" pitchFamily="34" charset="0"/>
              </a:rPr>
            </a:br>
            <a:r>
              <a:rPr lang="pt-PT" dirty="0">
                <a:latin typeface="HurmeGeometricSans4 Light" panose="020B0400020000000000" pitchFamily="34" charset="0"/>
              </a:rPr>
              <a:t>Dotado de uma completa e eficaz rede de infraestruturas de transporte e comunicação, que aproximam matérias-primas e empresas, produção e mercados, Vila Nova de Famalicão posiciona-se num relevante centro económico de Portugal..</a:t>
            </a:r>
          </a:p>
        </p:txBody>
      </p:sp>
      <p:cxnSp>
        <p:nvCxnSpPr>
          <p:cNvPr id="5" name="Conexão reta 4"/>
          <p:cNvCxnSpPr/>
          <p:nvPr/>
        </p:nvCxnSpPr>
        <p:spPr>
          <a:xfrm flipV="1">
            <a:off x="5591989" y="1114638"/>
            <a:ext cx="1562100" cy="334882"/>
          </a:xfrm>
          <a:prstGeom prst="line">
            <a:avLst/>
          </a:prstGeom>
          <a:ln w="38100">
            <a:solidFill>
              <a:srgbClr val="23903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75859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1323834" y="266434"/>
            <a:ext cx="8898340" cy="579727"/>
          </a:xfrm>
          <a:prstGeom prst="rect">
            <a:avLst/>
          </a:prstGeom>
          <a:solidFill>
            <a:srgbClr val="008C9A"/>
          </a:solidFill>
        </p:spPr>
        <p:txBody>
          <a:bodyPr wrap="square" bIns="91440" anchor="t" anchorCtr="0">
            <a:noAutofit/>
          </a:bodyPr>
          <a:lstStyle>
            <a:defPPr>
              <a:defRPr lang="pt-PT"/>
            </a:defPPr>
            <a:lvl1pPr fontAlgn="t">
              <a:defRPr sz="1600">
                <a:solidFill>
                  <a:schemeClr val="bg1"/>
                </a:solidFill>
                <a:latin typeface="Arial Rounded MT Bold" panose="020F0704030504030204" pitchFamily="34" charset="0"/>
                <a:cs typeface="Calibri" panose="020F0502020204030204" pitchFamily="34" charset="0"/>
              </a:defRPr>
            </a:lvl1pPr>
          </a:lstStyle>
          <a:p>
            <a:pPr algn="ctr"/>
            <a:r>
              <a:rPr lang="pt-PT" sz="2200" dirty="0">
                <a:solidFill>
                  <a:schemeClr val="bg1">
                    <a:lumMod val="95000"/>
                  </a:schemeClr>
                </a:solidFill>
              </a:rPr>
              <a:t>Que meios de transporte circulam no município?</a:t>
            </a:r>
          </a:p>
        </p:txBody>
      </p:sp>
      <p:sp>
        <p:nvSpPr>
          <p:cNvPr id="5" name="Título 1"/>
          <p:cNvSpPr txBox="1">
            <a:spLocks/>
          </p:cNvSpPr>
          <p:nvPr/>
        </p:nvSpPr>
        <p:spPr>
          <a:xfrm>
            <a:off x="3021963" y="1300118"/>
            <a:ext cx="6075050" cy="825387"/>
          </a:xfrm>
          <a:prstGeom prst="rect">
            <a:avLst/>
          </a:prstGeom>
          <a:solidFill>
            <a:srgbClr val="9BBA39"/>
          </a:solidFill>
          <a:ln>
            <a:solidFill>
              <a:schemeClr val="bg1"/>
            </a:solidFill>
          </a:ln>
        </p:spPr>
        <p:txBody>
          <a:bodyPr wrap="square" bIns="91440" anchor="ctr" anchorCtr="0">
            <a:noAutofit/>
          </a:bodyPr>
          <a:lstStyle>
            <a:defPPr>
              <a:defRPr lang="pt-PT"/>
            </a:defPPr>
            <a:lvl1pPr fontAlgn="t">
              <a:defRPr sz="1600">
                <a:solidFill>
                  <a:schemeClr val="bg1"/>
                </a:solidFill>
                <a:latin typeface="Arial Rounded MT Bold" panose="020F0704030504030204" pitchFamily="34" charset="0"/>
                <a:cs typeface="Calibri" panose="020F0502020204030204" pitchFamily="34" charset="0"/>
              </a:defRPr>
            </a:lvl1pPr>
          </a:lstStyle>
          <a:p>
            <a:pPr algn="ctr"/>
            <a:r>
              <a:rPr lang="pt-PT" sz="1800" dirty="0">
                <a:solidFill>
                  <a:schemeClr val="tx1"/>
                </a:solidFill>
                <a:latin typeface="HurmeGeometricSans4 Regular" panose="020B0500020000000000" pitchFamily="34" charset="0"/>
              </a:rPr>
              <a:t>Transporte TERRESTRE</a:t>
            </a:r>
          </a:p>
        </p:txBody>
      </p:sp>
      <p:sp>
        <p:nvSpPr>
          <p:cNvPr id="8" name="Título 1"/>
          <p:cNvSpPr txBox="1">
            <a:spLocks/>
          </p:cNvSpPr>
          <p:nvPr/>
        </p:nvSpPr>
        <p:spPr>
          <a:xfrm>
            <a:off x="3314992" y="2969841"/>
            <a:ext cx="2690473" cy="496625"/>
          </a:xfrm>
          <a:prstGeom prst="rect">
            <a:avLst/>
          </a:prstGeom>
          <a:solidFill>
            <a:srgbClr val="004C5D"/>
          </a:solidFill>
          <a:ln>
            <a:solidFill>
              <a:schemeClr val="bg1"/>
            </a:solidFill>
          </a:ln>
        </p:spPr>
        <p:txBody>
          <a:bodyPr wrap="square" bIns="91440" anchor="ctr" anchorCtr="0">
            <a:noAutofit/>
          </a:bodyPr>
          <a:lstStyle>
            <a:defPPr>
              <a:defRPr lang="pt-PT"/>
            </a:defPPr>
            <a:lvl1pPr fontAlgn="t">
              <a:defRPr sz="1600">
                <a:solidFill>
                  <a:schemeClr val="bg1"/>
                </a:solidFill>
                <a:latin typeface="Arial Rounded MT Bold" panose="020F0704030504030204" pitchFamily="34" charset="0"/>
                <a:cs typeface="Calibri" panose="020F0502020204030204" pitchFamily="34" charset="0"/>
              </a:defRPr>
            </a:lvl1pPr>
          </a:lstStyle>
          <a:p>
            <a:pPr algn="ctr"/>
            <a:r>
              <a:rPr lang="pt-PT" sz="1400" dirty="0">
                <a:solidFill>
                  <a:schemeClr val="bg1">
                    <a:lumMod val="95000"/>
                  </a:schemeClr>
                </a:solidFill>
              </a:rPr>
              <a:t>Rodoviário</a:t>
            </a:r>
          </a:p>
        </p:txBody>
      </p:sp>
      <p:sp>
        <p:nvSpPr>
          <p:cNvPr id="9" name="Título 1"/>
          <p:cNvSpPr txBox="1">
            <a:spLocks/>
          </p:cNvSpPr>
          <p:nvPr/>
        </p:nvSpPr>
        <p:spPr>
          <a:xfrm>
            <a:off x="6280612" y="2918265"/>
            <a:ext cx="3109429" cy="496625"/>
          </a:xfrm>
          <a:prstGeom prst="rect">
            <a:avLst/>
          </a:prstGeom>
          <a:solidFill>
            <a:srgbClr val="004C5D"/>
          </a:solidFill>
          <a:ln>
            <a:solidFill>
              <a:schemeClr val="bg1"/>
            </a:solidFill>
          </a:ln>
        </p:spPr>
        <p:txBody>
          <a:bodyPr wrap="square" bIns="91440" anchor="ctr" anchorCtr="0">
            <a:noAutofit/>
          </a:bodyPr>
          <a:lstStyle>
            <a:defPPr>
              <a:defRPr lang="pt-PT"/>
            </a:defPPr>
            <a:lvl1pPr fontAlgn="t">
              <a:defRPr sz="1600">
                <a:solidFill>
                  <a:schemeClr val="bg1"/>
                </a:solidFill>
                <a:latin typeface="Arial Rounded MT Bold" panose="020F0704030504030204" pitchFamily="34" charset="0"/>
                <a:cs typeface="Calibri" panose="020F0502020204030204" pitchFamily="34" charset="0"/>
              </a:defRPr>
            </a:lvl1pPr>
          </a:lstStyle>
          <a:p>
            <a:pPr algn="ctr"/>
            <a:r>
              <a:rPr lang="pt-PT" sz="1400" dirty="0">
                <a:solidFill>
                  <a:schemeClr val="bg1">
                    <a:lumMod val="95000"/>
                  </a:schemeClr>
                </a:solidFill>
              </a:rPr>
              <a:t>Ferroviário</a:t>
            </a:r>
          </a:p>
        </p:txBody>
      </p:sp>
      <p:cxnSp>
        <p:nvCxnSpPr>
          <p:cNvPr id="10" name="Conexão reta 9"/>
          <p:cNvCxnSpPr>
            <a:stCxn id="5" idx="2"/>
            <a:endCxn id="8" idx="0"/>
          </p:cNvCxnSpPr>
          <p:nvPr/>
        </p:nvCxnSpPr>
        <p:spPr>
          <a:xfrm flipH="1">
            <a:off x="4660229" y="2125505"/>
            <a:ext cx="1399259" cy="844336"/>
          </a:xfrm>
          <a:prstGeom prst="line">
            <a:avLst/>
          </a:prstGeom>
        </p:spPr>
        <p:style>
          <a:lnRef idx="1">
            <a:schemeClr val="accent1"/>
          </a:lnRef>
          <a:fillRef idx="0">
            <a:schemeClr val="accent1"/>
          </a:fillRef>
          <a:effectRef idx="0">
            <a:schemeClr val="accent1"/>
          </a:effectRef>
          <a:fontRef idx="minor">
            <a:schemeClr val="tx1"/>
          </a:fontRef>
        </p:style>
      </p:cxnSp>
      <p:sp>
        <p:nvSpPr>
          <p:cNvPr id="16" name="Título 1"/>
          <p:cNvSpPr txBox="1">
            <a:spLocks/>
          </p:cNvSpPr>
          <p:nvPr/>
        </p:nvSpPr>
        <p:spPr>
          <a:xfrm>
            <a:off x="6653674" y="6190202"/>
            <a:ext cx="2128169" cy="398206"/>
          </a:xfrm>
          <a:prstGeom prst="rect">
            <a:avLst/>
          </a:prstGeom>
          <a:noFill/>
        </p:spPr>
        <p:txBody>
          <a:bodyPr wrap="square" bIns="91440" anchor="t" anchorCtr="0">
            <a:noAutofit/>
          </a:bodyPr>
          <a:lstStyle>
            <a:defPPr>
              <a:defRPr lang="pt-PT"/>
            </a:defPPr>
            <a:lvl1pPr fontAlgn="t">
              <a:defRPr sz="1600">
                <a:solidFill>
                  <a:schemeClr val="bg1"/>
                </a:solidFill>
                <a:latin typeface="Arial Rounded MT Bold" panose="020F0704030504030204" pitchFamily="34" charset="0"/>
                <a:cs typeface="Calibri" panose="020F0502020204030204" pitchFamily="34" charset="0"/>
              </a:defRPr>
            </a:lvl1p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pt-PT" sz="1400" b="0" i="0" u="none" strike="noStrike" kern="1200" cap="none" spc="0" normalizeH="0" baseline="0" noProof="0" dirty="0">
                <a:ln>
                  <a:noFill/>
                </a:ln>
                <a:solidFill>
                  <a:schemeClr val="accent1"/>
                </a:solidFill>
                <a:effectLst/>
                <a:uLnTx/>
                <a:uFillTx/>
                <a:latin typeface="Arial Rounded MT Bold" panose="020F0704030504030204" pitchFamily="34" charset="0"/>
                <a:ea typeface="+mn-ea"/>
                <a:cs typeface="Calibri" panose="020F0502020204030204" pitchFamily="34" charset="0"/>
              </a:rPr>
              <a:t>Comboio</a:t>
            </a:r>
          </a:p>
        </p:txBody>
      </p:sp>
      <p:sp>
        <p:nvSpPr>
          <p:cNvPr id="17" name="Título 1"/>
          <p:cNvSpPr txBox="1">
            <a:spLocks/>
          </p:cNvSpPr>
          <p:nvPr/>
        </p:nvSpPr>
        <p:spPr>
          <a:xfrm>
            <a:off x="3113215" y="6190202"/>
            <a:ext cx="3132722" cy="398206"/>
          </a:xfrm>
          <a:prstGeom prst="rect">
            <a:avLst/>
          </a:prstGeom>
          <a:noFill/>
        </p:spPr>
        <p:txBody>
          <a:bodyPr wrap="square" bIns="91440" anchor="t" anchorCtr="0">
            <a:noAutofit/>
          </a:bodyPr>
          <a:lstStyle>
            <a:defPPr>
              <a:defRPr lang="pt-PT"/>
            </a:defPPr>
            <a:lvl1pPr fontAlgn="t">
              <a:defRPr sz="1600">
                <a:solidFill>
                  <a:schemeClr val="bg1"/>
                </a:solidFill>
                <a:latin typeface="Arial Rounded MT Bold" panose="020F0704030504030204" pitchFamily="34" charset="0"/>
                <a:cs typeface="Calibri" panose="020F0502020204030204" pitchFamily="34" charset="0"/>
              </a:defRPr>
            </a:lvl1p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pt-PT" sz="1400" b="0" i="0" u="none" strike="noStrike" kern="1200" cap="none" spc="0" normalizeH="0" baseline="0" noProof="0" dirty="0">
                <a:ln>
                  <a:noFill/>
                </a:ln>
                <a:solidFill>
                  <a:schemeClr val="accent1"/>
                </a:solidFill>
                <a:effectLst/>
                <a:uLnTx/>
                <a:uFillTx/>
                <a:latin typeface="Arial Rounded MT Bold" panose="020F0704030504030204" pitchFamily="34" charset="0"/>
                <a:ea typeface="+mn-ea"/>
                <a:cs typeface="Calibri" panose="020F0502020204030204" pitchFamily="34" charset="0"/>
              </a:rPr>
              <a:t>Automóveis, motociclos, </a:t>
            </a:r>
            <a:r>
              <a:rPr lang="pt-PT" sz="1400" dirty="0" smtClean="0">
                <a:solidFill>
                  <a:schemeClr val="accent1"/>
                </a:solidFill>
              </a:rPr>
              <a:t>bicicletas, </a:t>
            </a:r>
            <a:r>
              <a:rPr lang="pt-PT" sz="1400" dirty="0" err="1" smtClean="0">
                <a:solidFill>
                  <a:schemeClr val="accent1"/>
                </a:solidFill>
              </a:rPr>
              <a:t>etc</a:t>
            </a:r>
            <a:r>
              <a:rPr kumimoji="0" lang="pt-PT" sz="1400" b="0" i="0" u="none" strike="noStrike" kern="1200" cap="none" spc="0" normalizeH="0" baseline="0" noProof="0" dirty="0" smtClean="0">
                <a:ln>
                  <a:noFill/>
                </a:ln>
                <a:solidFill>
                  <a:schemeClr val="accent1"/>
                </a:solidFill>
                <a:effectLst/>
                <a:uLnTx/>
                <a:uFillTx/>
                <a:latin typeface="Arial Rounded MT Bold" panose="020F0704030504030204" pitchFamily="34" charset="0"/>
                <a:ea typeface="+mn-ea"/>
                <a:cs typeface="Calibri" panose="020F0502020204030204" pitchFamily="34" charset="0"/>
              </a:rPr>
              <a:t>.</a:t>
            </a:r>
            <a:endParaRPr kumimoji="0" lang="pt-PT" sz="1400" b="0" i="0" u="none" strike="noStrike" kern="1200" cap="none" spc="0" normalizeH="0" baseline="0" noProof="0" dirty="0">
              <a:ln>
                <a:noFill/>
              </a:ln>
              <a:solidFill>
                <a:schemeClr val="accent1"/>
              </a:solidFill>
              <a:effectLst/>
              <a:uLnTx/>
              <a:uFillTx/>
              <a:latin typeface="Arial Rounded MT Bold" panose="020F0704030504030204" pitchFamily="34" charset="0"/>
              <a:ea typeface="+mn-ea"/>
              <a:cs typeface="Calibri" panose="020F0502020204030204" pitchFamily="34" charset="0"/>
            </a:endParaRPr>
          </a:p>
        </p:txBody>
      </p:sp>
      <p:cxnSp>
        <p:nvCxnSpPr>
          <p:cNvPr id="20" name="Conexão reta 19"/>
          <p:cNvCxnSpPr>
            <a:stCxn id="5" idx="2"/>
          </p:cNvCxnSpPr>
          <p:nvPr/>
        </p:nvCxnSpPr>
        <p:spPr>
          <a:xfrm>
            <a:off x="6059488" y="2125505"/>
            <a:ext cx="1428786" cy="838541"/>
          </a:xfrm>
          <a:prstGeom prst="line">
            <a:avLst/>
          </a:prstGeom>
        </p:spPr>
        <p:style>
          <a:lnRef idx="1">
            <a:schemeClr val="accent1"/>
          </a:lnRef>
          <a:fillRef idx="0">
            <a:schemeClr val="accent1"/>
          </a:fillRef>
          <a:effectRef idx="0">
            <a:schemeClr val="accent1"/>
          </a:effectRef>
          <a:fontRef idx="minor">
            <a:schemeClr val="tx1"/>
          </a:fontRef>
        </p:style>
      </p:cxnSp>
      <p:pic>
        <p:nvPicPr>
          <p:cNvPr id="23" name="Imagem 22"/>
          <p:cNvPicPr>
            <a:picLocks noChangeAspect="1"/>
          </p:cNvPicPr>
          <p:nvPr/>
        </p:nvPicPr>
        <p:blipFill rotWithShape="1">
          <a:blip r:embed="rId2">
            <a:extLst>
              <a:ext uri="{28A0092B-C50C-407E-A947-70E740481C1C}">
                <a14:useLocalDpi xmlns:a14="http://schemas.microsoft.com/office/drawing/2010/main" val="0"/>
              </a:ext>
            </a:extLst>
          </a:blip>
          <a:srcRect l="7081" t="13134" r="14910" b="11841"/>
          <a:stretch/>
        </p:blipFill>
        <p:spPr>
          <a:xfrm>
            <a:off x="3314991" y="3538648"/>
            <a:ext cx="2690474" cy="2474946"/>
          </a:xfrm>
          <a:prstGeom prst="rect">
            <a:avLst/>
          </a:prstGeom>
        </p:spPr>
      </p:pic>
      <p:pic>
        <p:nvPicPr>
          <p:cNvPr id="24" name="Imagem 23"/>
          <p:cNvPicPr>
            <a:picLocks noChangeAspect="1"/>
          </p:cNvPicPr>
          <p:nvPr/>
        </p:nvPicPr>
        <p:blipFill rotWithShape="1">
          <a:blip r:embed="rId3" cstate="print">
            <a:extLst>
              <a:ext uri="{28A0092B-C50C-407E-A947-70E740481C1C}">
                <a14:useLocalDpi xmlns:a14="http://schemas.microsoft.com/office/drawing/2010/main" val="0"/>
              </a:ext>
            </a:extLst>
          </a:blip>
          <a:srcRect l="7915" t="3874" r="6296" b="4782"/>
          <a:stretch/>
        </p:blipFill>
        <p:spPr>
          <a:xfrm>
            <a:off x="6319369" y="3530498"/>
            <a:ext cx="3109429" cy="2483096"/>
          </a:xfrm>
          <a:prstGeom prst="rect">
            <a:avLst/>
          </a:prstGeom>
        </p:spPr>
      </p:pic>
    </p:spTree>
    <p:extLst>
      <p:ext uri="{BB962C8B-B14F-4D97-AF65-F5344CB8AC3E}">
        <p14:creationId xmlns:p14="http://schemas.microsoft.com/office/powerpoint/2010/main" val="362393868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1323834" y="266434"/>
            <a:ext cx="8898340" cy="579727"/>
          </a:xfrm>
          <a:prstGeom prst="rect">
            <a:avLst/>
          </a:prstGeom>
          <a:solidFill>
            <a:srgbClr val="008C9A"/>
          </a:solidFill>
        </p:spPr>
        <p:txBody>
          <a:bodyPr wrap="square" bIns="91440" anchor="t" anchorCtr="0">
            <a:noAutofit/>
          </a:bodyPr>
          <a:lstStyle>
            <a:defPPr>
              <a:defRPr lang="pt-PT"/>
            </a:defPPr>
            <a:lvl1pPr fontAlgn="t">
              <a:defRPr sz="1600">
                <a:solidFill>
                  <a:schemeClr val="bg1"/>
                </a:solidFill>
                <a:latin typeface="Arial Rounded MT Bold" panose="020F0704030504030204" pitchFamily="34" charset="0"/>
                <a:cs typeface="Calibri" panose="020F0502020204030204" pitchFamily="34" charset="0"/>
              </a:defRPr>
            </a:lvl1pPr>
          </a:lstStyle>
          <a:p>
            <a:pPr algn="ctr"/>
            <a:r>
              <a:rPr lang="pt-PT" sz="2200" dirty="0">
                <a:solidFill>
                  <a:schemeClr val="bg1">
                    <a:lumMod val="95000"/>
                  </a:schemeClr>
                </a:solidFill>
              </a:rPr>
              <a:t>Que meios de transporte circulam no município?</a:t>
            </a:r>
          </a:p>
        </p:txBody>
      </p:sp>
      <p:sp>
        <p:nvSpPr>
          <p:cNvPr id="5" name="Título 1"/>
          <p:cNvSpPr txBox="1">
            <a:spLocks/>
          </p:cNvSpPr>
          <p:nvPr/>
        </p:nvSpPr>
        <p:spPr>
          <a:xfrm>
            <a:off x="3021963" y="1300118"/>
            <a:ext cx="6075050" cy="825387"/>
          </a:xfrm>
          <a:prstGeom prst="rect">
            <a:avLst/>
          </a:prstGeom>
          <a:solidFill>
            <a:srgbClr val="9BBA39"/>
          </a:solidFill>
          <a:ln>
            <a:solidFill>
              <a:schemeClr val="bg1"/>
            </a:solidFill>
          </a:ln>
        </p:spPr>
        <p:txBody>
          <a:bodyPr wrap="square" bIns="91440" anchor="ctr" anchorCtr="0">
            <a:noAutofit/>
          </a:bodyPr>
          <a:lstStyle>
            <a:defPPr>
              <a:defRPr lang="pt-PT"/>
            </a:defPPr>
            <a:lvl1pPr fontAlgn="t">
              <a:defRPr sz="1600">
                <a:solidFill>
                  <a:schemeClr val="bg1"/>
                </a:solidFill>
                <a:latin typeface="Arial Rounded MT Bold" panose="020F0704030504030204" pitchFamily="34" charset="0"/>
                <a:cs typeface="Calibri" panose="020F0502020204030204" pitchFamily="34" charset="0"/>
              </a:defRPr>
            </a:lvl1pPr>
          </a:lstStyle>
          <a:p>
            <a:pPr algn="ctr"/>
            <a:r>
              <a:rPr lang="pt-PT" sz="1800" dirty="0" smtClean="0">
                <a:solidFill>
                  <a:schemeClr val="tx1"/>
                </a:solidFill>
                <a:latin typeface="HurmeGeometricSans4 Regular" panose="020B0500020000000000" pitchFamily="34" charset="0"/>
              </a:rPr>
              <a:t>Modos de transporte sustentáveis</a:t>
            </a:r>
            <a:endParaRPr lang="pt-PT" sz="1800" dirty="0">
              <a:solidFill>
                <a:schemeClr val="tx1"/>
              </a:solidFill>
              <a:latin typeface="HurmeGeometricSans4 Regular" panose="020B0500020000000000" pitchFamily="34" charset="0"/>
            </a:endParaRPr>
          </a:p>
        </p:txBody>
      </p:sp>
      <p:pic>
        <p:nvPicPr>
          <p:cNvPr id="4" name="Imagem 3"/>
          <p:cNvPicPr>
            <a:picLocks noChangeAspect="1"/>
          </p:cNvPicPr>
          <p:nvPr/>
        </p:nvPicPr>
        <p:blipFill rotWithShape="1">
          <a:blip r:embed="rId2" cstate="print">
            <a:extLst>
              <a:ext uri="{28A0092B-C50C-407E-A947-70E740481C1C}">
                <a14:useLocalDpi xmlns:a14="http://schemas.microsoft.com/office/drawing/2010/main" val="0"/>
              </a:ext>
            </a:extLst>
          </a:blip>
          <a:srcRect t="6817" r="1705"/>
          <a:stretch/>
        </p:blipFill>
        <p:spPr>
          <a:xfrm>
            <a:off x="2709068" y="2797243"/>
            <a:ext cx="2715575" cy="1447236"/>
          </a:xfrm>
          <a:prstGeom prst="rect">
            <a:avLst/>
          </a:prstGeom>
        </p:spPr>
      </p:pic>
      <p:pic>
        <p:nvPicPr>
          <p:cNvPr id="7" name="Image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7044" y="4982360"/>
            <a:ext cx="2207402" cy="1456329"/>
          </a:xfrm>
          <a:prstGeom prst="rect">
            <a:avLst/>
          </a:prstGeom>
        </p:spPr>
      </p:pic>
      <p:pic>
        <p:nvPicPr>
          <p:cNvPr id="9" name="il_fi" descr="http://1.bp.blogspot.com/_jW0fHcfb-L4/R9VJGm-DhhI/AAAAAAAACmE/339XSf-qsQc/s400/mantra_electric_bike.jpg"/>
          <p:cNvPicPr/>
          <p:nvPr/>
        </p:nvPicPr>
        <p:blipFill>
          <a:blip r:embed="rId4" cstate="print"/>
          <a:srcRect/>
          <a:stretch>
            <a:fillRect/>
          </a:stretch>
        </p:blipFill>
        <p:spPr bwMode="auto">
          <a:xfrm>
            <a:off x="8526585" y="2782044"/>
            <a:ext cx="2235200" cy="1446088"/>
          </a:xfrm>
          <a:prstGeom prst="rect">
            <a:avLst/>
          </a:prstGeom>
          <a:noFill/>
          <a:ln w="9525">
            <a:noFill/>
            <a:miter lim="800000"/>
            <a:headEnd/>
            <a:tailEnd/>
          </a:ln>
        </p:spPr>
      </p:pic>
      <p:pic>
        <p:nvPicPr>
          <p:cNvPr id="10" name="Imagem 9" descr="DSCF1589.JPG"/>
          <p:cNvPicPr>
            <a:picLocks noChangeAspect="1"/>
          </p:cNvPicPr>
          <p:nvPr/>
        </p:nvPicPr>
        <p:blipFill>
          <a:blip r:embed="rId5" cstate="print">
            <a:lum bright="10000"/>
          </a:blip>
          <a:stretch>
            <a:fillRect/>
          </a:stretch>
        </p:blipFill>
        <p:spPr>
          <a:xfrm>
            <a:off x="416124" y="2788149"/>
            <a:ext cx="2293433" cy="1456330"/>
          </a:xfrm>
          <a:prstGeom prst="rect">
            <a:avLst/>
          </a:prstGeom>
        </p:spPr>
      </p:pic>
      <p:pic>
        <p:nvPicPr>
          <p:cNvPr id="2" name="Imagem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77537" y="2782044"/>
            <a:ext cx="1649048" cy="1446088"/>
          </a:xfrm>
          <a:prstGeom prst="rect">
            <a:avLst/>
          </a:prstGeom>
        </p:spPr>
      </p:pic>
      <p:pic>
        <p:nvPicPr>
          <p:cNvPr id="12" name="Imagem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6124" y="5033520"/>
            <a:ext cx="2208628" cy="1405169"/>
          </a:xfrm>
          <a:prstGeom prst="rect">
            <a:avLst/>
          </a:prstGeom>
        </p:spPr>
      </p:pic>
      <p:pic>
        <p:nvPicPr>
          <p:cNvPr id="11" name="Imagem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54446" y="4963910"/>
            <a:ext cx="2007339" cy="1474779"/>
          </a:xfrm>
          <a:prstGeom prst="rect">
            <a:avLst/>
          </a:prstGeom>
        </p:spPr>
      </p:pic>
      <p:pic>
        <p:nvPicPr>
          <p:cNvPr id="13" name="Imagem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24642" y="2786814"/>
            <a:ext cx="1452895" cy="1452895"/>
          </a:xfrm>
          <a:prstGeom prst="rect">
            <a:avLst/>
          </a:prstGeom>
        </p:spPr>
      </p:pic>
      <p:sp>
        <p:nvSpPr>
          <p:cNvPr id="14" name="Retângulo 13"/>
          <p:cNvSpPr/>
          <p:nvPr/>
        </p:nvSpPr>
        <p:spPr>
          <a:xfrm>
            <a:off x="306709" y="4577663"/>
            <a:ext cx="3174698" cy="338554"/>
          </a:xfrm>
          <a:prstGeom prst="rect">
            <a:avLst/>
          </a:prstGeom>
        </p:spPr>
        <p:txBody>
          <a:bodyPr wrap="square">
            <a:spAutoFit/>
          </a:bodyPr>
          <a:lstStyle/>
          <a:p>
            <a:pPr algn="ctr"/>
            <a:r>
              <a:rPr lang="pt-PT" sz="1600" dirty="0" smtClean="0">
                <a:solidFill>
                  <a:schemeClr val="accent1">
                    <a:lumMod val="50000"/>
                  </a:schemeClr>
                </a:solidFill>
                <a:latin typeface="HurmeGeometricSans4 Regular" panose="020B0500020000000000" pitchFamily="34" charset="0"/>
              </a:rPr>
              <a:t>Veículos movidos a hidrogênio</a:t>
            </a:r>
            <a:endParaRPr lang="pt-PT" sz="1600" dirty="0">
              <a:solidFill>
                <a:schemeClr val="accent1">
                  <a:lumMod val="50000"/>
                </a:schemeClr>
              </a:solidFill>
              <a:latin typeface="HurmeGeometricSans4 Regular" panose="020B0500020000000000" pitchFamily="34" charset="0"/>
            </a:endParaRPr>
          </a:p>
        </p:txBody>
      </p:sp>
      <p:sp>
        <p:nvSpPr>
          <p:cNvPr id="15" name="Retângulo 14"/>
          <p:cNvSpPr/>
          <p:nvPr/>
        </p:nvSpPr>
        <p:spPr>
          <a:xfrm>
            <a:off x="183752" y="2319608"/>
            <a:ext cx="3809919" cy="338554"/>
          </a:xfrm>
          <a:prstGeom prst="rect">
            <a:avLst/>
          </a:prstGeom>
        </p:spPr>
        <p:txBody>
          <a:bodyPr wrap="square">
            <a:spAutoFit/>
          </a:bodyPr>
          <a:lstStyle/>
          <a:p>
            <a:pPr algn="ctr"/>
            <a:r>
              <a:rPr lang="pt-PT" sz="1600" dirty="0" smtClean="0">
                <a:solidFill>
                  <a:schemeClr val="accent1">
                    <a:lumMod val="50000"/>
                  </a:schemeClr>
                </a:solidFill>
                <a:latin typeface="HurmeGeometricSans4 Regular" panose="020B0500020000000000" pitchFamily="34" charset="0"/>
              </a:rPr>
              <a:t>Veículos movidos a energia elétrica</a:t>
            </a:r>
            <a:endParaRPr lang="pt-PT" sz="1600" dirty="0">
              <a:solidFill>
                <a:schemeClr val="accent1">
                  <a:lumMod val="50000"/>
                </a:schemeClr>
              </a:solidFill>
              <a:latin typeface="HurmeGeometricSans4 Regular" panose="020B0500020000000000" pitchFamily="34" charset="0"/>
            </a:endParaRPr>
          </a:p>
        </p:txBody>
      </p:sp>
      <p:sp>
        <p:nvSpPr>
          <p:cNvPr id="16" name="Retângulo 15"/>
          <p:cNvSpPr/>
          <p:nvPr/>
        </p:nvSpPr>
        <p:spPr>
          <a:xfrm>
            <a:off x="5922315" y="4546117"/>
            <a:ext cx="3174698" cy="338554"/>
          </a:xfrm>
          <a:prstGeom prst="rect">
            <a:avLst/>
          </a:prstGeom>
        </p:spPr>
        <p:txBody>
          <a:bodyPr wrap="square">
            <a:spAutoFit/>
          </a:bodyPr>
          <a:lstStyle/>
          <a:p>
            <a:pPr algn="ctr"/>
            <a:r>
              <a:rPr lang="pt-PT" sz="1600" dirty="0" smtClean="0">
                <a:solidFill>
                  <a:schemeClr val="accent1">
                    <a:lumMod val="50000"/>
                  </a:schemeClr>
                </a:solidFill>
                <a:latin typeface="HurmeGeometricSans4 Regular" panose="020B0500020000000000" pitchFamily="34" charset="0"/>
              </a:rPr>
              <a:t>Locomoção humana</a:t>
            </a:r>
            <a:endParaRPr lang="pt-PT" sz="1600" dirty="0">
              <a:solidFill>
                <a:schemeClr val="accent1">
                  <a:lumMod val="50000"/>
                </a:schemeClr>
              </a:solidFill>
              <a:latin typeface="HurmeGeometricSans4 Regular" panose="020B0500020000000000" pitchFamily="34" charset="0"/>
            </a:endParaRPr>
          </a:p>
        </p:txBody>
      </p:sp>
      <p:pic>
        <p:nvPicPr>
          <p:cNvPr id="17" name="Imagem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24752" y="5042234"/>
            <a:ext cx="2737838" cy="1396455"/>
          </a:xfrm>
          <a:prstGeom prst="rect">
            <a:avLst/>
          </a:prstGeom>
        </p:spPr>
      </p:pic>
    </p:spTree>
    <p:extLst>
      <p:ext uri="{BB962C8B-B14F-4D97-AF65-F5344CB8AC3E}">
        <p14:creationId xmlns:p14="http://schemas.microsoft.com/office/powerpoint/2010/main" val="15958980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3552</TotalTime>
  <Words>1714</Words>
  <Application>Microsoft Office PowerPoint</Application>
  <PresentationFormat>Ecrã Panorâmico</PresentationFormat>
  <Paragraphs>191</Paragraphs>
  <Slides>27</Slides>
  <Notes>0</Notes>
  <HiddenSlides>0</HiddenSlides>
  <MMClips>0</MMClips>
  <ScaleCrop>false</ScaleCrop>
  <HeadingPairs>
    <vt:vector size="6" baseType="variant">
      <vt:variant>
        <vt:lpstr>Tipos de letra usados</vt:lpstr>
      </vt:variant>
      <vt:variant>
        <vt:i4>7</vt:i4>
      </vt:variant>
      <vt:variant>
        <vt:lpstr>Tema</vt:lpstr>
      </vt:variant>
      <vt:variant>
        <vt:i4>1</vt:i4>
      </vt:variant>
      <vt:variant>
        <vt:lpstr>Títulos dos diapositivos</vt:lpstr>
      </vt:variant>
      <vt:variant>
        <vt:i4>27</vt:i4>
      </vt:variant>
    </vt:vector>
  </HeadingPairs>
  <TitlesOfParts>
    <vt:vector size="35" baseType="lpstr">
      <vt:lpstr>Arial</vt:lpstr>
      <vt:lpstr>Arial Rounded MT Bold</vt:lpstr>
      <vt:lpstr>Calibri</vt:lpstr>
      <vt:lpstr>Calibri Light</vt:lpstr>
      <vt:lpstr>HurmeGeometricSans4 Light</vt:lpstr>
      <vt:lpstr>HurmeGeometricSans4 Regular</vt:lpstr>
      <vt:lpstr>Times New Roman</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Arminda Ferreira</dc:creator>
  <cp:lastModifiedBy>Arminda Ferreira</cp:lastModifiedBy>
  <cp:revision>103</cp:revision>
  <dcterms:created xsi:type="dcterms:W3CDTF">2020-05-13T20:25:42Z</dcterms:created>
  <dcterms:modified xsi:type="dcterms:W3CDTF">2020-05-26T09:25:38Z</dcterms:modified>
</cp:coreProperties>
</file>