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1"/>
  </p:notesMasterIdLst>
  <p:sldIdLst>
    <p:sldId id="363" r:id="rId2"/>
    <p:sldId id="280" r:id="rId3"/>
    <p:sldId id="259" r:id="rId4"/>
    <p:sldId id="317" r:id="rId5"/>
    <p:sldId id="318" r:id="rId6"/>
    <p:sldId id="319" r:id="rId7"/>
    <p:sldId id="320" r:id="rId8"/>
    <p:sldId id="282" r:id="rId9"/>
    <p:sldId id="321" r:id="rId10"/>
    <p:sldId id="322" r:id="rId11"/>
    <p:sldId id="323" r:id="rId12"/>
    <p:sldId id="324" r:id="rId13"/>
    <p:sldId id="326" r:id="rId14"/>
    <p:sldId id="327" r:id="rId15"/>
    <p:sldId id="328" r:id="rId16"/>
    <p:sldId id="329" r:id="rId17"/>
    <p:sldId id="330" r:id="rId18"/>
    <p:sldId id="331" r:id="rId19"/>
    <p:sldId id="325" r:id="rId20"/>
    <p:sldId id="332" r:id="rId21"/>
    <p:sldId id="333" r:id="rId22"/>
    <p:sldId id="334" r:id="rId23"/>
    <p:sldId id="335" r:id="rId24"/>
    <p:sldId id="336" r:id="rId25"/>
    <p:sldId id="338" r:id="rId26"/>
    <p:sldId id="339" r:id="rId27"/>
    <p:sldId id="337" r:id="rId28"/>
    <p:sldId id="340" r:id="rId29"/>
    <p:sldId id="341" r:id="rId30"/>
    <p:sldId id="342" r:id="rId31"/>
    <p:sldId id="343" r:id="rId32"/>
    <p:sldId id="344" r:id="rId33"/>
    <p:sldId id="345" r:id="rId34"/>
    <p:sldId id="347" r:id="rId35"/>
    <p:sldId id="350" r:id="rId36"/>
    <p:sldId id="348" r:id="rId37"/>
    <p:sldId id="352" r:id="rId38"/>
    <p:sldId id="351" r:id="rId39"/>
    <p:sldId id="353" r:id="rId40"/>
    <p:sldId id="354" r:id="rId41"/>
    <p:sldId id="355" r:id="rId42"/>
    <p:sldId id="356" r:id="rId43"/>
    <p:sldId id="357" r:id="rId44"/>
    <p:sldId id="358" r:id="rId45"/>
    <p:sldId id="359" r:id="rId46"/>
    <p:sldId id="360" r:id="rId47"/>
    <p:sldId id="346" r:id="rId48"/>
    <p:sldId id="361" r:id="rId49"/>
    <p:sldId id="366" r:id="rId50"/>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7581"/>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showGuides="1">
      <p:cViewPr>
        <p:scale>
          <a:sx n="35" d="100"/>
          <a:sy n="35" d="100"/>
        </p:scale>
        <p:origin x="930" y="6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oleObject" Target="file:///\\cmfamalicao.local\Z\joanapereira\01_trabalho\REOT\02_trabalho\tabelas_trabalho_relatorio_jan_2019\Economia.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87187270517065"/>
          <c:y val="5.5318476316441177E-2"/>
          <c:w val="0.82421971206987277"/>
          <c:h val="0.76897566861334288"/>
        </c:manualLayout>
      </c:layout>
      <c:lineChart>
        <c:grouping val="standard"/>
        <c:varyColors val="0"/>
        <c:ser>
          <c:idx val="0"/>
          <c:order val="0"/>
          <c:tx>
            <c:strRef>
              <c:f>Estada_media_estab_hoteleiros!$D$41</c:f>
              <c:strCache>
                <c:ptCount val="1"/>
                <c:pt idx="0">
                  <c:v>Vila Nova de Famalicão</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9.4421067261236832E-17"/>
                  <c:y val="-4.392633657120009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51E-4992-96F2-4994809B1425}"/>
                </c:ext>
              </c:extLst>
            </c:dLbl>
            <c:dLbl>
              <c:idx val="1"/>
              <c:delete val="1"/>
              <c:extLst>
                <c:ext xmlns:c15="http://schemas.microsoft.com/office/drawing/2012/chart" uri="{CE6537A1-D6FC-4f65-9D91-7224C49458BB}"/>
                <c:ext xmlns:c16="http://schemas.microsoft.com/office/drawing/2014/chart" uri="{C3380CC4-5D6E-409C-BE32-E72D297353CC}">
                  <c16:uniqueId val="{00000001-851E-4992-96F2-4994809B1425}"/>
                </c:ext>
              </c:extLst>
            </c:dLbl>
            <c:dLbl>
              <c:idx val="2"/>
              <c:delete val="1"/>
              <c:extLst>
                <c:ext xmlns:c15="http://schemas.microsoft.com/office/drawing/2012/chart" uri="{CE6537A1-D6FC-4f65-9D91-7224C49458BB}"/>
                <c:ext xmlns:c16="http://schemas.microsoft.com/office/drawing/2014/chart" uri="{C3380CC4-5D6E-409C-BE32-E72D297353CC}">
                  <c16:uniqueId val="{00000002-851E-4992-96F2-4994809B1425}"/>
                </c:ext>
              </c:extLst>
            </c:dLbl>
            <c:dLbl>
              <c:idx val="3"/>
              <c:delete val="1"/>
              <c:extLst>
                <c:ext xmlns:c15="http://schemas.microsoft.com/office/drawing/2012/chart" uri="{CE6537A1-D6FC-4f65-9D91-7224C49458BB}"/>
                <c:ext xmlns:c16="http://schemas.microsoft.com/office/drawing/2014/chart" uri="{C3380CC4-5D6E-409C-BE32-E72D297353CC}">
                  <c16:uniqueId val="{00000003-851E-4992-96F2-4994809B1425}"/>
                </c:ext>
              </c:extLst>
            </c:dLbl>
            <c:dLbl>
              <c:idx val="4"/>
              <c:layout>
                <c:manualLayout>
                  <c:x val="-2.060119811377386E-2"/>
                  <c:y val="-7.028213851392019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51E-4992-96F2-4994809B1425}"/>
                </c:ext>
              </c:extLst>
            </c:dLbl>
            <c:dLbl>
              <c:idx val="5"/>
              <c:delete val="1"/>
              <c:extLst>
                <c:ext xmlns:c15="http://schemas.microsoft.com/office/drawing/2012/chart" uri="{CE6537A1-D6FC-4f65-9D91-7224C49458BB}"/>
                <c:ext xmlns:c16="http://schemas.microsoft.com/office/drawing/2014/chart" uri="{C3380CC4-5D6E-409C-BE32-E72D297353CC}">
                  <c16:uniqueId val="{00000005-851E-4992-96F2-4994809B1425}"/>
                </c:ext>
              </c:extLst>
            </c:dLbl>
            <c:dLbl>
              <c:idx val="6"/>
              <c:layout>
                <c:manualLayout>
                  <c:x val="-3.605209669910428E-2"/>
                  <c:y val="-2.635580194272005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51E-4992-96F2-4994809B1425}"/>
                </c:ext>
              </c:extLst>
            </c:dLbl>
            <c:spPr>
              <a:noFill/>
              <a:ln w="25400">
                <a:noFill/>
              </a:ln>
            </c:spPr>
            <c:txPr>
              <a:bodyPr wrap="square" lIns="38100" tIns="19050" rIns="38100" bIns="19050" anchor="ctr">
                <a:spAutoFit/>
              </a:bodyPr>
              <a:lstStyle/>
              <a:p>
                <a:pPr>
                  <a:defRPr sz="1200">
                    <a:solidFill>
                      <a:schemeClr val="accent1">
                        <a:lumMod val="75000"/>
                      </a:schemeClr>
                    </a:solidFill>
                  </a:defRPr>
                </a:pPr>
                <a:endParaRPr lang="pt-PT"/>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Dormidas_Est_Hoteleiros!$N$3:$N$11</c:f>
              <c:numCache>
                <c:formatCode>General</c:formatCode>
                <c:ptCount val="9"/>
                <c:pt idx="0">
                  <c:v>2009</c:v>
                </c:pt>
                <c:pt idx="1">
                  <c:v>2010</c:v>
                </c:pt>
                <c:pt idx="2">
                  <c:v>2011</c:v>
                </c:pt>
                <c:pt idx="3">
                  <c:v>2012</c:v>
                </c:pt>
                <c:pt idx="4">
                  <c:v>2013</c:v>
                </c:pt>
                <c:pt idx="5">
                  <c:v>2014</c:v>
                </c:pt>
                <c:pt idx="6">
                  <c:v>2015</c:v>
                </c:pt>
                <c:pt idx="7">
                  <c:v>2016</c:v>
                </c:pt>
                <c:pt idx="8">
                  <c:v>2017</c:v>
                </c:pt>
              </c:numCache>
            </c:numRef>
          </c:cat>
          <c:val>
            <c:numRef>
              <c:f>Estada_media_estab_hoteleiros!$D$42:$D$50</c:f>
              <c:numCache>
                <c:formatCode>#\ ##0.0</c:formatCode>
                <c:ptCount val="9"/>
                <c:pt idx="0">
                  <c:v>2.1</c:v>
                </c:pt>
                <c:pt idx="1">
                  <c:v>2</c:v>
                </c:pt>
                <c:pt idx="2">
                  <c:v>1.9</c:v>
                </c:pt>
                <c:pt idx="3">
                  <c:v>1.9</c:v>
                </c:pt>
                <c:pt idx="4">
                  <c:v>2</c:v>
                </c:pt>
                <c:pt idx="5">
                  <c:v>1.9</c:v>
                </c:pt>
                <c:pt idx="6">
                  <c:v>1.8</c:v>
                </c:pt>
                <c:pt idx="7">
                  <c:v>2.1</c:v>
                </c:pt>
                <c:pt idx="8">
                  <c:v>2.1</c:v>
                </c:pt>
              </c:numCache>
            </c:numRef>
          </c:val>
          <c:smooth val="0"/>
          <c:extLst>
            <c:ext xmlns:c16="http://schemas.microsoft.com/office/drawing/2014/chart" uri="{C3380CC4-5D6E-409C-BE32-E72D297353CC}">
              <c16:uniqueId val="{00000007-851E-4992-96F2-4994809B1425}"/>
            </c:ext>
          </c:extLst>
        </c:ser>
        <c:ser>
          <c:idx val="1"/>
          <c:order val="1"/>
          <c:tx>
            <c:strRef>
              <c:f>Estada_media_estab_hoteleiros!$C$41</c:f>
              <c:strCache>
                <c:ptCount val="1"/>
                <c:pt idx="0">
                  <c:v>Norte</c:v>
                </c:pt>
              </c:strCache>
            </c:strRef>
          </c:tx>
          <c:dLbls>
            <c:dLbl>
              <c:idx val="0"/>
              <c:layout>
                <c:manualLayout>
                  <c:x val="-1.030059905688693E-2"/>
                  <c:y val="5.710423754256012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851E-4992-96F2-4994809B1425}"/>
                </c:ext>
              </c:extLst>
            </c:dLbl>
            <c:dLbl>
              <c:idx val="1"/>
              <c:delete val="1"/>
              <c:extLst>
                <c:ext xmlns:c15="http://schemas.microsoft.com/office/drawing/2012/chart" uri="{CE6537A1-D6FC-4f65-9D91-7224C49458BB}"/>
                <c:ext xmlns:c16="http://schemas.microsoft.com/office/drawing/2014/chart" uri="{C3380CC4-5D6E-409C-BE32-E72D297353CC}">
                  <c16:uniqueId val="{00000009-851E-4992-96F2-4994809B1425}"/>
                </c:ext>
              </c:extLst>
            </c:dLbl>
            <c:dLbl>
              <c:idx val="2"/>
              <c:delete val="1"/>
              <c:extLst>
                <c:ext xmlns:c15="http://schemas.microsoft.com/office/drawing/2012/chart" uri="{CE6537A1-D6FC-4f65-9D91-7224C49458BB}"/>
                <c:ext xmlns:c16="http://schemas.microsoft.com/office/drawing/2014/chart" uri="{C3380CC4-5D6E-409C-BE32-E72D297353CC}">
                  <c16:uniqueId val="{0000000A-851E-4992-96F2-4994809B1425}"/>
                </c:ext>
              </c:extLst>
            </c:dLbl>
            <c:dLbl>
              <c:idx val="3"/>
              <c:delete val="1"/>
              <c:extLst>
                <c:ext xmlns:c15="http://schemas.microsoft.com/office/drawing/2012/chart" uri="{CE6537A1-D6FC-4f65-9D91-7224C49458BB}"/>
                <c:ext xmlns:c16="http://schemas.microsoft.com/office/drawing/2014/chart" uri="{C3380CC4-5D6E-409C-BE32-E72D297353CC}">
                  <c16:uniqueId val="{0000000B-851E-4992-96F2-4994809B1425}"/>
                </c:ext>
              </c:extLst>
            </c:dLbl>
            <c:dLbl>
              <c:idx val="4"/>
              <c:layout>
                <c:manualLayout>
                  <c:x val="-1.2875748821108698E-2"/>
                  <c:y val="4.83189702283201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851E-4992-96F2-4994809B1425}"/>
                </c:ext>
              </c:extLst>
            </c:dLbl>
            <c:dLbl>
              <c:idx val="5"/>
              <c:delete val="1"/>
              <c:extLst>
                <c:ext xmlns:c15="http://schemas.microsoft.com/office/drawing/2012/chart" uri="{CE6537A1-D6FC-4f65-9D91-7224C49458BB}"/>
                <c:ext xmlns:c16="http://schemas.microsoft.com/office/drawing/2014/chart" uri="{C3380CC4-5D6E-409C-BE32-E72D297353CC}">
                  <c16:uniqueId val="{0000000D-851E-4992-96F2-4994809B1425}"/>
                </c:ext>
              </c:extLst>
            </c:dLbl>
            <c:dLbl>
              <c:idx val="6"/>
              <c:layout>
                <c:manualLayout>
                  <c:x val="-5.4041444095323528E-2"/>
                  <c:y val="5.271160388544011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851E-4992-96F2-4994809B1425}"/>
                </c:ext>
              </c:extLst>
            </c:dLbl>
            <c:spPr>
              <a:noFill/>
              <a:ln w="25400">
                <a:noFill/>
              </a:ln>
            </c:spPr>
            <c:txPr>
              <a:bodyPr wrap="square" lIns="38100" tIns="19050" rIns="38100" bIns="19050" anchor="ctr">
                <a:spAutoFit/>
              </a:bodyPr>
              <a:lstStyle/>
              <a:p>
                <a:pPr>
                  <a:defRPr sz="1200">
                    <a:solidFill>
                      <a:schemeClr val="accent6">
                        <a:lumMod val="50000"/>
                      </a:schemeClr>
                    </a:solidFill>
                  </a:defRPr>
                </a:pPr>
                <a:endParaRPr lang="pt-PT"/>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Lit>
              <c:ptCount val="7"/>
              <c:pt idx="0">
                <c:v>2011</c:v>
              </c:pt>
              <c:pt idx="1">
                <c:v>2012</c:v>
              </c:pt>
              <c:pt idx="2">
                <c:v>2013</c:v>
              </c:pt>
              <c:pt idx="3">
                <c:v>2014</c:v>
              </c:pt>
              <c:pt idx="4">
                <c:v>2015</c:v>
              </c:pt>
              <c:pt idx="5">
                <c:v>2016</c:v>
              </c:pt>
              <c:pt idx="6">
                <c:v>2017</c:v>
              </c:pt>
              <c:extLst>
                <c:ext xmlns:c15="http://schemas.microsoft.com/office/drawing/2012/chart" uri="{02D57815-91ED-43cb-92C2-25804820EDAC}">
                  <c15:autoCat val="1"/>
                </c:ext>
              </c:extLst>
            </c:strLit>
          </c:cat>
          <c:val>
            <c:numRef>
              <c:f>Estada_media_estab_hoteleiros!$C$42:$C$50</c:f>
              <c:numCache>
                <c:formatCode>#\ ##0.0</c:formatCode>
                <c:ptCount val="9"/>
                <c:pt idx="0">
                  <c:v>1.7</c:v>
                </c:pt>
                <c:pt idx="1">
                  <c:v>1.7</c:v>
                </c:pt>
                <c:pt idx="2">
                  <c:v>1.7</c:v>
                </c:pt>
                <c:pt idx="3">
                  <c:v>1.7</c:v>
                </c:pt>
                <c:pt idx="4">
                  <c:v>1.8</c:v>
                </c:pt>
                <c:pt idx="5">
                  <c:v>1.8</c:v>
                </c:pt>
                <c:pt idx="6">
                  <c:v>1.8</c:v>
                </c:pt>
                <c:pt idx="7">
                  <c:v>1.8</c:v>
                </c:pt>
                <c:pt idx="8">
                  <c:v>1.8</c:v>
                </c:pt>
              </c:numCache>
            </c:numRef>
          </c:val>
          <c:smooth val="0"/>
          <c:extLst>
            <c:ext xmlns:c16="http://schemas.microsoft.com/office/drawing/2014/chart" uri="{C3380CC4-5D6E-409C-BE32-E72D297353CC}">
              <c16:uniqueId val="{0000000F-851E-4992-96F2-4994809B1425}"/>
            </c:ext>
          </c:extLst>
        </c:ser>
        <c:ser>
          <c:idx val="2"/>
          <c:order val="2"/>
          <c:tx>
            <c:strRef>
              <c:f>Estada_media_estab_hoteleiros!$B$41</c:f>
              <c:strCache>
                <c:ptCount val="1"/>
                <c:pt idx="0">
                  <c:v>Portugal</c:v>
                </c:pt>
              </c:strCache>
            </c:strRef>
          </c:tx>
          <c:dLbls>
            <c:dLbl>
              <c:idx val="0"/>
              <c:layout>
                <c:manualLayout>
                  <c:x val="-5.1502995284434892E-3"/>
                  <c:y val="-7.4674772171040182E-2"/>
                </c:manualLayout>
              </c:layout>
              <c:spPr>
                <a:noFill/>
                <a:ln w="25400">
                  <a:noFill/>
                </a:ln>
              </c:spPr>
              <c:txPr>
                <a:bodyPr wrap="square" lIns="38100" tIns="19050" rIns="38100" bIns="19050" anchor="ctr">
                  <a:spAutoFit/>
                </a:bodyPr>
                <a:lstStyle/>
                <a:p>
                  <a:pPr>
                    <a:defRPr sz="1200">
                      <a:solidFill>
                        <a:schemeClr val="accent3">
                          <a:lumMod val="50000"/>
                        </a:schemeClr>
                      </a:solidFill>
                    </a:defRPr>
                  </a:pPr>
                  <a:endParaRPr lang="pt-PT"/>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851E-4992-96F2-4994809B1425}"/>
                </c:ext>
              </c:extLst>
            </c:dLbl>
            <c:dLbl>
              <c:idx val="4"/>
              <c:layout>
                <c:manualLayout>
                  <c:x val="-1.2875748821108698E-2"/>
                  <c:y val="-7.4674772171040182E-2"/>
                </c:manualLayout>
              </c:layout>
              <c:spPr>
                <a:noFill/>
                <a:ln w="25400">
                  <a:noFill/>
                </a:ln>
              </c:spPr>
              <c:txPr>
                <a:bodyPr wrap="square" lIns="38100" tIns="19050" rIns="38100" bIns="19050" anchor="ctr">
                  <a:spAutoFit/>
                </a:bodyPr>
                <a:lstStyle/>
                <a:p>
                  <a:pPr>
                    <a:defRPr sz="1200">
                      <a:solidFill>
                        <a:schemeClr val="accent3">
                          <a:lumMod val="50000"/>
                        </a:schemeClr>
                      </a:solidFill>
                    </a:defRPr>
                  </a:pPr>
                  <a:endParaRPr lang="pt-PT"/>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851E-4992-96F2-4994809B1425}"/>
                </c:ext>
              </c:extLst>
            </c:dLbl>
            <c:dLbl>
              <c:idx val="6"/>
              <c:layout>
                <c:manualLayout>
                  <c:x val="-1.2875748821108604E-2"/>
                  <c:y val="-6.5889504856800146E-2"/>
                </c:manualLayout>
              </c:layout>
              <c:spPr>
                <a:noFill/>
                <a:ln w="25400">
                  <a:noFill/>
                </a:ln>
              </c:spPr>
              <c:txPr>
                <a:bodyPr wrap="square" lIns="38100" tIns="19050" rIns="38100" bIns="19050" anchor="ctr">
                  <a:spAutoFit/>
                </a:bodyPr>
                <a:lstStyle/>
                <a:p>
                  <a:pPr>
                    <a:defRPr sz="1200">
                      <a:solidFill>
                        <a:schemeClr val="accent3">
                          <a:lumMod val="50000"/>
                        </a:schemeClr>
                      </a:solidFill>
                    </a:defRPr>
                  </a:pPr>
                  <a:endParaRPr lang="pt-PT"/>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851E-4992-96F2-4994809B1425}"/>
                </c:ext>
              </c:extLst>
            </c:dLbl>
            <c:spPr>
              <a:noFill/>
              <a:ln>
                <a:noFill/>
              </a:ln>
              <a:effectLst/>
            </c:spPr>
            <c:txPr>
              <a:bodyPr wrap="square" lIns="38100" tIns="19050" rIns="38100" bIns="19050" anchor="ctr">
                <a:spAutoFit/>
              </a:bodyPr>
              <a:lstStyle/>
              <a:p>
                <a:pPr>
                  <a:defRPr sz="1200"/>
                </a:pPr>
                <a:endParaRPr lang="pt-PT"/>
              </a:p>
            </c:txPr>
            <c:showLegendKey val="0"/>
            <c:showVal val="0"/>
            <c:showCatName val="0"/>
            <c:showSerName val="0"/>
            <c:showPercent val="0"/>
            <c:showBubbleSize val="0"/>
            <c:extLst>
              <c:ext xmlns:c15="http://schemas.microsoft.com/office/drawing/2012/chart" uri="{CE6537A1-D6FC-4f65-9D91-7224C49458BB}">
                <c15:showLeaderLines val="0"/>
              </c:ext>
            </c:extLst>
          </c:dLbls>
          <c:cat>
            <c:strLit>
              <c:ptCount val="7"/>
              <c:pt idx="0">
                <c:v>2011</c:v>
              </c:pt>
              <c:pt idx="1">
                <c:v>2012</c:v>
              </c:pt>
              <c:pt idx="2">
                <c:v>2013</c:v>
              </c:pt>
              <c:pt idx="3">
                <c:v>2014</c:v>
              </c:pt>
              <c:pt idx="4">
                <c:v>2015</c:v>
              </c:pt>
              <c:pt idx="5">
                <c:v>2016</c:v>
              </c:pt>
              <c:pt idx="6">
                <c:v>2017</c:v>
              </c:pt>
              <c:extLst>
                <c:ext xmlns:c15="http://schemas.microsoft.com/office/drawing/2012/chart" uri="{02D57815-91ED-43cb-92C2-25804820EDAC}">
                  <c15:autoCat val="1"/>
                </c:ext>
              </c:extLst>
            </c:strLit>
          </c:cat>
          <c:val>
            <c:numRef>
              <c:f>Estada_media_estab_hoteleiros!$B$42:$B$50</c:f>
              <c:numCache>
                <c:formatCode>#\ ##0.0</c:formatCode>
                <c:ptCount val="9"/>
                <c:pt idx="0">
                  <c:v>2.8</c:v>
                </c:pt>
                <c:pt idx="1">
                  <c:v>2.8</c:v>
                </c:pt>
                <c:pt idx="2">
                  <c:v>2.8</c:v>
                </c:pt>
                <c:pt idx="3">
                  <c:v>2.9</c:v>
                </c:pt>
                <c:pt idx="4">
                  <c:v>2.9</c:v>
                </c:pt>
                <c:pt idx="5">
                  <c:v>2.8</c:v>
                </c:pt>
                <c:pt idx="6">
                  <c:v>2.8</c:v>
                </c:pt>
                <c:pt idx="7">
                  <c:v>2.8</c:v>
                </c:pt>
                <c:pt idx="8">
                  <c:v>2.7</c:v>
                </c:pt>
              </c:numCache>
            </c:numRef>
          </c:val>
          <c:smooth val="0"/>
          <c:extLst>
            <c:ext xmlns:c16="http://schemas.microsoft.com/office/drawing/2014/chart" uri="{C3380CC4-5D6E-409C-BE32-E72D297353CC}">
              <c16:uniqueId val="{00000013-851E-4992-96F2-4994809B1425}"/>
            </c:ext>
          </c:extLst>
        </c:ser>
        <c:dLbls>
          <c:showLegendKey val="0"/>
          <c:showVal val="0"/>
          <c:showCatName val="0"/>
          <c:showSerName val="0"/>
          <c:showPercent val="0"/>
          <c:showBubbleSize val="0"/>
        </c:dLbls>
        <c:marker val="1"/>
        <c:smooth val="0"/>
        <c:axId val="40368384"/>
        <c:axId val="40374656"/>
      </c:lineChart>
      <c:catAx>
        <c:axId val="4036838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pt-PT" sz="1200"/>
                  <a:t>Ano</a:t>
                </a:r>
              </a:p>
            </c:rich>
          </c:tx>
          <c:layout/>
          <c:overlay val="0"/>
          <c:spPr>
            <a:noFill/>
            <a:ln w="25400">
              <a:noFill/>
            </a:ln>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PT"/>
          </a:p>
        </c:txPr>
        <c:crossAx val="40374656"/>
        <c:crosses val="autoZero"/>
        <c:auto val="1"/>
        <c:lblAlgn val="ctr"/>
        <c:lblOffset val="100"/>
        <c:noMultiLvlLbl val="0"/>
      </c:catAx>
      <c:valAx>
        <c:axId val="40374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pt-PT" sz="1600"/>
                  <a:t>n.º</a:t>
                </a:r>
              </a:p>
            </c:rich>
          </c:tx>
          <c:layout/>
          <c:overlay val="0"/>
          <c:spPr>
            <a:noFill/>
            <a:ln w="25400">
              <a:noFill/>
            </a:ln>
          </c:spPr>
        </c:title>
        <c:numFmt formatCode="#\ ##0.0" sourceLinked="1"/>
        <c:majorTickMark val="none"/>
        <c:minorTickMark val="none"/>
        <c:tickLblPos val="nextTo"/>
        <c:spPr>
          <a:ln w="9525">
            <a:noFill/>
          </a:ln>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PT"/>
          </a:p>
        </c:txPr>
        <c:crossAx val="40368384"/>
        <c:crosses val="autoZero"/>
        <c:crossBetween val="between"/>
      </c:valAx>
      <c:spPr>
        <a:noFill/>
        <a:ln w="9525">
          <a:solidFill>
            <a:srgbClr val="2F7581"/>
          </a:solidFill>
        </a:ln>
        <a:effectLst/>
      </c:spPr>
    </c:plotArea>
    <c:legend>
      <c:legendPos val="b"/>
      <c:layout>
        <c:manualLayout>
          <c:xMode val="edge"/>
          <c:yMode val="edge"/>
          <c:x val="0.14751270112716769"/>
          <c:y val="0.93222556091642417"/>
          <c:w val="0.70497445099241152"/>
          <c:h val="6.7774439083575833E-2"/>
        </c:manualLayout>
      </c:layout>
      <c:overlay val="0"/>
      <c:txPr>
        <a:bodyPr/>
        <a:lstStyle/>
        <a:p>
          <a:pPr>
            <a:defRPr sz="1600"/>
          </a:pPr>
          <a:endParaRPr lang="pt-PT"/>
        </a:p>
      </c:txPr>
    </c:legend>
    <c:plotVisOnly val="1"/>
    <c:dispBlanksAs val="gap"/>
    <c:showDLblsOverMax val="0"/>
  </c:chart>
  <c:spPr>
    <a:solidFill>
      <a:schemeClr val="bg1"/>
    </a:solidFill>
    <a:ln w="9525" cap="flat" cmpd="sng" algn="ctr">
      <a:noFill/>
      <a:round/>
    </a:ln>
    <a:effectLst/>
  </c:spPr>
  <c:txPr>
    <a:bodyPr/>
    <a:lstStyle/>
    <a:p>
      <a:pPr>
        <a:defRPr/>
      </a:pPr>
      <a:endParaRPr lang="pt-PT"/>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11D913-081C-4B1D-BAC7-A4F42CBD6E69}" type="datetimeFigureOut">
              <a:rPr lang="pt-PT" smtClean="0"/>
              <a:t>07/06/2020</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230D07-ECA6-437B-BC24-6A3FB1BF963A}" type="slidenum">
              <a:rPr lang="pt-PT" smtClean="0"/>
              <a:t>‹nº›</a:t>
            </a:fld>
            <a:endParaRPr lang="pt-PT"/>
          </a:p>
        </p:txBody>
      </p:sp>
    </p:spTree>
    <p:extLst>
      <p:ext uri="{BB962C8B-B14F-4D97-AF65-F5344CB8AC3E}">
        <p14:creationId xmlns:p14="http://schemas.microsoft.com/office/powerpoint/2010/main" val="108086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a:t>Clique para editar o estilo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do subtítulo do Modelo Global</a:t>
            </a:r>
          </a:p>
        </p:txBody>
      </p:sp>
      <p:sp>
        <p:nvSpPr>
          <p:cNvPr id="4" name="Marcador de Posição da Data 3"/>
          <p:cNvSpPr>
            <a:spLocks noGrp="1"/>
          </p:cNvSpPr>
          <p:nvPr>
            <p:ph type="dt" sz="half" idx="10"/>
          </p:nvPr>
        </p:nvSpPr>
        <p:spPr/>
        <p:txBody>
          <a:bodyPr/>
          <a:lstStyle/>
          <a:p>
            <a:fld id="{6C4A70D0-ACB0-453E-B9C5-FC42BBDB15AE}" type="datetimeFigureOut">
              <a:rPr lang="pt-PT" smtClean="0"/>
              <a:t>07/06/2020</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D97BAD6E-B699-4892-A0B5-D6EB64407804}" type="slidenum">
              <a:rPr lang="pt-PT" smtClean="0"/>
              <a:t>‹nº›</a:t>
            </a:fld>
            <a:endParaRPr lang="pt-PT"/>
          </a:p>
        </p:txBody>
      </p:sp>
    </p:spTree>
    <p:extLst>
      <p:ext uri="{BB962C8B-B14F-4D97-AF65-F5344CB8AC3E}">
        <p14:creationId xmlns:p14="http://schemas.microsoft.com/office/powerpoint/2010/main" val="38910656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6C4A70D0-ACB0-453E-B9C5-FC42BBDB15AE}" type="datetimeFigureOut">
              <a:rPr lang="pt-PT" smtClean="0"/>
              <a:t>07/06/2020</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D97BAD6E-B699-4892-A0B5-D6EB64407804}" type="slidenum">
              <a:rPr lang="pt-PT" smtClean="0"/>
              <a:t>‹nº›</a:t>
            </a:fld>
            <a:endParaRPr lang="pt-PT"/>
          </a:p>
        </p:txBody>
      </p:sp>
    </p:spTree>
    <p:extLst>
      <p:ext uri="{BB962C8B-B14F-4D97-AF65-F5344CB8AC3E}">
        <p14:creationId xmlns:p14="http://schemas.microsoft.com/office/powerpoint/2010/main" val="19474329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838200" y="365125"/>
            <a:ext cx="7734300" cy="5811838"/>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6C4A70D0-ACB0-453E-B9C5-FC42BBDB15AE}" type="datetimeFigureOut">
              <a:rPr lang="pt-PT" smtClean="0"/>
              <a:t>07/06/2020</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D97BAD6E-B699-4892-A0B5-D6EB64407804}" type="slidenum">
              <a:rPr lang="pt-PT" smtClean="0"/>
              <a:t>‹nº›</a:t>
            </a:fld>
            <a:endParaRPr lang="pt-PT"/>
          </a:p>
        </p:txBody>
      </p:sp>
    </p:spTree>
    <p:extLst>
      <p:ext uri="{BB962C8B-B14F-4D97-AF65-F5344CB8AC3E}">
        <p14:creationId xmlns:p14="http://schemas.microsoft.com/office/powerpoint/2010/main" val="20964254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6C4A70D0-ACB0-453E-B9C5-FC42BBDB15AE}" type="datetimeFigureOut">
              <a:rPr lang="pt-PT" smtClean="0"/>
              <a:t>07/06/2020</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D97BAD6E-B699-4892-A0B5-D6EB64407804}" type="slidenum">
              <a:rPr lang="pt-PT" smtClean="0"/>
              <a:t>‹nº›</a:t>
            </a:fld>
            <a:endParaRPr lang="pt-PT"/>
          </a:p>
        </p:txBody>
      </p:sp>
    </p:spTree>
    <p:extLst>
      <p:ext uri="{BB962C8B-B14F-4D97-AF65-F5344CB8AC3E}">
        <p14:creationId xmlns:p14="http://schemas.microsoft.com/office/powerpoint/2010/main" val="21482705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PT"/>
              <a:t>Clique para editar o estilo</a:t>
            </a:r>
          </a:p>
        </p:txBody>
      </p:sp>
      <p:sp>
        <p:nvSpPr>
          <p:cNvPr id="3" name="Marcador de Posição do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Editar os estilos de texto do Modelo Global</a:t>
            </a:r>
          </a:p>
        </p:txBody>
      </p:sp>
      <p:sp>
        <p:nvSpPr>
          <p:cNvPr id="4" name="Marcador de Posição da Data 3"/>
          <p:cNvSpPr>
            <a:spLocks noGrp="1"/>
          </p:cNvSpPr>
          <p:nvPr>
            <p:ph type="dt" sz="half" idx="10"/>
          </p:nvPr>
        </p:nvSpPr>
        <p:spPr/>
        <p:txBody>
          <a:bodyPr/>
          <a:lstStyle/>
          <a:p>
            <a:fld id="{6C4A70D0-ACB0-453E-B9C5-FC42BBDB15AE}" type="datetimeFigureOut">
              <a:rPr lang="pt-PT" smtClean="0"/>
              <a:t>07/06/2020</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D97BAD6E-B699-4892-A0B5-D6EB64407804}" type="slidenum">
              <a:rPr lang="pt-PT" smtClean="0"/>
              <a:t>‹nº›</a:t>
            </a:fld>
            <a:endParaRPr lang="pt-PT"/>
          </a:p>
        </p:txBody>
      </p:sp>
    </p:spTree>
    <p:extLst>
      <p:ext uri="{BB962C8B-B14F-4D97-AF65-F5344CB8AC3E}">
        <p14:creationId xmlns:p14="http://schemas.microsoft.com/office/powerpoint/2010/main" val="9098801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838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p:txBody>
          <a:bodyPr/>
          <a:lstStyle/>
          <a:p>
            <a:fld id="{6C4A70D0-ACB0-453E-B9C5-FC42BBDB15AE}" type="datetimeFigureOut">
              <a:rPr lang="pt-PT" smtClean="0"/>
              <a:t>07/06/2020</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D97BAD6E-B699-4892-A0B5-D6EB64407804}" type="slidenum">
              <a:rPr lang="pt-PT" smtClean="0"/>
              <a:t>‹nº›</a:t>
            </a:fld>
            <a:endParaRPr lang="pt-PT"/>
          </a:p>
        </p:txBody>
      </p:sp>
    </p:spTree>
    <p:extLst>
      <p:ext uri="{BB962C8B-B14F-4D97-AF65-F5344CB8AC3E}">
        <p14:creationId xmlns:p14="http://schemas.microsoft.com/office/powerpoint/2010/main" val="4369326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PT"/>
              <a:t>Clique para editar o estilo</a:t>
            </a:r>
          </a:p>
        </p:txBody>
      </p:sp>
      <p:sp>
        <p:nvSpPr>
          <p:cNvPr id="3" name="Marcador de Posição do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Marcador de Posição de Conteúdo 3"/>
          <p:cNvSpPr>
            <a:spLocks noGrp="1"/>
          </p:cNvSpPr>
          <p:nvPr>
            <p:ph sz="half" idx="2"/>
          </p:nvPr>
        </p:nvSpPr>
        <p:spPr>
          <a:xfrm>
            <a:off x="839788" y="2505075"/>
            <a:ext cx="5157787"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Marcador de Posição de Conteúdo 5"/>
          <p:cNvSpPr>
            <a:spLocks noGrp="1"/>
          </p:cNvSpPr>
          <p:nvPr>
            <p:ph sz="quarter" idx="4"/>
          </p:nvPr>
        </p:nvSpPr>
        <p:spPr>
          <a:xfrm>
            <a:off x="6172200" y="2505075"/>
            <a:ext cx="5183188"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p:cNvSpPr>
            <a:spLocks noGrp="1"/>
          </p:cNvSpPr>
          <p:nvPr>
            <p:ph type="dt" sz="half" idx="10"/>
          </p:nvPr>
        </p:nvSpPr>
        <p:spPr/>
        <p:txBody>
          <a:bodyPr/>
          <a:lstStyle/>
          <a:p>
            <a:fld id="{6C4A70D0-ACB0-453E-B9C5-FC42BBDB15AE}" type="datetimeFigureOut">
              <a:rPr lang="pt-PT" smtClean="0"/>
              <a:t>07/06/2020</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D97BAD6E-B699-4892-A0B5-D6EB64407804}" type="slidenum">
              <a:rPr lang="pt-PT" smtClean="0"/>
              <a:t>‹nº›</a:t>
            </a:fld>
            <a:endParaRPr lang="pt-PT"/>
          </a:p>
        </p:txBody>
      </p:sp>
    </p:spTree>
    <p:extLst>
      <p:ext uri="{BB962C8B-B14F-4D97-AF65-F5344CB8AC3E}">
        <p14:creationId xmlns:p14="http://schemas.microsoft.com/office/powerpoint/2010/main" val="14424182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a Data 2"/>
          <p:cNvSpPr>
            <a:spLocks noGrp="1"/>
          </p:cNvSpPr>
          <p:nvPr>
            <p:ph type="dt" sz="half" idx="10"/>
          </p:nvPr>
        </p:nvSpPr>
        <p:spPr/>
        <p:txBody>
          <a:bodyPr/>
          <a:lstStyle/>
          <a:p>
            <a:fld id="{6C4A70D0-ACB0-453E-B9C5-FC42BBDB15AE}" type="datetimeFigureOut">
              <a:rPr lang="pt-PT" smtClean="0"/>
              <a:t>07/06/2020</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D97BAD6E-B699-4892-A0B5-D6EB64407804}" type="slidenum">
              <a:rPr lang="pt-PT" smtClean="0"/>
              <a:t>‹nº›</a:t>
            </a:fld>
            <a:endParaRPr lang="pt-PT"/>
          </a:p>
        </p:txBody>
      </p:sp>
    </p:spTree>
    <p:extLst>
      <p:ext uri="{BB962C8B-B14F-4D97-AF65-F5344CB8AC3E}">
        <p14:creationId xmlns:p14="http://schemas.microsoft.com/office/powerpoint/2010/main" val="34252348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6C4A70D0-ACB0-453E-B9C5-FC42BBDB15AE}" type="datetimeFigureOut">
              <a:rPr lang="pt-PT" smtClean="0"/>
              <a:t>07/06/2020</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D97BAD6E-B699-4892-A0B5-D6EB64407804}" type="slidenum">
              <a:rPr lang="pt-PT" smtClean="0"/>
              <a:t>‹nº›</a:t>
            </a:fld>
            <a:endParaRPr lang="pt-PT"/>
          </a:p>
        </p:txBody>
      </p:sp>
    </p:spTree>
    <p:extLst>
      <p:ext uri="{BB962C8B-B14F-4D97-AF65-F5344CB8AC3E}">
        <p14:creationId xmlns:p14="http://schemas.microsoft.com/office/powerpoint/2010/main" val="12979709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a:t>
            </a:r>
          </a:p>
        </p:txBody>
      </p:sp>
      <p:sp>
        <p:nvSpPr>
          <p:cNvPr id="3" name="Marcador de Posição de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p:cNvSpPr>
            <a:spLocks noGrp="1"/>
          </p:cNvSpPr>
          <p:nvPr>
            <p:ph type="dt" sz="half" idx="10"/>
          </p:nvPr>
        </p:nvSpPr>
        <p:spPr/>
        <p:txBody>
          <a:bodyPr/>
          <a:lstStyle/>
          <a:p>
            <a:fld id="{6C4A70D0-ACB0-453E-B9C5-FC42BBDB15AE}" type="datetimeFigureOut">
              <a:rPr lang="pt-PT" smtClean="0"/>
              <a:t>07/06/2020</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D97BAD6E-B699-4892-A0B5-D6EB64407804}" type="slidenum">
              <a:rPr lang="pt-PT" smtClean="0"/>
              <a:t>‹nº›</a:t>
            </a:fld>
            <a:endParaRPr lang="pt-PT"/>
          </a:p>
        </p:txBody>
      </p:sp>
    </p:spTree>
    <p:extLst>
      <p:ext uri="{BB962C8B-B14F-4D97-AF65-F5344CB8AC3E}">
        <p14:creationId xmlns:p14="http://schemas.microsoft.com/office/powerpoint/2010/main" val="3354121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a:t>
            </a:r>
          </a:p>
        </p:txBody>
      </p:sp>
      <p:sp>
        <p:nvSpPr>
          <p:cNvPr id="3" name="Marcador de Posição d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p:cNvSpPr>
            <a:spLocks noGrp="1"/>
          </p:cNvSpPr>
          <p:nvPr>
            <p:ph type="dt" sz="half" idx="10"/>
          </p:nvPr>
        </p:nvSpPr>
        <p:spPr/>
        <p:txBody>
          <a:bodyPr/>
          <a:lstStyle/>
          <a:p>
            <a:fld id="{6C4A70D0-ACB0-453E-B9C5-FC42BBDB15AE}" type="datetimeFigureOut">
              <a:rPr lang="pt-PT" smtClean="0"/>
              <a:t>07/06/2020</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D97BAD6E-B699-4892-A0B5-D6EB64407804}" type="slidenum">
              <a:rPr lang="pt-PT" smtClean="0"/>
              <a:t>‹nº›</a:t>
            </a:fld>
            <a:endParaRPr lang="pt-PT"/>
          </a:p>
        </p:txBody>
      </p:sp>
    </p:spTree>
    <p:extLst>
      <p:ext uri="{BB962C8B-B14F-4D97-AF65-F5344CB8AC3E}">
        <p14:creationId xmlns:p14="http://schemas.microsoft.com/office/powerpoint/2010/main" val="17961794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a:t>
            </a:r>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A70D0-ACB0-453E-B9C5-FC42BBDB15AE}" type="datetimeFigureOut">
              <a:rPr lang="pt-PT" smtClean="0"/>
              <a:t>07/06/2020</a:t>
            </a:fld>
            <a:endParaRPr lang="pt-PT"/>
          </a:p>
        </p:txBody>
      </p:sp>
      <p:sp>
        <p:nvSpPr>
          <p:cNvPr id="5" name="Marcador de Posição do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BAD6E-B699-4892-A0B5-D6EB64407804}" type="slidenum">
              <a:rPr lang="pt-PT" smtClean="0"/>
              <a:t>‹nº›</a:t>
            </a:fld>
            <a:endParaRPr lang="pt-PT"/>
          </a:p>
        </p:txBody>
      </p:sp>
    </p:spTree>
    <p:extLst>
      <p:ext uri="{BB962C8B-B14F-4D97-AF65-F5344CB8AC3E}">
        <p14:creationId xmlns:p14="http://schemas.microsoft.com/office/powerpoint/2010/main" val="792174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jpeg"/><Relationship Id="rId3" Type="http://schemas.openxmlformats.org/officeDocument/2006/relationships/hyperlink" Target="https://www.famalicao.pt/visitantes" TargetMode="External"/><Relationship Id="rId7" Type="http://schemas.openxmlformats.org/officeDocument/2006/relationships/image" Target="../media/image70.jpeg"/><Relationship Id="rId12"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jpeg"/><Relationship Id="rId14" Type="http://schemas.openxmlformats.org/officeDocument/2006/relationships/image" Target="../media/image3.pn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sigtur.turismodeportugal.pt/"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7049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Título 1"/>
          <p:cNvSpPr txBox="1">
            <a:spLocks/>
          </p:cNvSpPr>
          <p:nvPr/>
        </p:nvSpPr>
        <p:spPr>
          <a:xfrm>
            <a:off x="403489" y="598201"/>
            <a:ext cx="829656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4000" b="1" dirty="0">
                <a:solidFill>
                  <a:srgbClr val="063F52"/>
                </a:solidFill>
                <a:latin typeface="HurmeGeometricSans4 Regular" panose="020B0500020000000000" pitchFamily="34" charset="0"/>
              </a:rPr>
              <a:t>GASTRONOMIA E VINHOS</a:t>
            </a:r>
          </a:p>
        </p:txBody>
      </p:sp>
      <p:sp>
        <p:nvSpPr>
          <p:cNvPr id="3" name="Marcador de Posição de Conteúdo 2"/>
          <p:cNvSpPr txBox="1">
            <a:spLocks/>
          </p:cNvSpPr>
          <p:nvPr/>
        </p:nvSpPr>
        <p:spPr>
          <a:xfrm>
            <a:off x="403489" y="2173356"/>
            <a:ext cx="6657304"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pt-PT" sz="2700" b="1" dirty="0">
                <a:solidFill>
                  <a:srgbClr val="063F52"/>
                </a:solidFill>
                <a:latin typeface="HurmeGeometricSans4 Regular" panose="020B0500020000000000" pitchFamily="34" charset="0"/>
              </a:rPr>
              <a:t>DIAS À MESA :: 10</a:t>
            </a:r>
            <a:r>
              <a:rPr lang="pt-PT" sz="2700" dirty="0">
                <a:solidFill>
                  <a:srgbClr val="063F52"/>
                </a:solidFill>
                <a:latin typeface="HurmeGeometricSans4 Regular" panose="020B0500020000000000" pitchFamily="34" charset="0"/>
              </a:rPr>
              <a:t> eventos gastronómicos ao longo de 2020</a:t>
            </a:r>
          </a:p>
          <a:p>
            <a:pPr marL="0" indent="0">
              <a:buFont typeface="Arial" panose="020B0604020202020204" pitchFamily="34" charset="0"/>
              <a:buNone/>
            </a:pPr>
            <a:endParaRPr lang="pt-PT" dirty="0">
              <a:latin typeface="HurmeGeometricSans4 Regular" panose="020B0500020000000000" pitchFamily="34" charset="0"/>
            </a:endParaRPr>
          </a:p>
        </p:txBody>
      </p:sp>
      <p:cxnSp>
        <p:nvCxnSpPr>
          <p:cNvPr id="4" name="Conexão reta 3"/>
          <p:cNvCxnSpPr/>
          <p:nvPr/>
        </p:nvCxnSpPr>
        <p:spPr>
          <a:xfrm flipV="1">
            <a:off x="403489" y="334465"/>
            <a:ext cx="6657304" cy="14144"/>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1540" y="0"/>
            <a:ext cx="4650460" cy="6858000"/>
          </a:xfrm>
          <a:prstGeom prst="rect">
            <a:avLst/>
          </a:prstGeom>
        </p:spPr>
      </p:pic>
    </p:spTree>
    <p:extLst>
      <p:ext uri="{BB962C8B-B14F-4D97-AF65-F5344CB8AC3E}">
        <p14:creationId xmlns:p14="http://schemas.microsoft.com/office/powerpoint/2010/main" val="2849428756"/>
      </p:ext>
    </p:extLst>
  </p:cSld>
  <p:clrMapOvr>
    <a:masterClrMapping/>
  </p:clrMapOvr>
  <p:transition spd="slow" advClick="0">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Título 1"/>
          <p:cNvSpPr txBox="1">
            <a:spLocks/>
          </p:cNvSpPr>
          <p:nvPr/>
        </p:nvSpPr>
        <p:spPr>
          <a:xfrm>
            <a:off x="3478373" y="365125"/>
            <a:ext cx="8321413"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PT" sz="4000" b="1" dirty="0">
                <a:solidFill>
                  <a:srgbClr val="063F52"/>
                </a:solidFill>
                <a:latin typeface="HurmeGeometricSans4 Regular" panose="020B0500020000000000" pitchFamily="34" charset="0"/>
              </a:rPr>
              <a:t>DIAS À MESA</a:t>
            </a:r>
          </a:p>
        </p:txBody>
      </p:sp>
      <p:sp>
        <p:nvSpPr>
          <p:cNvPr id="3" name="Marcador de Posição de Conteúdo 2"/>
          <p:cNvSpPr txBox="1">
            <a:spLocks/>
          </p:cNvSpPr>
          <p:nvPr/>
        </p:nvSpPr>
        <p:spPr>
          <a:xfrm>
            <a:off x="6231327" y="1774110"/>
            <a:ext cx="5568460" cy="5083890"/>
          </a:xfrm>
          <a:prstGeom prst="rect">
            <a:avLst/>
          </a:prstGeom>
          <a:noFill/>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15000"/>
              </a:lnSpc>
              <a:spcBef>
                <a:spcPts val="0"/>
              </a:spcBef>
              <a:spcAft>
                <a:spcPts val="800"/>
              </a:spcAft>
              <a:buFont typeface="Arial" panose="020B0604020202020204" pitchFamily="34" charset="0"/>
              <a:buNone/>
            </a:pPr>
            <a:r>
              <a:rPr lang="pt-PT" sz="2000" b="1" dirty="0">
                <a:solidFill>
                  <a:srgbClr val="019AA8"/>
                </a:solidFill>
                <a:latin typeface="HurmeGeometricSans4 Regular" panose="020B0500020000000000" pitchFamily="34" charset="0"/>
                <a:ea typeface="Calibri" panose="020F0502020204030204" pitchFamily="34" charset="0"/>
                <a:cs typeface="Times New Roman" panose="02020603050405020304" pitchFamily="18" charset="0"/>
              </a:rPr>
              <a:t>FEVEREIRO ::</a:t>
            </a:r>
          </a:p>
          <a:p>
            <a:pPr marL="0" indent="0" algn="r">
              <a:lnSpc>
                <a:spcPct val="115000"/>
              </a:lnSpc>
              <a:spcBef>
                <a:spcPts val="0"/>
              </a:spcBef>
              <a:spcAft>
                <a:spcPts val="800"/>
              </a:spcAft>
              <a:buFont typeface="Arial" panose="020B0604020202020204" pitchFamily="34" charset="0"/>
              <a:buNone/>
            </a:pPr>
            <a:r>
              <a:rPr lang="pt-PT" sz="2000" b="1"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Cozido à Portuguesa</a:t>
            </a:r>
            <a:r>
              <a:rPr lang="pt-PT" sz="2000"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 | Carnaval </a:t>
            </a:r>
            <a:endParaRPr lang="pt-PT" sz="2000" b="1"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endParaRPr>
          </a:p>
          <a:p>
            <a:pPr marL="0" indent="0" algn="r">
              <a:lnSpc>
                <a:spcPct val="115000"/>
              </a:lnSpc>
              <a:spcBef>
                <a:spcPts val="0"/>
              </a:spcBef>
              <a:spcAft>
                <a:spcPts val="800"/>
              </a:spcAft>
              <a:buFont typeface="Arial" panose="020B0604020202020204" pitchFamily="34" charset="0"/>
              <a:buNone/>
            </a:pPr>
            <a:endParaRPr lang="pt-PT" sz="900"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endParaRPr>
          </a:p>
          <a:p>
            <a:pPr marL="0" indent="0" algn="r">
              <a:lnSpc>
                <a:spcPct val="115000"/>
              </a:lnSpc>
              <a:spcBef>
                <a:spcPts val="0"/>
              </a:spcBef>
              <a:spcAft>
                <a:spcPts val="800"/>
              </a:spcAft>
              <a:buFont typeface="Arial" panose="020B0604020202020204" pitchFamily="34" charset="0"/>
              <a:buNone/>
            </a:pPr>
            <a:r>
              <a:rPr lang="pt-PT" sz="2000" b="1" dirty="0">
                <a:solidFill>
                  <a:srgbClr val="019AA8"/>
                </a:solidFill>
                <a:latin typeface="HurmeGeometricSans4 Regular" panose="020B0500020000000000" pitchFamily="34" charset="0"/>
                <a:ea typeface="Calibri" panose="020F0502020204030204" pitchFamily="34" charset="0"/>
                <a:cs typeface="Times New Roman" panose="02020603050405020304" pitchFamily="18" charset="0"/>
              </a:rPr>
              <a:t>ABRIL :: </a:t>
            </a:r>
          </a:p>
          <a:p>
            <a:pPr marL="0" indent="0" algn="r">
              <a:lnSpc>
                <a:spcPct val="115000"/>
              </a:lnSpc>
              <a:spcBef>
                <a:spcPts val="0"/>
              </a:spcBef>
              <a:spcAft>
                <a:spcPts val="800"/>
              </a:spcAft>
              <a:buFont typeface="Arial" panose="020B0604020202020204" pitchFamily="34" charset="0"/>
              <a:buNone/>
            </a:pPr>
            <a:r>
              <a:rPr lang="pt-PT" sz="2000" b="1"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Cabrito</a:t>
            </a:r>
            <a:r>
              <a:rPr lang="pt-PT" sz="2000"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 | Feira dos Doces de Páscoa</a:t>
            </a:r>
            <a:endParaRPr lang="pt-PT" sz="2000" b="1"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endParaRPr>
          </a:p>
          <a:p>
            <a:pPr marL="0" indent="0" algn="r">
              <a:lnSpc>
                <a:spcPct val="115000"/>
              </a:lnSpc>
              <a:spcBef>
                <a:spcPts val="0"/>
              </a:spcBef>
              <a:spcAft>
                <a:spcPts val="800"/>
              </a:spcAft>
              <a:buFont typeface="Arial" panose="020B0604020202020204" pitchFamily="34" charset="0"/>
              <a:buNone/>
            </a:pPr>
            <a:endParaRPr lang="pt-PT" sz="900" b="1"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endParaRPr>
          </a:p>
          <a:p>
            <a:pPr marL="0" indent="0" algn="r">
              <a:lnSpc>
                <a:spcPct val="115000"/>
              </a:lnSpc>
              <a:spcBef>
                <a:spcPts val="0"/>
              </a:spcBef>
              <a:spcAft>
                <a:spcPts val="800"/>
              </a:spcAft>
              <a:buFont typeface="Arial" panose="020B0604020202020204" pitchFamily="34" charset="0"/>
              <a:buNone/>
            </a:pPr>
            <a:r>
              <a:rPr lang="pt-PT" sz="2000" b="1" dirty="0">
                <a:solidFill>
                  <a:srgbClr val="019AA8"/>
                </a:solidFill>
                <a:latin typeface="HurmeGeometricSans4 Regular" panose="020B0500020000000000" pitchFamily="34" charset="0"/>
                <a:ea typeface="Calibri" panose="020F0502020204030204" pitchFamily="34" charset="0"/>
                <a:cs typeface="Times New Roman" panose="02020603050405020304" pitchFamily="18" charset="0"/>
              </a:rPr>
              <a:t>MAIO ::</a:t>
            </a:r>
          </a:p>
          <a:p>
            <a:pPr marL="0" indent="0" algn="r">
              <a:lnSpc>
                <a:spcPct val="115000"/>
              </a:lnSpc>
              <a:spcBef>
                <a:spcPts val="0"/>
              </a:spcBef>
              <a:spcAft>
                <a:spcPts val="800"/>
              </a:spcAft>
              <a:buFont typeface="Arial" panose="020B0604020202020204" pitchFamily="34" charset="0"/>
              <a:buNone/>
            </a:pPr>
            <a:r>
              <a:rPr lang="pt-PT" sz="2000" b="1"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Rojões</a:t>
            </a:r>
            <a:r>
              <a:rPr lang="pt-PT" sz="2000"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 | Festa de Maio: Flores &amp; Trocas</a:t>
            </a:r>
          </a:p>
          <a:p>
            <a:pPr marL="0" indent="0" algn="r">
              <a:lnSpc>
                <a:spcPct val="115000"/>
              </a:lnSpc>
              <a:spcBef>
                <a:spcPts val="0"/>
              </a:spcBef>
              <a:spcAft>
                <a:spcPts val="800"/>
              </a:spcAft>
              <a:buFont typeface="Arial" panose="020B0604020202020204" pitchFamily="34" charset="0"/>
              <a:buNone/>
            </a:pPr>
            <a:endParaRPr lang="pt-PT" sz="900" b="1"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endParaRPr>
          </a:p>
          <a:p>
            <a:pPr marL="0" indent="0" algn="r">
              <a:lnSpc>
                <a:spcPct val="115000"/>
              </a:lnSpc>
              <a:spcBef>
                <a:spcPts val="0"/>
              </a:spcBef>
              <a:spcAft>
                <a:spcPts val="800"/>
              </a:spcAft>
              <a:buFont typeface="Arial" panose="020B0604020202020204" pitchFamily="34" charset="0"/>
              <a:buNone/>
            </a:pPr>
            <a:r>
              <a:rPr lang="pt-PT" sz="2000" b="1" dirty="0">
                <a:solidFill>
                  <a:srgbClr val="019AA8"/>
                </a:solidFill>
                <a:latin typeface="HurmeGeometricSans4 Regular" panose="020B0500020000000000" pitchFamily="34" charset="0"/>
                <a:ea typeface="Calibri" panose="020F0502020204030204" pitchFamily="34" charset="0"/>
                <a:cs typeface="Times New Roman" panose="02020603050405020304" pitchFamily="18" charset="0"/>
              </a:rPr>
              <a:t>MAIO ::</a:t>
            </a:r>
          </a:p>
          <a:p>
            <a:pPr marL="0" indent="0" algn="r">
              <a:lnSpc>
                <a:spcPct val="115000"/>
              </a:lnSpc>
              <a:spcBef>
                <a:spcPts val="0"/>
              </a:spcBef>
              <a:spcAft>
                <a:spcPts val="800"/>
              </a:spcAft>
              <a:buFont typeface="Arial" panose="020B0604020202020204" pitchFamily="34" charset="0"/>
              <a:buNone/>
            </a:pPr>
            <a:r>
              <a:rPr lang="pt-PT" sz="2000" b="1"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Cozinha Internacional | </a:t>
            </a:r>
            <a:r>
              <a:rPr lang="pt-PT" sz="2000"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Festa Intercultural</a:t>
            </a:r>
          </a:p>
        </p:txBody>
      </p: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184" y="4958366"/>
            <a:ext cx="1899634" cy="1899634"/>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8373" y="2738289"/>
            <a:ext cx="3124393" cy="2082927"/>
          </a:xfrm>
          <a:prstGeom prst="rect">
            <a:avLst/>
          </a:prstGeom>
        </p:spPr>
      </p:pic>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06063" y="2738289"/>
            <a:ext cx="3124391" cy="2082927"/>
          </a:xfrm>
          <a:prstGeom prst="rect">
            <a:avLst/>
          </a:prstGeom>
        </p:spPr>
      </p:pic>
      <p:pic>
        <p:nvPicPr>
          <p:cNvPr id="7" name="Image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8373" y="512551"/>
            <a:ext cx="3156106" cy="2104071"/>
          </a:xfrm>
          <a:prstGeom prst="rect">
            <a:avLst/>
          </a:prstGeom>
        </p:spPr>
      </p:pic>
      <p:pic>
        <p:nvPicPr>
          <p:cNvPr id="8" name="Imagem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170" y="512551"/>
            <a:ext cx="3125928" cy="2083951"/>
          </a:xfrm>
          <a:prstGeom prst="rect">
            <a:avLst/>
          </a:prstGeom>
        </p:spPr>
      </p:pic>
      <p:cxnSp>
        <p:nvCxnSpPr>
          <p:cNvPr id="9" name="Conexão reta 8"/>
          <p:cNvCxnSpPr/>
          <p:nvPr/>
        </p:nvCxnSpPr>
        <p:spPr>
          <a:xfrm>
            <a:off x="5803678" y="255942"/>
            <a:ext cx="5996108" cy="0"/>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630139"/>
      </p:ext>
    </p:extLst>
  </p:cSld>
  <p:clrMapOvr>
    <a:masterClrMapping/>
  </p:clrMapOvr>
  <p:transition spd="slow" advClick="0">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Título 1"/>
          <p:cNvSpPr txBox="1">
            <a:spLocks/>
          </p:cNvSpPr>
          <p:nvPr/>
        </p:nvSpPr>
        <p:spPr>
          <a:xfrm>
            <a:off x="3478373" y="365125"/>
            <a:ext cx="8321413"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PT" sz="4000" b="1" dirty="0">
                <a:solidFill>
                  <a:srgbClr val="063F52"/>
                </a:solidFill>
              </a:rPr>
              <a:t>DIAS À MESA</a:t>
            </a:r>
          </a:p>
        </p:txBody>
      </p:sp>
      <p:sp>
        <p:nvSpPr>
          <p:cNvPr id="3" name="Marcador de Posição de Conteúdo 2"/>
          <p:cNvSpPr txBox="1">
            <a:spLocks/>
          </p:cNvSpPr>
          <p:nvPr/>
        </p:nvSpPr>
        <p:spPr>
          <a:xfrm>
            <a:off x="6231327" y="1774110"/>
            <a:ext cx="5568460" cy="50838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15000"/>
              </a:lnSpc>
              <a:spcBef>
                <a:spcPts val="0"/>
              </a:spcBef>
              <a:spcAft>
                <a:spcPts val="800"/>
              </a:spcAft>
              <a:buFont typeface="Arial" panose="020B0604020202020204" pitchFamily="34" charset="0"/>
              <a:buNone/>
            </a:pPr>
            <a:r>
              <a:rPr lang="pt-PT" sz="2400" b="1" dirty="0">
                <a:solidFill>
                  <a:srgbClr val="019AA8"/>
                </a:solidFill>
                <a:latin typeface="HurmeGeometricSans4 Regular" panose="020B0500020000000000" pitchFamily="34" charset="0"/>
                <a:ea typeface="Calibri" panose="020F0502020204030204" pitchFamily="34" charset="0"/>
                <a:cs typeface="Times New Roman" panose="02020603050405020304" pitchFamily="18" charset="0"/>
              </a:rPr>
              <a:t>JUNHO ::</a:t>
            </a:r>
          </a:p>
          <a:p>
            <a:pPr marL="0" indent="0" algn="r">
              <a:lnSpc>
                <a:spcPct val="115000"/>
              </a:lnSpc>
              <a:spcBef>
                <a:spcPts val="0"/>
              </a:spcBef>
              <a:spcAft>
                <a:spcPts val="800"/>
              </a:spcAft>
              <a:buFont typeface="Arial" panose="020B0604020202020204" pitchFamily="34" charset="0"/>
              <a:buNone/>
            </a:pPr>
            <a:r>
              <a:rPr lang="pt-PT" sz="2400" b="1"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Galinha Mourisca</a:t>
            </a:r>
            <a:r>
              <a:rPr lang="pt-PT" sz="2400"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 Festas Antoninas </a:t>
            </a:r>
            <a:endParaRPr lang="pt-PT" sz="2400" b="1"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endParaRPr>
          </a:p>
          <a:p>
            <a:pPr marL="0" indent="0" algn="r">
              <a:lnSpc>
                <a:spcPct val="115000"/>
              </a:lnSpc>
              <a:spcBef>
                <a:spcPts val="0"/>
              </a:spcBef>
              <a:spcAft>
                <a:spcPts val="800"/>
              </a:spcAft>
              <a:buFont typeface="Arial" panose="020B0604020202020204" pitchFamily="34" charset="0"/>
              <a:buNone/>
            </a:pPr>
            <a:r>
              <a:rPr lang="pt-PT" sz="2400" b="1"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Francesinha</a:t>
            </a:r>
            <a:r>
              <a:rPr lang="pt-PT" sz="2400"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 </a:t>
            </a:r>
            <a:r>
              <a:rPr lang="pt-PT" sz="2400" dirty="0" err="1">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Beer</a:t>
            </a:r>
            <a:r>
              <a:rPr lang="pt-PT" sz="2400"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 </a:t>
            </a:r>
            <a:r>
              <a:rPr lang="pt-PT" sz="2400" dirty="0" err="1">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Fest</a:t>
            </a:r>
            <a:endParaRPr lang="pt-PT" sz="2400" b="1"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endParaRPr>
          </a:p>
          <a:p>
            <a:pPr marL="0" indent="0" algn="r">
              <a:lnSpc>
                <a:spcPct val="115000"/>
              </a:lnSpc>
              <a:spcBef>
                <a:spcPts val="0"/>
              </a:spcBef>
              <a:spcAft>
                <a:spcPts val="800"/>
              </a:spcAft>
              <a:buFont typeface="Arial" panose="020B0604020202020204" pitchFamily="34" charset="0"/>
              <a:buNone/>
            </a:pPr>
            <a:endParaRPr lang="pt-PT" sz="2400" b="1"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endParaRPr>
          </a:p>
          <a:p>
            <a:pPr marL="0" indent="0" algn="r">
              <a:lnSpc>
                <a:spcPct val="115000"/>
              </a:lnSpc>
              <a:spcBef>
                <a:spcPts val="0"/>
              </a:spcBef>
              <a:spcAft>
                <a:spcPts val="800"/>
              </a:spcAft>
              <a:buFont typeface="Arial" panose="020B0604020202020204" pitchFamily="34" charset="0"/>
              <a:buNone/>
            </a:pPr>
            <a:r>
              <a:rPr lang="pt-PT" sz="2400" b="1" dirty="0">
                <a:solidFill>
                  <a:srgbClr val="019AA8"/>
                </a:solidFill>
                <a:latin typeface="HurmeGeometricSans4 Regular" panose="020B0500020000000000" pitchFamily="34" charset="0"/>
                <a:ea typeface="Calibri" panose="020F0502020204030204" pitchFamily="34" charset="0"/>
                <a:cs typeface="Times New Roman" panose="02020603050405020304" pitchFamily="18" charset="0"/>
              </a:rPr>
              <a:t>JULHO ::</a:t>
            </a:r>
          </a:p>
          <a:p>
            <a:pPr marL="0" indent="0" algn="r">
              <a:lnSpc>
                <a:spcPct val="115000"/>
              </a:lnSpc>
              <a:spcBef>
                <a:spcPts val="0"/>
              </a:spcBef>
              <a:spcAft>
                <a:spcPts val="800"/>
              </a:spcAft>
              <a:buFont typeface="Arial" panose="020B0604020202020204" pitchFamily="34" charset="0"/>
              <a:buNone/>
            </a:pPr>
            <a:r>
              <a:rPr lang="pt-PT" sz="2400" b="1"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Bacalhau| </a:t>
            </a:r>
            <a:r>
              <a:rPr lang="pt-PT" sz="2400"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Feira Medieval &amp; Viking</a:t>
            </a:r>
          </a:p>
        </p:txBody>
      </p: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184" y="4958366"/>
            <a:ext cx="1899634" cy="1899634"/>
          </a:xfrm>
          <a:prstGeom prst="rect">
            <a:avLst/>
          </a:prstGeom>
        </p:spPr>
      </p:pic>
      <p:pic>
        <p:nvPicPr>
          <p:cNvPr id="5" name="Imagem 4"/>
          <p:cNvPicPr>
            <a:picLocks noChangeAspect="1"/>
          </p:cNvPicPr>
          <p:nvPr/>
        </p:nvPicPr>
        <p:blipFill rotWithShape="1">
          <a:blip r:embed="rId4" cstate="print">
            <a:extLst>
              <a:ext uri="{28A0092B-C50C-407E-A947-70E740481C1C}">
                <a14:useLocalDpi xmlns:a14="http://schemas.microsoft.com/office/drawing/2010/main" val="0"/>
              </a:ext>
            </a:extLst>
          </a:blip>
          <a:srcRect t="7469"/>
          <a:stretch/>
        </p:blipFill>
        <p:spPr>
          <a:xfrm>
            <a:off x="3008107" y="448548"/>
            <a:ext cx="3331872" cy="2055323"/>
          </a:xfrm>
          <a:prstGeom prst="rect">
            <a:avLst/>
          </a:prstGeom>
        </p:spPr>
      </p:pic>
      <p:pic>
        <p:nvPicPr>
          <p:cNvPr id="6" name="Imagem 5"/>
          <p:cNvPicPr>
            <a:picLocks noChangeAspect="1"/>
          </p:cNvPicPr>
          <p:nvPr/>
        </p:nvPicPr>
        <p:blipFill rotWithShape="1">
          <a:blip r:embed="rId5" cstate="print">
            <a:extLst>
              <a:ext uri="{28A0092B-C50C-407E-A947-70E740481C1C}">
                <a14:useLocalDpi xmlns:a14="http://schemas.microsoft.com/office/drawing/2010/main" val="0"/>
              </a:ext>
            </a:extLst>
          </a:blip>
          <a:srcRect t="8979"/>
          <a:stretch/>
        </p:blipFill>
        <p:spPr>
          <a:xfrm>
            <a:off x="3008107" y="4694441"/>
            <a:ext cx="3331872" cy="2021804"/>
          </a:xfrm>
          <a:prstGeom prst="rect">
            <a:avLst/>
          </a:prstGeom>
        </p:spPr>
      </p:pic>
      <p:pic>
        <p:nvPicPr>
          <p:cNvPr id="7" name="Imagem 6"/>
          <p:cNvPicPr>
            <a:picLocks noChangeAspect="1"/>
          </p:cNvPicPr>
          <p:nvPr/>
        </p:nvPicPr>
        <p:blipFill rotWithShape="1">
          <a:blip r:embed="rId6" cstate="print">
            <a:extLst>
              <a:ext uri="{28A0092B-C50C-407E-A947-70E740481C1C}">
                <a14:useLocalDpi xmlns:a14="http://schemas.microsoft.com/office/drawing/2010/main" val="0"/>
              </a:ext>
            </a:extLst>
          </a:blip>
          <a:srcRect b="9091"/>
          <a:stretch/>
        </p:blipFill>
        <p:spPr>
          <a:xfrm>
            <a:off x="3008107" y="2588224"/>
            <a:ext cx="3331872" cy="2019301"/>
          </a:xfrm>
          <a:prstGeom prst="rect">
            <a:avLst/>
          </a:prstGeom>
        </p:spPr>
      </p:pic>
      <p:cxnSp>
        <p:nvCxnSpPr>
          <p:cNvPr id="8" name="Conexão reta 7"/>
          <p:cNvCxnSpPr/>
          <p:nvPr/>
        </p:nvCxnSpPr>
        <p:spPr>
          <a:xfrm>
            <a:off x="5803678" y="264917"/>
            <a:ext cx="5996108" cy="0"/>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569416"/>
      </p:ext>
    </p:extLst>
  </p:cSld>
  <p:clrMapOvr>
    <a:masterClrMapping/>
  </p:clrMapOvr>
  <p:transition spd="slow" advClick="0">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Título 1"/>
          <p:cNvSpPr txBox="1">
            <a:spLocks/>
          </p:cNvSpPr>
          <p:nvPr/>
        </p:nvSpPr>
        <p:spPr>
          <a:xfrm>
            <a:off x="3478373" y="365125"/>
            <a:ext cx="8321413"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PT" sz="4000" b="1" dirty="0">
                <a:solidFill>
                  <a:srgbClr val="063F52"/>
                </a:solidFill>
                <a:latin typeface="HurmeGeometricSans4 Regular" panose="020B0500020000000000" pitchFamily="34" charset="0"/>
              </a:rPr>
              <a:t>DIAS À MESA</a:t>
            </a:r>
          </a:p>
        </p:txBody>
      </p:sp>
      <p:sp>
        <p:nvSpPr>
          <p:cNvPr id="3" name="Marcador de Posição de Conteúdo 2"/>
          <p:cNvSpPr txBox="1">
            <a:spLocks/>
          </p:cNvSpPr>
          <p:nvPr/>
        </p:nvSpPr>
        <p:spPr>
          <a:xfrm>
            <a:off x="6231327" y="1774110"/>
            <a:ext cx="5568460" cy="50838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15000"/>
              </a:lnSpc>
              <a:spcBef>
                <a:spcPts val="0"/>
              </a:spcBef>
              <a:spcAft>
                <a:spcPts val="800"/>
              </a:spcAft>
              <a:buFont typeface="Arial" panose="020B0604020202020204" pitchFamily="34" charset="0"/>
              <a:buNone/>
            </a:pPr>
            <a:r>
              <a:rPr lang="pt-PT" sz="2400" b="1" dirty="0">
                <a:solidFill>
                  <a:srgbClr val="019AA8"/>
                </a:solidFill>
                <a:latin typeface="HurmeGeometricSans4 Regular" panose="020B0500020000000000" pitchFamily="34" charset="0"/>
                <a:ea typeface="Calibri" panose="020F0502020204030204" pitchFamily="34" charset="0"/>
                <a:cs typeface="Times New Roman" panose="02020603050405020304" pitchFamily="18" charset="0"/>
              </a:rPr>
              <a:t>SETEMBRO :: </a:t>
            </a:r>
          </a:p>
          <a:p>
            <a:pPr marL="0" indent="0" algn="r">
              <a:lnSpc>
                <a:spcPct val="115000"/>
              </a:lnSpc>
              <a:spcBef>
                <a:spcPts val="0"/>
              </a:spcBef>
              <a:spcAft>
                <a:spcPts val="800"/>
              </a:spcAft>
              <a:buFont typeface="Arial" panose="020B0604020202020204" pitchFamily="34" charset="0"/>
              <a:buNone/>
            </a:pPr>
            <a:r>
              <a:rPr lang="pt-PT" sz="2400" b="1"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Vegetariano</a:t>
            </a:r>
            <a:r>
              <a:rPr lang="pt-PT" sz="2400"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 Feira de S. Miguel </a:t>
            </a:r>
            <a:endParaRPr lang="pt-PT" sz="2400" b="1"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endParaRPr>
          </a:p>
          <a:p>
            <a:pPr marL="0" indent="0" algn="r">
              <a:lnSpc>
                <a:spcPct val="115000"/>
              </a:lnSpc>
              <a:spcBef>
                <a:spcPts val="0"/>
              </a:spcBef>
              <a:spcAft>
                <a:spcPts val="800"/>
              </a:spcAft>
              <a:buFont typeface="Arial" panose="020B0604020202020204" pitchFamily="34" charset="0"/>
              <a:buNone/>
            </a:pPr>
            <a:endParaRPr lang="pt-PT" sz="2400"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endParaRPr>
          </a:p>
          <a:p>
            <a:pPr marL="0" indent="0" algn="r">
              <a:lnSpc>
                <a:spcPct val="115000"/>
              </a:lnSpc>
              <a:spcBef>
                <a:spcPts val="0"/>
              </a:spcBef>
              <a:spcAft>
                <a:spcPts val="800"/>
              </a:spcAft>
              <a:buFont typeface="Arial" panose="020B0604020202020204" pitchFamily="34" charset="0"/>
              <a:buNone/>
            </a:pPr>
            <a:r>
              <a:rPr lang="pt-PT" sz="2400" b="1" dirty="0">
                <a:solidFill>
                  <a:srgbClr val="019AA8"/>
                </a:solidFill>
                <a:latin typeface="HurmeGeometricSans4 Regular" panose="020B0500020000000000" pitchFamily="34" charset="0"/>
                <a:ea typeface="Calibri" panose="020F0502020204030204" pitchFamily="34" charset="0"/>
                <a:cs typeface="Times New Roman" panose="02020603050405020304" pitchFamily="18" charset="0"/>
              </a:rPr>
              <a:t>NOVEMBRO :: </a:t>
            </a:r>
          </a:p>
          <a:p>
            <a:pPr marL="0" indent="0" algn="r">
              <a:lnSpc>
                <a:spcPct val="115000"/>
              </a:lnSpc>
              <a:spcBef>
                <a:spcPts val="0"/>
              </a:spcBef>
              <a:spcAft>
                <a:spcPts val="800"/>
              </a:spcAft>
              <a:buFont typeface="Arial" panose="020B0604020202020204" pitchFamily="34" charset="0"/>
              <a:buNone/>
            </a:pPr>
            <a:r>
              <a:rPr lang="pt-PT" sz="2400" b="1"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Carne com Castanhas</a:t>
            </a:r>
            <a:r>
              <a:rPr lang="pt-PT" sz="2400"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 S. Martinho</a:t>
            </a:r>
            <a:endParaRPr lang="pt-PT" sz="2400" b="1"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endParaRPr>
          </a:p>
          <a:p>
            <a:pPr marL="0" indent="0" algn="r">
              <a:lnSpc>
                <a:spcPct val="115000"/>
              </a:lnSpc>
              <a:spcBef>
                <a:spcPts val="0"/>
              </a:spcBef>
              <a:spcAft>
                <a:spcPts val="800"/>
              </a:spcAft>
              <a:buFont typeface="Arial" panose="020B0604020202020204" pitchFamily="34" charset="0"/>
              <a:buNone/>
            </a:pPr>
            <a:endParaRPr lang="pt-PT" sz="2400" b="1"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endParaRPr>
          </a:p>
          <a:p>
            <a:pPr marL="0" indent="0" algn="r">
              <a:lnSpc>
                <a:spcPct val="115000"/>
              </a:lnSpc>
              <a:spcBef>
                <a:spcPts val="0"/>
              </a:spcBef>
              <a:spcAft>
                <a:spcPts val="800"/>
              </a:spcAft>
              <a:buFont typeface="Arial" panose="020B0604020202020204" pitchFamily="34" charset="0"/>
              <a:buNone/>
            </a:pPr>
            <a:r>
              <a:rPr lang="pt-PT" sz="2400" b="1" dirty="0">
                <a:solidFill>
                  <a:srgbClr val="019AA8"/>
                </a:solidFill>
                <a:latin typeface="HurmeGeometricSans4 Regular" panose="020B0500020000000000" pitchFamily="34" charset="0"/>
                <a:ea typeface="Calibri" panose="020F0502020204030204" pitchFamily="34" charset="0"/>
                <a:cs typeface="Times New Roman" panose="02020603050405020304" pitchFamily="18" charset="0"/>
              </a:rPr>
              <a:t>NOVEMBRO :: </a:t>
            </a:r>
          </a:p>
          <a:p>
            <a:pPr marL="0" indent="0" algn="r">
              <a:lnSpc>
                <a:spcPct val="115000"/>
              </a:lnSpc>
              <a:spcBef>
                <a:spcPts val="0"/>
              </a:spcBef>
              <a:spcAft>
                <a:spcPts val="800"/>
              </a:spcAft>
              <a:buFont typeface="Arial" panose="020B0604020202020204" pitchFamily="34" charset="0"/>
              <a:buNone/>
            </a:pPr>
            <a:r>
              <a:rPr lang="pt-PT" sz="2400" b="1"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Massas</a:t>
            </a:r>
            <a:r>
              <a:rPr lang="pt-PT" sz="2400"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a:t>
            </a:r>
            <a:r>
              <a:rPr lang="pt-PT" sz="2400" b="1"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 </a:t>
            </a:r>
            <a:r>
              <a:rPr lang="pt-PT" sz="2400" dirty="0">
                <a:solidFill>
                  <a:srgbClr val="063F52"/>
                </a:solidFill>
                <a:latin typeface="HurmeGeometricSans4 Regular" panose="020B0500020000000000" pitchFamily="34" charset="0"/>
                <a:ea typeface="Calibri" panose="020F0502020204030204" pitchFamily="34" charset="0"/>
                <a:cs typeface="Times New Roman" panose="02020603050405020304" pitchFamily="18" charset="0"/>
              </a:rPr>
              <a:t>Meia Maratona</a:t>
            </a:r>
          </a:p>
        </p:txBody>
      </p: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184" y="4958366"/>
            <a:ext cx="1899634" cy="1899634"/>
          </a:xfrm>
          <a:prstGeom prst="rect">
            <a:avLst/>
          </a:prstGeom>
        </p:spPr>
      </p:pic>
      <p:pic>
        <p:nvPicPr>
          <p:cNvPr id="5" name="Imagem 4"/>
          <p:cNvPicPr>
            <a:picLocks noChangeAspect="1"/>
          </p:cNvPicPr>
          <p:nvPr/>
        </p:nvPicPr>
        <p:blipFill rotWithShape="1">
          <a:blip r:embed="rId4" cstate="print">
            <a:extLst>
              <a:ext uri="{28A0092B-C50C-407E-A947-70E740481C1C}">
                <a14:useLocalDpi xmlns:a14="http://schemas.microsoft.com/office/drawing/2010/main" val="0"/>
              </a:ext>
            </a:extLst>
          </a:blip>
          <a:srcRect t="4037"/>
          <a:stretch/>
        </p:blipFill>
        <p:spPr>
          <a:xfrm>
            <a:off x="3202977" y="4687910"/>
            <a:ext cx="3331872" cy="2131580"/>
          </a:xfrm>
          <a:prstGeom prst="rect">
            <a:avLst/>
          </a:prstGeom>
        </p:spPr>
      </p:pic>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7549" y="452261"/>
            <a:ext cx="3327300" cy="2220173"/>
          </a:xfrm>
          <a:prstGeom prst="rect">
            <a:avLst/>
          </a:prstGeom>
        </p:spPr>
      </p:pic>
      <p:pic>
        <p:nvPicPr>
          <p:cNvPr id="7" name="Picture 2" descr="865387510128856134816648"/>
          <p:cNvPicPr>
            <a:picLocks noChangeAspect="1" noChangeArrowheads="1"/>
          </p:cNvPicPr>
          <p:nvPr/>
        </p:nvPicPr>
        <p:blipFill rotWithShape="1">
          <a:blip r:embed="rId6">
            <a:extLst>
              <a:ext uri="{28A0092B-C50C-407E-A947-70E740481C1C}">
                <a14:useLocalDpi xmlns:a14="http://schemas.microsoft.com/office/drawing/2010/main" val="0"/>
              </a:ext>
            </a:extLst>
          </a:blip>
          <a:srcRect l="12942" t="19646" r="9059" b="21884"/>
          <a:stretch/>
        </p:blipFill>
        <p:spPr bwMode="auto">
          <a:xfrm>
            <a:off x="3202977" y="2752893"/>
            <a:ext cx="3331872" cy="185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exão reta 7"/>
          <p:cNvCxnSpPr/>
          <p:nvPr/>
        </p:nvCxnSpPr>
        <p:spPr>
          <a:xfrm>
            <a:off x="5803678" y="277443"/>
            <a:ext cx="5996108" cy="0"/>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5011047"/>
      </p:ext>
    </p:extLst>
  </p:cSld>
  <p:clrMapOvr>
    <a:masterClrMapping/>
  </p:clrMapOvr>
  <p:transition spd="slow" advClick="0">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Título 1"/>
          <p:cNvSpPr txBox="1">
            <a:spLocks/>
          </p:cNvSpPr>
          <p:nvPr/>
        </p:nvSpPr>
        <p:spPr>
          <a:xfrm>
            <a:off x="511629" y="488206"/>
            <a:ext cx="8296564" cy="13397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ANIMAÇÃO TURÍSTICA</a:t>
            </a:r>
            <a:br>
              <a:rPr lang="pt-PT" b="1" dirty="0">
                <a:solidFill>
                  <a:srgbClr val="063F52"/>
                </a:solidFill>
                <a:latin typeface="HurmeGeometricSans4 Regular" panose="020B0500020000000000" pitchFamily="34" charset="0"/>
              </a:rPr>
            </a:br>
            <a:r>
              <a:rPr lang="pt-PT" b="1" dirty="0">
                <a:solidFill>
                  <a:srgbClr val="063F52"/>
                </a:solidFill>
                <a:latin typeface="HurmeGeometricSans4 Regular" panose="020B0500020000000000" pitchFamily="34" charset="0"/>
              </a:rPr>
              <a:t>E EVENTOS </a:t>
            </a:r>
          </a:p>
        </p:txBody>
      </p:sp>
      <p:cxnSp>
        <p:nvCxnSpPr>
          <p:cNvPr id="3" name="Conexão reta 2"/>
          <p:cNvCxnSpPr/>
          <p:nvPr/>
        </p:nvCxnSpPr>
        <p:spPr>
          <a:xfrm flipV="1">
            <a:off x="629195" y="352697"/>
            <a:ext cx="6176554" cy="39635"/>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771" y="0"/>
            <a:ext cx="4550229" cy="6858000"/>
          </a:xfrm>
          <a:prstGeom prst="rect">
            <a:avLst/>
          </a:prstGeom>
        </p:spPr>
      </p:pic>
      <p:sp>
        <p:nvSpPr>
          <p:cNvPr id="5" name="CaixaDeTexto 4"/>
          <p:cNvSpPr txBox="1"/>
          <p:nvPr/>
        </p:nvSpPr>
        <p:spPr>
          <a:xfrm>
            <a:off x="386626" y="2788683"/>
            <a:ext cx="7255145" cy="3108543"/>
          </a:xfrm>
          <a:prstGeom prst="rect">
            <a:avLst/>
          </a:prstGeom>
          <a:noFill/>
        </p:spPr>
        <p:txBody>
          <a:bodyPr wrap="square" rtlCol="0">
            <a:spAutoFit/>
          </a:bodyPr>
          <a:lstStyle/>
          <a:p>
            <a:r>
              <a:rPr lang="pt-PT" sz="2800" dirty="0">
                <a:solidFill>
                  <a:srgbClr val="063F52"/>
                </a:solidFill>
                <a:latin typeface="HurmeGeometricSans4 Regular" panose="020B0500020000000000" pitchFamily="34" charset="0"/>
              </a:rPr>
              <a:t>A programação vasta e diversificada justifica uma visita em qualquer época do ano.</a:t>
            </a:r>
          </a:p>
          <a:p>
            <a:r>
              <a:rPr lang="pt-PT" sz="2800" dirty="0">
                <a:solidFill>
                  <a:srgbClr val="063F52"/>
                </a:solidFill>
                <a:latin typeface="HurmeGeometricSans4 Regular" panose="020B0500020000000000" pitchFamily="34" charset="0"/>
              </a:rPr>
              <a:t>A tradição prolonga-se na contemporaneidade,</a:t>
            </a:r>
          </a:p>
          <a:p>
            <a:r>
              <a:rPr lang="pt-PT" sz="2800" dirty="0">
                <a:solidFill>
                  <a:srgbClr val="063F52"/>
                </a:solidFill>
                <a:latin typeface="HurmeGeometricSans4 Regular" panose="020B0500020000000000" pitchFamily="34" charset="0"/>
              </a:rPr>
              <a:t>convidando à partilha num ambiente </a:t>
            </a:r>
          </a:p>
          <a:p>
            <a:r>
              <a:rPr lang="pt-PT" sz="2800" dirty="0">
                <a:solidFill>
                  <a:srgbClr val="063F52"/>
                </a:solidFill>
                <a:latin typeface="HurmeGeometricSans4 Regular" panose="020B0500020000000000" pitchFamily="34" charset="0"/>
              </a:rPr>
              <a:t>descontraído, espontâneo e divertido.</a:t>
            </a:r>
          </a:p>
        </p:txBody>
      </p:sp>
    </p:spTree>
    <p:extLst>
      <p:ext uri="{BB962C8B-B14F-4D97-AF65-F5344CB8AC3E}">
        <p14:creationId xmlns:p14="http://schemas.microsoft.com/office/powerpoint/2010/main" val="2088108121"/>
      </p:ext>
    </p:extLst>
  </p:cSld>
  <p:clrMapOvr>
    <a:masterClrMapping/>
  </p:clrMapOvr>
  <p:transition spd="slow" advClick="0">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Título 1"/>
          <p:cNvSpPr txBox="1">
            <a:spLocks/>
          </p:cNvSpPr>
          <p:nvPr/>
        </p:nvSpPr>
        <p:spPr>
          <a:xfrm>
            <a:off x="838199" y="249209"/>
            <a:ext cx="5755783" cy="19917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ANIMAÇÃO TURÍSTICA </a:t>
            </a:r>
            <a:br>
              <a:rPr lang="pt-PT" b="1" dirty="0">
                <a:solidFill>
                  <a:srgbClr val="063F52"/>
                </a:solidFill>
                <a:latin typeface="HurmeGeometricSans4 Regular" panose="020B0500020000000000" pitchFamily="34" charset="0"/>
              </a:rPr>
            </a:br>
            <a:r>
              <a:rPr lang="pt-PT" b="1" dirty="0">
                <a:solidFill>
                  <a:srgbClr val="063F52"/>
                </a:solidFill>
                <a:latin typeface="HurmeGeometricSans4 Regular" panose="020B0500020000000000" pitchFamily="34" charset="0"/>
              </a:rPr>
              <a:t>E EVENTOS</a:t>
            </a:r>
          </a:p>
        </p:txBody>
      </p:sp>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8818" y="-13317"/>
            <a:ext cx="4123182" cy="6871317"/>
          </a:xfrm>
          <a:prstGeom prst="rect">
            <a:avLst/>
          </a:prstGeom>
        </p:spPr>
      </p:pic>
      <p:sp>
        <p:nvSpPr>
          <p:cNvPr id="4" name="Marcador de Posição de Conteúdo 2"/>
          <p:cNvSpPr txBox="1">
            <a:spLocks/>
          </p:cNvSpPr>
          <p:nvPr/>
        </p:nvSpPr>
        <p:spPr>
          <a:xfrm>
            <a:off x="838200" y="2173356"/>
            <a:ext cx="6386847"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pt-PT" sz="2700" dirty="0">
                <a:solidFill>
                  <a:srgbClr val="063F52"/>
                </a:solidFill>
                <a:latin typeface="HurmeGeometricSans4 Regular" panose="020B0500020000000000" pitchFamily="34" charset="0"/>
              </a:rPr>
              <a:t>Carnaval :: noite da véspera </a:t>
            </a:r>
          </a:p>
          <a:p>
            <a:pPr marL="0" indent="0">
              <a:buFont typeface="Arial" panose="020B0604020202020204" pitchFamily="34" charset="0"/>
              <a:buNone/>
            </a:pPr>
            <a:endParaRPr lang="pt-PT" dirty="0">
              <a:latin typeface="HurmeGeometricSans4 Regular" panose="020B0500020000000000" pitchFamily="34" charset="0"/>
            </a:endParaRPr>
          </a:p>
        </p:txBody>
      </p:sp>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042" y="2856782"/>
            <a:ext cx="3402252" cy="2271184"/>
          </a:xfrm>
          <a:prstGeom prst="rect">
            <a:avLst/>
          </a:prstGeom>
        </p:spPr>
      </p:pic>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5272" y="2856782"/>
            <a:ext cx="3402252" cy="2271184"/>
          </a:xfrm>
          <a:prstGeom prst="rect">
            <a:avLst/>
          </a:prstGeom>
        </p:spPr>
      </p:pic>
      <p:cxnSp>
        <p:nvCxnSpPr>
          <p:cNvPr id="7" name="Conexão reta 6"/>
          <p:cNvCxnSpPr/>
          <p:nvPr/>
        </p:nvCxnSpPr>
        <p:spPr>
          <a:xfrm flipV="1">
            <a:off x="838200" y="187701"/>
            <a:ext cx="6657304" cy="14144"/>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864338"/>
      </p:ext>
    </p:extLst>
  </p:cSld>
  <p:clrMapOvr>
    <a:masterClrMapping/>
  </p:clrMapOvr>
  <p:transition spd="slow" advClick="0">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Título 1"/>
          <p:cNvSpPr txBox="1">
            <a:spLocks/>
          </p:cNvSpPr>
          <p:nvPr/>
        </p:nvSpPr>
        <p:spPr>
          <a:xfrm>
            <a:off x="642254" y="249209"/>
            <a:ext cx="6657304" cy="19917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ANIMAÇÃO TURÍSTICA </a:t>
            </a:r>
            <a:br>
              <a:rPr lang="pt-PT" b="1" dirty="0">
                <a:solidFill>
                  <a:srgbClr val="063F52"/>
                </a:solidFill>
                <a:latin typeface="HurmeGeometricSans4 Regular" panose="020B0500020000000000" pitchFamily="34" charset="0"/>
              </a:rPr>
            </a:br>
            <a:r>
              <a:rPr lang="pt-PT" b="1" dirty="0">
                <a:solidFill>
                  <a:srgbClr val="063F52"/>
                </a:solidFill>
                <a:latin typeface="HurmeGeometricSans4 Regular" panose="020B0500020000000000" pitchFamily="34" charset="0"/>
              </a:rPr>
              <a:t>E EVENTOS</a:t>
            </a:r>
          </a:p>
        </p:txBody>
      </p:sp>
      <p:sp>
        <p:nvSpPr>
          <p:cNvPr id="3" name="Marcador de Posição de Conteúdo 2"/>
          <p:cNvSpPr txBox="1">
            <a:spLocks/>
          </p:cNvSpPr>
          <p:nvPr/>
        </p:nvSpPr>
        <p:spPr>
          <a:xfrm>
            <a:off x="838200" y="2173356"/>
            <a:ext cx="6386847"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pt-PT" sz="2700" dirty="0">
                <a:solidFill>
                  <a:srgbClr val="063F52"/>
                </a:solidFill>
                <a:latin typeface="HurmeGeometricSans4 Regular" panose="020B0500020000000000" pitchFamily="34" charset="0"/>
              </a:rPr>
              <a:t>Festa de Maio: </a:t>
            </a:r>
            <a:r>
              <a:rPr lang="pt-PT" sz="2700" dirty="0" err="1">
                <a:solidFill>
                  <a:srgbClr val="063F52"/>
                </a:solidFill>
                <a:latin typeface="HurmeGeometricSans4 Regular" panose="020B0500020000000000" pitchFamily="34" charset="0"/>
              </a:rPr>
              <a:t>Flores&amp;Trocas</a:t>
            </a:r>
            <a:r>
              <a:rPr lang="pt-PT" sz="2700" dirty="0">
                <a:solidFill>
                  <a:srgbClr val="063F52"/>
                </a:solidFill>
                <a:latin typeface="HurmeGeometricSans4 Regular" panose="020B0500020000000000" pitchFamily="34" charset="0"/>
              </a:rPr>
              <a:t> :: Batalha das Flores </a:t>
            </a:r>
          </a:p>
          <a:p>
            <a:pPr marL="0" indent="0">
              <a:buFont typeface="Arial" panose="020B0604020202020204" pitchFamily="34" charset="0"/>
              <a:buNone/>
            </a:pPr>
            <a:endParaRPr lang="pt-PT" dirty="0">
              <a:latin typeface="HurmeGeometricSans4 Regular" panose="020B0500020000000000" pitchFamily="34" charset="0"/>
            </a:endParaRPr>
          </a:p>
        </p:txBody>
      </p:sp>
      <p:cxnSp>
        <p:nvCxnSpPr>
          <p:cNvPr id="4" name="Conexão reta 3"/>
          <p:cNvCxnSpPr/>
          <p:nvPr/>
        </p:nvCxnSpPr>
        <p:spPr>
          <a:xfrm flipV="1">
            <a:off x="642254" y="184023"/>
            <a:ext cx="6657304" cy="14144"/>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842" y="3653702"/>
            <a:ext cx="4399245" cy="2936729"/>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2499" y="3653702"/>
            <a:ext cx="4405095" cy="2936729"/>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5047" y="461502"/>
            <a:ext cx="4788300" cy="3192200"/>
          </a:xfrm>
          <a:prstGeom prst="rect">
            <a:avLst/>
          </a:prstGeom>
        </p:spPr>
      </p:pic>
    </p:spTree>
    <p:extLst>
      <p:ext uri="{BB962C8B-B14F-4D97-AF65-F5344CB8AC3E}">
        <p14:creationId xmlns:p14="http://schemas.microsoft.com/office/powerpoint/2010/main" val="4043448894"/>
      </p:ext>
    </p:extLst>
  </p:cSld>
  <p:clrMapOvr>
    <a:masterClrMapping/>
  </p:clrMapOvr>
  <p:transition spd="slow" advClick="0">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Título 1"/>
          <p:cNvSpPr txBox="1">
            <a:spLocks/>
          </p:cNvSpPr>
          <p:nvPr/>
        </p:nvSpPr>
        <p:spPr>
          <a:xfrm>
            <a:off x="838199" y="410478"/>
            <a:ext cx="5755783" cy="19917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ANIMAÇÃO TURÍSTICA </a:t>
            </a:r>
            <a:br>
              <a:rPr lang="pt-PT" b="1" dirty="0">
                <a:solidFill>
                  <a:srgbClr val="063F52"/>
                </a:solidFill>
                <a:latin typeface="HurmeGeometricSans4 Regular" panose="020B0500020000000000" pitchFamily="34" charset="0"/>
              </a:rPr>
            </a:br>
            <a:r>
              <a:rPr lang="pt-PT" b="1" dirty="0">
                <a:solidFill>
                  <a:srgbClr val="063F52"/>
                </a:solidFill>
                <a:latin typeface="HurmeGeometricSans4 Regular" panose="020B0500020000000000" pitchFamily="34" charset="0"/>
              </a:rPr>
              <a:t>E EVENTOS</a:t>
            </a:r>
          </a:p>
        </p:txBody>
      </p:sp>
      <p:sp>
        <p:nvSpPr>
          <p:cNvPr id="3" name="Marcador de Posição de Conteúdo 2"/>
          <p:cNvSpPr txBox="1">
            <a:spLocks/>
          </p:cNvSpPr>
          <p:nvPr/>
        </p:nvSpPr>
        <p:spPr>
          <a:xfrm>
            <a:off x="838200" y="2173356"/>
            <a:ext cx="6386847"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pt-PT" sz="2700">
                <a:solidFill>
                  <a:srgbClr val="063F52"/>
                </a:solidFill>
                <a:latin typeface="HurmeGeometricSans4 Regular" panose="020B0500020000000000" pitchFamily="34" charset="0"/>
              </a:rPr>
              <a:t>Festas Antoninas :: Marchas/12 de junho</a:t>
            </a:r>
          </a:p>
          <a:p>
            <a:pPr marL="0" indent="0">
              <a:buFont typeface="Arial" panose="020B0604020202020204" pitchFamily="34" charset="0"/>
              <a:buNone/>
            </a:pPr>
            <a:endParaRPr lang="pt-PT" dirty="0">
              <a:latin typeface="HurmeGeometricSans4 Regular" panose="020B0500020000000000" pitchFamily="34" charset="0"/>
            </a:endParaRPr>
          </a:p>
        </p:txBody>
      </p:sp>
      <p:cxnSp>
        <p:nvCxnSpPr>
          <p:cNvPr id="4" name="Conexão reta 3"/>
          <p:cNvCxnSpPr/>
          <p:nvPr/>
        </p:nvCxnSpPr>
        <p:spPr>
          <a:xfrm flipV="1">
            <a:off x="838199" y="198167"/>
            <a:ext cx="6657304" cy="14144"/>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511" y="3428999"/>
            <a:ext cx="3276842" cy="2186504"/>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266" y="0"/>
            <a:ext cx="4900151" cy="6857999"/>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2252" y="3439649"/>
            <a:ext cx="3254937" cy="2175854"/>
          </a:xfrm>
          <a:prstGeom prst="rect">
            <a:avLst/>
          </a:prstGeom>
        </p:spPr>
      </p:pic>
    </p:spTree>
    <p:extLst>
      <p:ext uri="{BB962C8B-B14F-4D97-AF65-F5344CB8AC3E}">
        <p14:creationId xmlns:p14="http://schemas.microsoft.com/office/powerpoint/2010/main" val="867740447"/>
      </p:ext>
    </p:extLst>
  </p:cSld>
  <p:clrMapOvr>
    <a:masterClrMapping/>
  </p:clrMapOvr>
  <p:transition spd="slow" advClick="0">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Título 1"/>
          <p:cNvSpPr txBox="1">
            <a:spLocks/>
          </p:cNvSpPr>
          <p:nvPr/>
        </p:nvSpPr>
        <p:spPr>
          <a:xfrm>
            <a:off x="838200" y="464974"/>
            <a:ext cx="6781800" cy="19917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ANIMAÇÃO TURÍSTICA </a:t>
            </a:r>
            <a:br>
              <a:rPr lang="pt-PT" b="1" dirty="0">
                <a:solidFill>
                  <a:srgbClr val="063F52"/>
                </a:solidFill>
                <a:latin typeface="HurmeGeometricSans4 Regular" panose="020B0500020000000000" pitchFamily="34" charset="0"/>
              </a:rPr>
            </a:br>
            <a:r>
              <a:rPr lang="pt-PT" b="1" dirty="0">
                <a:solidFill>
                  <a:srgbClr val="063F52"/>
                </a:solidFill>
                <a:latin typeface="HurmeGeometricSans4 Regular" panose="020B0500020000000000" pitchFamily="34" charset="0"/>
              </a:rPr>
              <a:t>E EVENTOS</a:t>
            </a:r>
          </a:p>
        </p:txBody>
      </p:sp>
      <p:sp>
        <p:nvSpPr>
          <p:cNvPr id="3" name="Marcador de Posição de Conteúdo 2"/>
          <p:cNvSpPr txBox="1">
            <a:spLocks/>
          </p:cNvSpPr>
          <p:nvPr/>
        </p:nvSpPr>
        <p:spPr>
          <a:xfrm>
            <a:off x="838200" y="2173356"/>
            <a:ext cx="6386847"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pt-PT" sz="2700" dirty="0">
                <a:solidFill>
                  <a:srgbClr val="063F52"/>
                </a:solidFill>
                <a:latin typeface="HurmeGeometricSans4 Regular" panose="020B0500020000000000" pitchFamily="34" charset="0"/>
              </a:rPr>
              <a:t>Vaudeville Rendez-Vous:: Julho</a:t>
            </a:r>
          </a:p>
          <a:p>
            <a:pPr marL="0" indent="0">
              <a:buFont typeface="Arial" panose="020B0604020202020204" pitchFamily="34" charset="0"/>
              <a:buNone/>
            </a:pPr>
            <a:endParaRPr lang="pt-PT" dirty="0">
              <a:latin typeface="HurmeGeometricSans4 Regular" panose="020B0500020000000000" pitchFamily="34" charset="0"/>
            </a:endParaRPr>
          </a:p>
        </p:txBody>
      </p:sp>
      <p:cxnSp>
        <p:nvCxnSpPr>
          <p:cNvPr id="4" name="Conexão reta 3"/>
          <p:cNvCxnSpPr/>
          <p:nvPr/>
        </p:nvCxnSpPr>
        <p:spPr>
          <a:xfrm flipV="1">
            <a:off x="962696" y="224652"/>
            <a:ext cx="6657304" cy="14144"/>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1526"/>
            <a:ext cx="4572000" cy="6858000"/>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042" y="3569908"/>
            <a:ext cx="3275480" cy="2183653"/>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9522" y="3569908"/>
            <a:ext cx="3264162" cy="2176108"/>
          </a:xfrm>
          <a:prstGeom prst="rect">
            <a:avLst/>
          </a:prstGeom>
        </p:spPr>
      </p:pic>
    </p:spTree>
    <p:extLst>
      <p:ext uri="{BB962C8B-B14F-4D97-AF65-F5344CB8AC3E}">
        <p14:creationId xmlns:p14="http://schemas.microsoft.com/office/powerpoint/2010/main" val="2571789430"/>
      </p:ext>
    </p:extLst>
  </p:cSld>
  <p:clrMapOvr>
    <a:masterClrMapping/>
  </p:clrMapOvr>
  <p:transition spd="slow" advClick="0">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Título 1"/>
          <p:cNvSpPr txBox="1">
            <a:spLocks/>
          </p:cNvSpPr>
          <p:nvPr/>
        </p:nvSpPr>
        <p:spPr>
          <a:xfrm>
            <a:off x="276494" y="445793"/>
            <a:ext cx="7051766" cy="19917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ANIMAÇÃO TURÍSTICA </a:t>
            </a:r>
            <a:br>
              <a:rPr lang="pt-PT" b="1" dirty="0">
                <a:solidFill>
                  <a:srgbClr val="063F52"/>
                </a:solidFill>
                <a:latin typeface="HurmeGeometricSans4 Regular" panose="020B0500020000000000" pitchFamily="34" charset="0"/>
              </a:rPr>
            </a:br>
            <a:r>
              <a:rPr lang="pt-PT" b="1" dirty="0">
                <a:solidFill>
                  <a:srgbClr val="063F52"/>
                </a:solidFill>
                <a:latin typeface="HurmeGeometricSans4 Regular" panose="020B0500020000000000" pitchFamily="34" charset="0"/>
              </a:rPr>
              <a:t>E EVENTOS</a:t>
            </a:r>
          </a:p>
        </p:txBody>
      </p:sp>
      <p:sp>
        <p:nvSpPr>
          <p:cNvPr id="3" name="Marcador de Posição de Conteúdo 2"/>
          <p:cNvSpPr txBox="1">
            <a:spLocks/>
          </p:cNvSpPr>
          <p:nvPr/>
        </p:nvSpPr>
        <p:spPr>
          <a:xfrm>
            <a:off x="485502" y="2173002"/>
            <a:ext cx="5118463" cy="88335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pt-PT" sz="2700" dirty="0">
                <a:solidFill>
                  <a:srgbClr val="063F52"/>
                </a:solidFill>
                <a:latin typeface="HurmeGeometricSans4 Regular" panose="020B0500020000000000" pitchFamily="34" charset="0"/>
              </a:rPr>
              <a:t>Devesa </a:t>
            </a:r>
            <a:r>
              <a:rPr lang="pt-PT" sz="2700" dirty="0" err="1">
                <a:solidFill>
                  <a:srgbClr val="063F52"/>
                </a:solidFill>
                <a:latin typeface="HurmeGeometricSans4 Regular" panose="020B0500020000000000" pitchFamily="34" charset="0"/>
              </a:rPr>
              <a:t>Sunset</a:t>
            </a:r>
            <a:r>
              <a:rPr lang="pt-PT" sz="2700" dirty="0">
                <a:solidFill>
                  <a:srgbClr val="063F52"/>
                </a:solidFill>
                <a:latin typeface="HurmeGeometricSans4 Regular" panose="020B0500020000000000" pitchFamily="34" charset="0"/>
              </a:rPr>
              <a:t>:: Agosto</a:t>
            </a:r>
          </a:p>
          <a:p>
            <a:pPr marL="0" indent="0">
              <a:buFont typeface="Arial" panose="020B0604020202020204" pitchFamily="34" charset="0"/>
              <a:buNone/>
            </a:pPr>
            <a:endParaRPr lang="pt-PT" dirty="0">
              <a:latin typeface="HurmeGeometricSans4 Regular" panose="020B0500020000000000" pitchFamily="34" charset="0"/>
            </a:endParaRPr>
          </a:p>
        </p:txBody>
      </p:sp>
      <p:cxnSp>
        <p:nvCxnSpPr>
          <p:cNvPr id="4" name="Conexão reta 3"/>
          <p:cNvCxnSpPr/>
          <p:nvPr/>
        </p:nvCxnSpPr>
        <p:spPr>
          <a:xfrm flipV="1">
            <a:off x="258305" y="210992"/>
            <a:ext cx="6657304" cy="14144"/>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8944" y="3900565"/>
            <a:ext cx="3875240" cy="2583493"/>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499" y="3900565"/>
            <a:ext cx="3858219" cy="2574433"/>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3917" y="445439"/>
            <a:ext cx="5178083" cy="3455126"/>
          </a:xfrm>
          <a:prstGeom prst="rect">
            <a:avLst/>
          </a:prstGeom>
        </p:spPr>
      </p:pic>
    </p:spTree>
    <p:extLst>
      <p:ext uri="{BB962C8B-B14F-4D97-AF65-F5344CB8AC3E}">
        <p14:creationId xmlns:p14="http://schemas.microsoft.com/office/powerpoint/2010/main" val="1074820207"/>
      </p:ext>
    </p:extLst>
  </p:cSld>
  <p:clrMapOvr>
    <a:masterClrMapping/>
  </p:clrMapOvr>
  <p:transition spd="slow" advClick="0">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0000"/>
          </a:stretch>
        </a:blipFill>
        <a:effectLst/>
      </p:bgPr>
    </p:bg>
    <p:spTree>
      <p:nvGrpSpPr>
        <p:cNvPr id="1" name=""/>
        <p:cNvGrpSpPr/>
        <p:nvPr/>
      </p:nvGrpSpPr>
      <p:grpSpPr>
        <a:xfrm>
          <a:off x="0" y="0"/>
          <a:ext cx="0" cy="0"/>
          <a:chOff x="0" y="0"/>
          <a:chExt cx="0" cy="0"/>
        </a:xfrm>
      </p:grpSpPr>
      <p:sp>
        <p:nvSpPr>
          <p:cNvPr id="2" name="CaixaDeTexto 1"/>
          <p:cNvSpPr txBox="1"/>
          <p:nvPr/>
        </p:nvSpPr>
        <p:spPr>
          <a:xfrm>
            <a:off x="149902" y="429614"/>
            <a:ext cx="11647357" cy="5632311"/>
          </a:xfrm>
          <a:prstGeom prst="rect">
            <a:avLst/>
          </a:prstGeom>
          <a:noFill/>
        </p:spPr>
        <p:txBody>
          <a:bodyPr wrap="square" rtlCol="0">
            <a:spAutoFit/>
          </a:bodyPr>
          <a:lstStyle/>
          <a:p>
            <a:r>
              <a:rPr lang="pt-PT" sz="1200" b="1" dirty="0">
                <a:solidFill>
                  <a:srgbClr val="003366"/>
                </a:solidFill>
                <a:latin typeface="HurmeGeometricSans4 Regular" panose="020B0500020000000000" pitchFamily="34" charset="0"/>
              </a:rPr>
              <a:t>Público-Alvo</a:t>
            </a:r>
          </a:p>
          <a:p>
            <a:endParaRPr lang="pt-PT" sz="1200" b="1" dirty="0">
              <a:solidFill>
                <a:schemeClr val="accent5"/>
              </a:solidFill>
              <a:effectLst>
                <a:outerShdw blurRad="38100" dist="38100" dir="2700000" algn="tl">
                  <a:srgbClr val="000000">
                    <a:alpha val="43137"/>
                  </a:srgbClr>
                </a:outerShdw>
              </a:effectLst>
              <a:latin typeface="HurmeGeometricSans4 Regular" panose="020B0500020000000000" pitchFamily="34" charset="0"/>
            </a:endParaRPr>
          </a:p>
          <a:p>
            <a:r>
              <a:rPr lang="pt-PT" sz="1200" b="1" dirty="0">
                <a:solidFill>
                  <a:schemeClr val="tx2"/>
                </a:solidFill>
                <a:latin typeface="HurmeGeometricSans4 Regular" panose="020B0500020000000000" pitchFamily="34" charset="0"/>
              </a:rPr>
              <a:t>1.º ciclo</a:t>
            </a:r>
          </a:p>
          <a:p>
            <a:r>
              <a:rPr lang="pt-PT" sz="1200" b="1" dirty="0">
                <a:solidFill>
                  <a:srgbClr val="0070C0"/>
                </a:solidFill>
                <a:latin typeface="HurmeGeometricSans4 Regular" panose="020B0500020000000000" pitchFamily="34" charset="0"/>
              </a:rPr>
              <a:t>Estudo do Meio: </a:t>
            </a:r>
          </a:p>
          <a:p>
            <a:r>
              <a:rPr lang="pt-PT" sz="1200" b="1" dirty="0">
                <a:latin typeface="HurmeGeometricSans4 Regular" panose="020B0500020000000000" pitchFamily="34" charset="0"/>
              </a:rPr>
              <a:t>3º ano</a:t>
            </a:r>
            <a:r>
              <a:rPr lang="pt-PT" sz="1200" dirty="0">
                <a:latin typeface="HurmeGeometricSans4 Regular" panose="020B0500020000000000" pitchFamily="34" charset="0"/>
              </a:rPr>
              <a:t> - À Descoberta das inter-relações entre a natureza e a sociedade - O Turismo no meio local: Identificar alguns fatores de atração; Reconhecer algumas </a:t>
            </a:r>
            <a:r>
              <a:rPr lang="pt-PT" sz="1200" dirty="0" err="1">
                <a:latin typeface="HurmeGeometricSans4 Regular" panose="020B0500020000000000" pitchFamily="34" charset="0"/>
              </a:rPr>
              <a:t>infra-estruturas</a:t>
            </a:r>
            <a:r>
              <a:rPr lang="pt-PT" sz="1200" dirty="0">
                <a:latin typeface="HurmeGeometricSans4 Regular" panose="020B0500020000000000" pitchFamily="34" charset="0"/>
              </a:rPr>
              <a:t> turísticas da região; Discutir vantagens e desvantagens do turismo para a região.</a:t>
            </a:r>
          </a:p>
          <a:p>
            <a:endParaRPr lang="pt-PT" sz="1200" dirty="0">
              <a:solidFill>
                <a:srgbClr val="FF0000"/>
              </a:solidFill>
              <a:latin typeface="HurmeGeometricSans4 Regular" panose="020B0500020000000000" pitchFamily="34" charset="0"/>
            </a:endParaRPr>
          </a:p>
          <a:p>
            <a:r>
              <a:rPr lang="pt-PT" sz="1200" b="1" dirty="0">
                <a:solidFill>
                  <a:schemeClr val="tx2"/>
                </a:solidFill>
                <a:latin typeface="HurmeGeometricSans4 Regular" panose="020B0500020000000000" pitchFamily="34" charset="0"/>
              </a:rPr>
              <a:t>2.º ciclo</a:t>
            </a:r>
          </a:p>
          <a:p>
            <a:r>
              <a:rPr lang="pt-PT" sz="1200" b="1" dirty="0">
                <a:solidFill>
                  <a:srgbClr val="0070C0"/>
                </a:solidFill>
                <a:latin typeface="HurmeGeometricSans4 Regular" panose="020B0500020000000000" pitchFamily="34" charset="0"/>
              </a:rPr>
              <a:t>História e Geografia de Portugal</a:t>
            </a:r>
          </a:p>
          <a:p>
            <a:r>
              <a:rPr lang="pt-PT" sz="1200" dirty="0">
                <a:latin typeface="HurmeGeometricSans4 Regular" panose="020B0500020000000000" pitchFamily="34" charset="0"/>
              </a:rPr>
              <a:t>6.º ano – Domínio: Portugal Hoje - Como ocupamos os tempos livres: exemplificar a importância do lazer 	</a:t>
            </a:r>
          </a:p>
          <a:p>
            <a:endParaRPr lang="pt-PT" sz="1200" dirty="0">
              <a:solidFill>
                <a:srgbClr val="FF0000"/>
              </a:solidFill>
              <a:latin typeface="HurmeGeometricSans4 Regular" panose="020B0500020000000000" pitchFamily="34" charset="0"/>
            </a:endParaRPr>
          </a:p>
          <a:p>
            <a:r>
              <a:rPr lang="pt-PT" sz="1200" b="1" dirty="0">
                <a:solidFill>
                  <a:schemeClr val="tx2"/>
                </a:solidFill>
                <a:latin typeface="HurmeGeometricSans4 Regular" panose="020B0500020000000000" pitchFamily="34" charset="0"/>
              </a:rPr>
              <a:t>3.º ciclo</a:t>
            </a:r>
          </a:p>
          <a:p>
            <a:r>
              <a:rPr lang="pt-PT" sz="1200" b="1" dirty="0">
                <a:solidFill>
                  <a:schemeClr val="accent5"/>
                </a:solidFill>
                <a:latin typeface="HurmeGeometricSans4 Regular" panose="020B0500020000000000" pitchFamily="34" charset="0"/>
              </a:rPr>
              <a:t>Geografia</a:t>
            </a:r>
          </a:p>
          <a:p>
            <a:r>
              <a:rPr lang="pt-PT" sz="1200" dirty="0">
                <a:latin typeface="HurmeGeometricSans4 Regular" panose="020B0500020000000000" pitchFamily="34" charset="0"/>
              </a:rPr>
              <a:t>8.º ano – Tema: Atividades Económicas</a:t>
            </a:r>
            <a:r>
              <a:rPr lang="pt-PT" sz="1200" dirty="0">
                <a:solidFill>
                  <a:srgbClr val="FF0000"/>
                </a:solidFill>
                <a:latin typeface="HurmeGeometricSans4 Regular" panose="020B0500020000000000" pitchFamily="34" charset="0"/>
              </a:rPr>
              <a:t>	</a:t>
            </a:r>
          </a:p>
          <a:p>
            <a:endParaRPr lang="pt-PT" sz="1200" dirty="0">
              <a:solidFill>
                <a:srgbClr val="FF0000"/>
              </a:solidFill>
              <a:latin typeface="HurmeGeometricSans4 Regular" panose="020B0500020000000000" pitchFamily="34" charset="0"/>
            </a:endParaRPr>
          </a:p>
          <a:p>
            <a:r>
              <a:rPr lang="pt-PT" sz="1200" b="1" dirty="0">
                <a:solidFill>
                  <a:schemeClr val="tx2"/>
                </a:solidFill>
                <a:latin typeface="HurmeGeometricSans4 Regular" panose="020B0500020000000000" pitchFamily="34" charset="0"/>
              </a:rPr>
              <a:t>Ensino Secundário</a:t>
            </a:r>
          </a:p>
          <a:p>
            <a:r>
              <a:rPr lang="pt-PT" sz="1200" b="1" dirty="0">
                <a:solidFill>
                  <a:schemeClr val="accent5"/>
                </a:solidFill>
                <a:latin typeface="HurmeGeometricSans4 Regular" panose="020B0500020000000000" pitchFamily="34" charset="0"/>
              </a:rPr>
              <a:t>Geografia A</a:t>
            </a:r>
          </a:p>
          <a:p>
            <a:r>
              <a:rPr lang="pt-PT" sz="1200" dirty="0">
                <a:latin typeface="HurmeGeometricSans4 Regular" panose="020B0500020000000000" pitchFamily="34" charset="0"/>
              </a:rPr>
              <a:t>10º ano – Tema 1. A população, utilizadora de recursos e organizadora de espaços; Tema 2 - Os recursos naturais de que a população dispõe: usos, limites e potencialidades; </a:t>
            </a:r>
          </a:p>
          <a:p>
            <a:r>
              <a:rPr lang="pt-PT" sz="1200" dirty="0">
                <a:latin typeface="HurmeGeometricSans4 Regular" panose="020B0500020000000000" pitchFamily="34" charset="0"/>
              </a:rPr>
              <a:t>11.º ano - Tema 3. Os espaços organizados pela população. </a:t>
            </a:r>
          </a:p>
          <a:p>
            <a:endParaRPr lang="pt-PT" sz="1200" b="1" dirty="0">
              <a:solidFill>
                <a:schemeClr val="accent5"/>
              </a:solidFill>
              <a:latin typeface="HurmeGeometricSans4 Regular" panose="020B0500020000000000" pitchFamily="34" charset="0"/>
            </a:endParaRPr>
          </a:p>
          <a:p>
            <a:r>
              <a:rPr lang="pt-PT" sz="1200" b="1" dirty="0">
                <a:solidFill>
                  <a:schemeClr val="accent5"/>
                </a:solidFill>
                <a:latin typeface="HurmeGeometricSans4 Regular" panose="020B0500020000000000" pitchFamily="34" charset="0"/>
              </a:rPr>
              <a:t>Geografia C</a:t>
            </a:r>
          </a:p>
          <a:p>
            <a:r>
              <a:rPr lang="pt-PT" sz="1200" dirty="0">
                <a:latin typeface="HurmeGeometricSans4 Regular" panose="020B0500020000000000" pitchFamily="34" charset="0"/>
              </a:rPr>
              <a:t>12.º ano - Um mundo fragmentado - Analisar questões geograficamente relevantes no espaço mundial: Relacionar a importância das cidades com a organização das redes de fluxos, a diferentes escalas. 	</a:t>
            </a:r>
          </a:p>
          <a:p>
            <a:endParaRPr lang="pt-PT" sz="1200" b="1" dirty="0">
              <a:solidFill>
                <a:schemeClr val="accent5"/>
              </a:solidFill>
              <a:latin typeface="HurmeGeometricSans4 Regular" panose="020B0500020000000000" pitchFamily="34" charset="0"/>
            </a:endParaRPr>
          </a:p>
          <a:p>
            <a:r>
              <a:rPr lang="pt-PT" sz="1200" b="1" dirty="0">
                <a:solidFill>
                  <a:schemeClr val="accent5"/>
                </a:solidFill>
                <a:latin typeface="HurmeGeometricSans4 Regular" panose="020B0500020000000000" pitchFamily="34" charset="0"/>
              </a:rPr>
              <a:t>Economia A</a:t>
            </a:r>
          </a:p>
          <a:p>
            <a:r>
              <a:rPr lang="pt-PT" sz="1200" dirty="0">
                <a:latin typeface="HurmeGeometricSans4 Regular" panose="020B0500020000000000" pitchFamily="34" charset="0"/>
              </a:rPr>
              <a:t>11.º ano – Unidade 10. As relações económicas com o Resto do Mundo: Registo das relações com o Resto do Mundo </a:t>
            </a:r>
            <a:r>
              <a:rPr lang="pt-PT" sz="1200" dirty="0" smtClean="0">
                <a:latin typeface="HurmeGeometricSans4 Regular" panose="020B0500020000000000" pitchFamily="34" charset="0"/>
              </a:rPr>
              <a:t>- Balança </a:t>
            </a:r>
            <a:r>
              <a:rPr lang="pt-PT" sz="1200" dirty="0">
                <a:latin typeface="HurmeGeometricSans4 Regular" panose="020B0500020000000000" pitchFamily="34" charset="0"/>
              </a:rPr>
              <a:t>de Pagamentos. </a:t>
            </a:r>
          </a:p>
          <a:p>
            <a:r>
              <a:rPr lang="pt-PT" sz="1200" b="1" dirty="0">
                <a:solidFill>
                  <a:schemeClr val="accent5"/>
                </a:solidFill>
                <a:latin typeface="HurmeGeometricSans4 Regular" panose="020B0500020000000000" pitchFamily="34" charset="0"/>
              </a:rPr>
              <a:t>Economia C</a:t>
            </a:r>
          </a:p>
          <a:p>
            <a:r>
              <a:rPr lang="pt-PT" sz="1200" dirty="0">
                <a:latin typeface="HurmeGeometricSans4 Regular" panose="020B0500020000000000" pitchFamily="34" charset="0"/>
              </a:rPr>
              <a:t>12.º ano – Unidade 2. A globalização e a regionalização económica: Globalização económica, financeira e cultural: caracterizar os diferentes movimentos da população e analisar a sua evolução a nível mundial (movimentos da população: migrações - internas e externas -, e fluxos de turismo); 		</a:t>
            </a:r>
          </a:p>
        </p:txBody>
      </p:sp>
    </p:spTree>
    <p:extLst>
      <p:ext uri="{BB962C8B-B14F-4D97-AF65-F5344CB8AC3E}">
        <p14:creationId xmlns:p14="http://schemas.microsoft.com/office/powerpoint/2010/main" val="3360771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8" name="Título 1"/>
          <p:cNvSpPr txBox="1">
            <a:spLocks/>
          </p:cNvSpPr>
          <p:nvPr/>
        </p:nvSpPr>
        <p:spPr>
          <a:xfrm>
            <a:off x="689266" y="513848"/>
            <a:ext cx="6806238" cy="19917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ANIMAÇÃO TURÍSTICA </a:t>
            </a:r>
            <a:br>
              <a:rPr lang="pt-PT" b="1" dirty="0">
                <a:solidFill>
                  <a:srgbClr val="063F52"/>
                </a:solidFill>
                <a:latin typeface="HurmeGeometricSans4 Regular" panose="020B0500020000000000" pitchFamily="34" charset="0"/>
              </a:rPr>
            </a:br>
            <a:r>
              <a:rPr lang="pt-PT" b="1" dirty="0">
                <a:solidFill>
                  <a:srgbClr val="063F52"/>
                </a:solidFill>
                <a:latin typeface="HurmeGeometricSans4 Regular" panose="020B0500020000000000" pitchFamily="34" charset="0"/>
              </a:rPr>
              <a:t>E EVENTOS</a:t>
            </a:r>
          </a:p>
        </p:txBody>
      </p:sp>
      <p:sp>
        <p:nvSpPr>
          <p:cNvPr id="9" name="Marcador de Posição de Conteúdo 2"/>
          <p:cNvSpPr txBox="1">
            <a:spLocks/>
          </p:cNvSpPr>
          <p:nvPr/>
        </p:nvSpPr>
        <p:spPr>
          <a:xfrm>
            <a:off x="838201" y="2173356"/>
            <a:ext cx="6359434" cy="76578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pt-PT" sz="2700" dirty="0">
                <a:solidFill>
                  <a:srgbClr val="063F52"/>
                </a:solidFill>
                <a:latin typeface="HurmeGeometricSans4 Regular" panose="020B0500020000000000" pitchFamily="34" charset="0"/>
              </a:rPr>
              <a:t>Feira de Artesanato :: Agosto/Setembro  </a:t>
            </a:r>
          </a:p>
          <a:p>
            <a:pPr marL="0" indent="0">
              <a:buFont typeface="Arial" panose="020B0604020202020204" pitchFamily="34" charset="0"/>
              <a:buNone/>
            </a:pPr>
            <a:endParaRPr lang="pt-PT" dirty="0">
              <a:latin typeface="HurmeGeometricSans4 Regular" panose="020B0500020000000000" pitchFamily="34" charset="0"/>
            </a:endParaRPr>
          </a:p>
        </p:txBody>
      </p:sp>
      <p:cxnSp>
        <p:nvCxnSpPr>
          <p:cNvPr id="10" name="Conexão reta 9"/>
          <p:cNvCxnSpPr/>
          <p:nvPr/>
        </p:nvCxnSpPr>
        <p:spPr>
          <a:xfrm flipV="1">
            <a:off x="689266" y="365125"/>
            <a:ext cx="6657304" cy="14144"/>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pic>
        <p:nvPicPr>
          <p:cNvPr id="11" name="Image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199" y="3435430"/>
            <a:ext cx="3888654" cy="2595600"/>
          </a:xfrm>
          <a:prstGeom prst="rect">
            <a:avLst/>
          </a:prstGeom>
        </p:spPr>
      </p:pic>
      <p:pic>
        <p:nvPicPr>
          <p:cNvPr id="12" name="Image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9311" y="3436084"/>
            <a:ext cx="3892420" cy="2594946"/>
          </a:xfrm>
          <a:prstGeom prst="rect">
            <a:avLst/>
          </a:prstGeom>
        </p:spPr>
      </p:pic>
      <p:pic>
        <p:nvPicPr>
          <p:cNvPr id="13" name="Image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5504" y="379269"/>
            <a:ext cx="4696496" cy="3130997"/>
          </a:xfrm>
          <a:prstGeom prst="rect">
            <a:avLst/>
          </a:prstGeom>
        </p:spPr>
      </p:pic>
    </p:spTree>
    <p:extLst>
      <p:ext uri="{BB962C8B-B14F-4D97-AF65-F5344CB8AC3E}">
        <p14:creationId xmlns:p14="http://schemas.microsoft.com/office/powerpoint/2010/main" val="450001659"/>
      </p:ext>
    </p:extLst>
  </p:cSld>
  <p:clrMapOvr>
    <a:masterClrMapping/>
  </p:clrMapOvr>
  <p:transition spd="slow" advClick="0">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8" name="Título 1"/>
          <p:cNvSpPr txBox="1">
            <a:spLocks/>
          </p:cNvSpPr>
          <p:nvPr/>
        </p:nvSpPr>
        <p:spPr>
          <a:xfrm>
            <a:off x="169417" y="272703"/>
            <a:ext cx="6672944" cy="19917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ANIMAÇÃO TURÍSTICA </a:t>
            </a:r>
            <a:br>
              <a:rPr lang="pt-PT" b="1" dirty="0">
                <a:solidFill>
                  <a:srgbClr val="063F52"/>
                </a:solidFill>
                <a:latin typeface="HurmeGeometricSans4 Regular" panose="020B0500020000000000" pitchFamily="34" charset="0"/>
              </a:rPr>
            </a:br>
            <a:r>
              <a:rPr lang="pt-PT" b="1" dirty="0">
                <a:solidFill>
                  <a:srgbClr val="063F52"/>
                </a:solidFill>
                <a:latin typeface="HurmeGeometricSans4 Regular" panose="020B0500020000000000" pitchFamily="34" charset="0"/>
              </a:rPr>
              <a:t>E EVENTOS</a:t>
            </a:r>
          </a:p>
        </p:txBody>
      </p:sp>
      <p:sp>
        <p:nvSpPr>
          <p:cNvPr id="9" name="Marcador de Posição de Conteúdo 2"/>
          <p:cNvSpPr txBox="1">
            <a:spLocks/>
          </p:cNvSpPr>
          <p:nvPr/>
        </p:nvSpPr>
        <p:spPr>
          <a:xfrm>
            <a:off x="601906" y="2056042"/>
            <a:ext cx="6463937" cy="408375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pt-PT" sz="2700" dirty="0">
                <a:solidFill>
                  <a:srgbClr val="063F52"/>
                </a:solidFill>
                <a:latin typeface="HurmeGeometricSans4 Regular" panose="020B0500020000000000" pitchFamily="34" charset="0"/>
              </a:rPr>
              <a:t>Feira de São Miguel :: Setembro  </a:t>
            </a:r>
          </a:p>
          <a:p>
            <a:pPr marL="0" indent="0">
              <a:buFont typeface="Arial" panose="020B0604020202020204" pitchFamily="34" charset="0"/>
              <a:buNone/>
            </a:pPr>
            <a:endParaRPr lang="pt-PT" dirty="0">
              <a:latin typeface="HurmeGeometricSans4 Regular" panose="020B0500020000000000" pitchFamily="34" charset="0"/>
            </a:endParaRPr>
          </a:p>
        </p:txBody>
      </p:sp>
      <p:cxnSp>
        <p:nvCxnSpPr>
          <p:cNvPr id="10" name="Conexão reta 9"/>
          <p:cNvCxnSpPr/>
          <p:nvPr/>
        </p:nvCxnSpPr>
        <p:spPr>
          <a:xfrm flipV="1">
            <a:off x="72734" y="179691"/>
            <a:ext cx="6657304" cy="14144"/>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pic>
        <p:nvPicPr>
          <p:cNvPr id="11" name="Image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0038" y="230328"/>
            <a:ext cx="5240537" cy="3493691"/>
          </a:xfrm>
          <a:prstGeom prst="rect">
            <a:avLst/>
          </a:prstGeom>
        </p:spPr>
      </p:pic>
      <p:pic>
        <p:nvPicPr>
          <p:cNvPr id="12" name="Image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516" y="3834938"/>
            <a:ext cx="3562272" cy="2374848"/>
          </a:xfrm>
          <a:prstGeom prst="rect">
            <a:avLst/>
          </a:prstGeom>
        </p:spPr>
      </p:pic>
      <p:pic>
        <p:nvPicPr>
          <p:cNvPr id="13" name="Image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2103" y="3805661"/>
            <a:ext cx="3588903" cy="2392601"/>
          </a:xfrm>
          <a:prstGeom prst="rect">
            <a:avLst/>
          </a:prstGeom>
        </p:spPr>
      </p:pic>
    </p:spTree>
    <p:extLst>
      <p:ext uri="{BB962C8B-B14F-4D97-AF65-F5344CB8AC3E}">
        <p14:creationId xmlns:p14="http://schemas.microsoft.com/office/powerpoint/2010/main" val="928482306"/>
      </p:ext>
    </p:extLst>
  </p:cSld>
  <p:clrMapOvr>
    <a:masterClrMapping/>
  </p:clrMapOvr>
  <p:transition spd="slow" advClick="0">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14" name="Título 1"/>
          <p:cNvSpPr txBox="1">
            <a:spLocks/>
          </p:cNvSpPr>
          <p:nvPr/>
        </p:nvSpPr>
        <p:spPr>
          <a:xfrm>
            <a:off x="342394" y="332035"/>
            <a:ext cx="6882653" cy="19917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ANIMAÇÃO TURÍSTICA </a:t>
            </a:r>
            <a:br>
              <a:rPr lang="pt-PT" b="1" dirty="0">
                <a:solidFill>
                  <a:srgbClr val="063F52"/>
                </a:solidFill>
                <a:latin typeface="HurmeGeometricSans4 Regular" panose="020B0500020000000000" pitchFamily="34" charset="0"/>
              </a:rPr>
            </a:br>
            <a:r>
              <a:rPr lang="pt-PT" b="1" dirty="0">
                <a:solidFill>
                  <a:srgbClr val="063F52"/>
                </a:solidFill>
                <a:latin typeface="HurmeGeometricSans4 Regular" panose="020B0500020000000000" pitchFamily="34" charset="0"/>
              </a:rPr>
              <a:t>E EVENTOS</a:t>
            </a:r>
          </a:p>
        </p:txBody>
      </p:sp>
      <p:sp>
        <p:nvSpPr>
          <p:cNvPr id="15" name="Marcador de Posição de Conteúdo 2"/>
          <p:cNvSpPr txBox="1">
            <a:spLocks/>
          </p:cNvSpPr>
          <p:nvPr/>
        </p:nvSpPr>
        <p:spPr>
          <a:xfrm>
            <a:off x="838200" y="2173356"/>
            <a:ext cx="6386847"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pt-PT" sz="2700">
                <a:solidFill>
                  <a:srgbClr val="063F52"/>
                </a:solidFill>
                <a:latin typeface="HurmeGeometricSans4 Regular" panose="020B0500020000000000" pitchFamily="34" charset="0"/>
              </a:rPr>
              <a:t>Natal::  </a:t>
            </a:r>
          </a:p>
          <a:p>
            <a:pPr marL="0" indent="0">
              <a:buFont typeface="Arial" panose="020B0604020202020204" pitchFamily="34" charset="0"/>
              <a:buNone/>
            </a:pPr>
            <a:endParaRPr lang="pt-PT" dirty="0">
              <a:latin typeface="HurmeGeometricSans4 Regular" panose="020B0500020000000000" pitchFamily="34" charset="0"/>
            </a:endParaRPr>
          </a:p>
        </p:txBody>
      </p:sp>
      <p:cxnSp>
        <p:nvCxnSpPr>
          <p:cNvPr id="16" name="Conexão reta 15"/>
          <p:cNvCxnSpPr/>
          <p:nvPr/>
        </p:nvCxnSpPr>
        <p:spPr>
          <a:xfrm flipV="1">
            <a:off x="316076" y="170268"/>
            <a:ext cx="6657304" cy="14144"/>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pic>
        <p:nvPicPr>
          <p:cNvPr id="17" name="Image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830" y="3645678"/>
            <a:ext cx="3766793" cy="2511195"/>
          </a:xfrm>
          <a:prstGeom prst="rect">
            <a:avLst/>
          </a:prstGeom>
        </p:spPr>
      </p:pic>
      <p:pic>
        <p:nvPicPr>
          <p:cNvPr id="18" name="Image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9720" y="3665886"/>
            <a:ext cx="3731519" cy="2490987"/>
          </a:xfrm>
          <a:prstGeom prst="rect">
            <a:avLst/>
          </a:prstGeom>
        </p:spPr>
      </p:pic>
      <p:pic>
        <p:nvPicPr>
          <p:cNvPr id="19" name="Imagem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606222" y="930969"/>
            <a:ext cx="5972460" cy="4479347"/>
          </a:xfrm>
          <a:prstGeom prst="rect">
            <a:avLst/>
          </a:prstGeom>
        </p:spPr>
      </p:pic>
    </p:spTree>
    <p:extLst>
      <p:ext uri="{BB962C8B-B14F-4D97-AF65-F5344CB8AC3E}">
        <p14:creationId xmlns:p14="http://schemas.microsoft.com/office/powerpoint/2010/main" val="2355431227"/>
      </p:ext>
    </p:extLst>
  </p:cSld>
  <p:clrMapOvr>
    <a:masterClrMapping/>
  </p:clrMapOvr>
  <p:transition spd="slow" advClick="0">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14" name="Título 1"/>
          <p:cNvSpPr txBox="1">
            <a:spLocks/>
          </p:cNvSpPr>
          <p:nvPr/>
        </p:nvSpPr>
        <p:spPr>
          <a:xfrm>
            <a:off x="838200" y="618836"/>
            <a:ext cx="8296564" cy="13397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TOURING CULTURAL</a:t>
            </a:r>
            <a:br>
              <a:rPr lang="pt-PT" b="1" dirty="0">
                <a:solidFill>
                  <a:srgbClr val="063F52"/>
                </a:solidFill>
                <a:latin typeface="HurmeGeometricSans4 Regular" panose="020B0500020000000000" pitchFamily="34" charset="0"/>
              </a:rPr>
            </a:br>
            <a:r>
              <a:rPr lang="pt-PT" b="1" dirty="0">
                <a:solidFill>
                  <a:srgbClr val="063F52"/>
                </a:solidFill>
                <a:latin typeface="HurmeGeometricSans4 Regular" panose="020B0500020000000000" pitchFamily="34" charset="0"/>
              </a:rPr>
              <a:t>E PAISAGÍSTICO </a:t>
            </a:r>
          </a:p>
        </p:txBody>
      </p:sp>
      <p:cxnSp>
        <p:nvCxnSpPr>
          <p:cNvPr id="15" name="Conexão reta 14"/>
          <p:cNvCxnSpPr/>
          <p:nvPr/>
        </p:nvCxnSpPr>
        <p:spPr>
          <a:xfrm flipV="1">
            <a:off x="838200" y="307691"/>
            <a:ext cx="5784273" cy="1043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Marcador de Posição de Conteúdo 2"/>
          <p:cNvSpPr txBox="1">
            <a:spLocks/>
          </p:cNvSpPr>
          <p:nvPr/>
        </p:nvSpPr>
        <p:spPr>
          <a:xfrm>
            <a:off x="838201" y="2366535"/>
            <a:ext cx="625805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pt-PT">
                <a:solidFill>
                  <a:srgbClr val="063F52"/>
                </a:solidFill>
                <a:latin typeface="HurmeGeometricSans4 Regular" panose="020B0500020000000000" pitchFamily="34" charset="0"/>
              </a:rPr>
              <a:t>O privilégio de visitar lugares únicos e contemplar paisagens belas.</a:t>
            </a:r>
          </a:p>
          <a:p>
            <a:pPr marL="0" indent="0">
              <a:buFont typeface="Arial" panose="020B0604020202020204" pitchFamily="34" charset="0"/>
              <a:buNone/>
            </a:pPr>
            <a:endParaRPr lang="pt-PT">
              <a:latin typeface="HurmeGeometricSans4 Regular" panose="020B0500020000000000" pitchFamily="34" charset="0"/>
            </a:endParaRPr>
          </a:p>
          <a:p>
            <a:endParaRPr lang="pt-PT" dirty="0">
              <a:latin typeface="HurmeGeometricSans4 Regular" panose="020B0500020000000000" pitchFamily="34" charset="0"/>
            </a:endParaRPr>
          </a:p>
        </p:txBody>
      </p:sp>
      <p:pic>
        <p:nvPicPr>
          <p:cNvPr id="17" name="Image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7514" y="0"/>
            <a:ext cx="4684486" cy="6858000"/>
          </a:xfrm>
          <a:prstGeom prst="rect">
            <a:avLst/>
          </a:prstGeom>
        </p:spPr>
      </p:pic>
    </p:spTree>
    <p:extLst>
      <p:ext uri="{BB962C8B-B14F-4D97-AF65-F5344CB8AC3E}">
        <p14:creationId xmlns:p14="http://schemas.microsoft.com/office/powerpoint/2010/main" val="2635847310"/>
      </p:ext>
    </p:extLst>
  </p:cSld>
  <p:clrMapOvr>
    <a:masterClrMapping/>
  </p:clrMapOvr>
  <p:transition spd="slow" advClick="0">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14" name="Título 1"/>
          <p:cNvSpPr txBox="1">
            <a:spLocks/>
          </p:cNvSpPr>
          <p:nvPr/>
        </p:nvSpPr>
        <p:spPr>
          <a:xfrm>
            <a:off x="838199" y="491170"/>
            <a:ext cx="6386847" cy="19917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TOURING CULTURAL E PAISAGÍSTICO</a:t>
            </a:r>
          </a:p>
        </p:txBody>
      </p:sp>
      <p:sp>
        <p:nvSpPr>
          <p:cNvPr id="15" name="Marcador de Posição de Conteúdo 2"/>
          <p:cNvSpPr txBox="1">
            <a:spLocks/>
          </p:cNvSpPr>
          <p:nvPr/>
        </p:nvSpPr>
        <p:spPr>
          <a:xfrm>
            <a:off x="838199" y="1772523"/>
            <a:ext cx="6386847"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pt-PT" sz="2700" dirty="0">
                <a:solidFill>
                  <a:srgbClr val="063F52"/>
                </a:solidFill>
                <a:latin typeface="HurmeGeometricSans4 Regular" panose="020B0500020000000000" pitchFamily="34" charset="0"/>
              </a:rPr>
              <a:t>Rota Camilo</a:t>
            </a:r>
          </a:p>
          <a:p>
            <a:pPr marL="0" indent="0">
              <a:spcAft>
                <a:spcPts val="1200"/>
              </a:spcAft>
              <a:buFont typeface="Arial" panose="020B0604020202020204" pitchFamily="34" charset="0"/>
              <a:buNone/>
            </a:pPr>
            <a:r>
              <a:rPr lang="pt-PT" sz="2400" dirty="0">
                <a:latin typeface="HurmeGeometricSans4 Regular" panose="020B0500020000000000" pitchFamily="34" charset="0"/>
              </a:rPr>
              <a:t>	</a:t>
            </a:r>
            <a:r>
              <a:rPr lang="pt-PT" sz="2000" dirty="0">
                <a:solidFill>
                  <a:srgbClr val="063F52"/>
                </a:solidFill>
                <a:latin typeface="HurmeGeometricSans4 Regular" panose="020B0500020000000000" pitchFamily="34" charset="0"/>
              </a:rPr>
              <a:t>» Casa de Camilo-Museu</a:t>
            </a:r>
          </a:p>
          <a:p>
            <a:pPr marL="0" indent="0">
              <a:spcAft>
                <a:spcPts val="1200"/>
              </a:spcAft>
              <a:buFont typeface="Arial" panose="020B0604020202020204" pitchFamily="34" charset="0"/>
              <a:buNone/>
            </a:pPr>
            <a:r>
              <a:rPr lang="pt-PT" sz="2000" dirty="0">
                <a:solidFill>
                  <a:srgbClr val="063F52"/>
                </a:solidFill>
                <a:latin typeface="HurmeGeometricSans4 Regular" panose="020B0500020000000000" pitchFamily="34" charset="0"/>
              </a:rPr>
              <a:t>	» Trilho da Cangosta do Estêvão</a:t>
            </a:r>
          </a:p>
          <a:p>
            <a:pPr marL="0" indent="0">
              <a:spcAft>
                <a:spcPts val="1200"/>
              </a:spcAft>
              <a:buFont typeface="Arial" panose="020B0604020202020204" pitchFamily="34" charset="0"/>
              <a:buNone/>
            </a:pPr>
            <a:r>
              <a:rPr lang="pt-PT" sz="2000" dirty="0">
                <a:solidFill>
                  <a:srgbClr val="063F52"/>
                </a:solidFill>
                <a:latin typeface="HurmeGeometricSans4 Regular" panose="020B0500020000000000" pitchFamily="34" charset="0"/>
              </a:rPr>
              <a:t>	» Ementas Camilianas</a:t>
            </a:r>
          </a:p>
          <a:p>
            <a:pPr>
              <a:spcAft>
                <a:spcPts val="1200"/>
              </a:spcAft>
            </a:pPr>
            <a:endParaRPr lang="pt-PT" sz="2700" dirty="0">
              <a:solidFill>
                <a:srgbClr val="063F52"/>
              </a:solidFill>
              <a:latin typeface="HurmeGeometricSans4 Regular" panose="020B0500020000000000" pitchFamily="34" charset="0"/>
            </a:endParaRPr>
          </a:p>
          <a:p>
            <a:pPr marL="0" indent="0">
              <a:buFont typeface="Arial" panose="020B0604020202020204" pitchFamily="34" charset="0"/>
              <a:buNone/>
            </a:pPr>
            <a:endParaRPr lang="pt-PT" dirty="0">
              <a:latin typeface="HurmeGeometricSans4 Regular" panose="020B0500020000000000" pitchFamily="34" charset="0"/>
            </a:endParaRPr>
          </a:p>
        </p:txBody>
      </p:sp>
      <p:cxnSp>
        <p:nvCxnSpPr>
          <p:cNvPr id="16" name="Conexão reta 15"/>
          <p:cNvCxnSpPr/>
          <p:nvPr/>
        </p:nvCxnSpPr>
        <p:spPr>
          <a:xfrm flipV="1">
            <a:off x="838199" y="140316"/>
            <a:ext cx="6657304" cy="14144"/>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pic>
        <p:nvPicPr>
          <p:cNvPr id="17" name="Image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402" y="4241264"/>
            <a:ext cx="3031673" cy="2022913"/>
          </a:xfrm>
          <a:prstGeom prst="rect">
            <a:avLst/>
          </a:prstGeom>
        </p:spPr>
      </p:pic>
      <p:pic>
        <p:nvPicPr>
          <p:cNvPr id="18" name="Imagem 17"/>
          <p:cNvPicPr>
            <a:picLocks noChangeAspect="1"/>
          </p:cNvPicPr>
          <p:nvPr/>
        </p:nvPicPr>
        <p:blipFill rotWithShape="1">
          <a:blip r:embed="rId4" cstate="print">
            <a:extLst>
              <a:ext uri="{28A0092B-C50C-407E-A947-70E740481C1C}">
                <a14:useLocalDpi xmlns:a14="http://schemas.microsoft.com/office/drawing/2010/main" val="0"/>
              </a:ext>
            </a:extLst>
          </a:blip>
          <a:srcRect l="2746" t="2227" r="26148"/>
          <a:stretch/>
        </p:blipFill>
        <p:spPr>
          <a:xfrm>
            <a:off x="4379987" y="4239918"/>
            <a:ext cx="2677194" cy="2024259"/>
          </a:xfrm>
          <a:prstGeom prst="rect">
            <a:avLst/>
          </a:prstGeom>
        </p:spPr>
      </p:pic>
      <p:pic>
        <p:nvPicPr>
          <p:cNvPr id="19" name="Imagem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0921" y="0"/>
            <a:ext cx="4678800" cy="6858000"/>
          </a:xfrm>
          <a:prstGeom prst="rect">
            <a:avLst/>
          </a:prstGeom>
        </p:spPr>
      </p:pic>
    </p:spTree>
    <p:extLst>
      <p:ext uri="{BB962C8B-B14F-4D97-AF65-F5344CB8AC3E}">
        <p14:creationId xmlns:p14="http://schemas.microsoft.com/office/powerpoint/2010/main" val="1863502602"/>
      </p:ext>
    </p:extLst>
  </p:cSld>
  <p:clrMapOvr>
    <a:masterClrMapping/>
  </p:clrMapOvr>
  <p:transition spd="slow" advClick="0">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Título 1"/>
          <p:cNvSpPr txBox="1">
            <a:spLocks/>
          </p:cNvSpPr>
          <p:nvPr/>
        </p:nvSpPr>
        <p:spPr>
          <a:xfrm>
            <a:off x="471041" y="272501"/>
            <a:ext cx="6657304" cy="19917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TOURING CULTURAL E PAISAGÍSTICO</a:t>
            </a:r>
          </a:p>
        </p:txBody>
      </p:sp>
      <p:sp>
        <p:nvSpPr>
          <p:cNvPr id="3" name="Marcador de Posição de Conteúdo 2"/>
          <p:cNvSpPr txBox="1">
            <a:spLocks/>
          </p:cNvSpPr>
          <p:nvPr/>
        </p:nvSpPr>
        <p:spPr>
          <a:xfrm>
            <a:off x="741498" y="1795160"/>
            <a:ext cx="6386847"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pt-PT" sz="2700" dirty="0">
                <a:solidFill>
                  <a:srgbClr val="063F52"/>
                </a:solidFill>
                <a:latin typeface="HurmeGeometricSans4 Regular" panose="020B0500020000000000" pitchFamily="34" charset="0"/>
              </a:rPr>
              <a:t>Museus</a:t>
            </a:r>
          </a:p>
          <a:p>
            <a:pPr marL="0" indent="0">
              <a:spcAft>
                <a:spcPts val="1200"/>
              </a:spcAft>
              <a:buFont typeface="Arial" panose="020B0604020202020204" pitchFamily="34" charset="0"/>
              <a:buNone/>
            </a:pPr>
            <a:r>
              <a:rPr lang="pt-PT" sz="2400" dirty="0">
                <a:latin typeface="HurmeGeometricSans4 Regular" panose="020B0500020000000000" pitchFamily="34" charset="0"/>
              </a:rPr>
              <a:t>	</a:t>
            </a:r>
            <a:r>
              <a:rPr lang="pt-PT" sz="2000" dirty="0">
                <a:solidFill>
                  <a:srgbClr val="063F52"/>
                </a:solidFill>
                <a:latin typeface="HurmeGeometricSans4 Regular" panose="020B0500020000000000" pitchFamily="34" charset="0"/>
              </a:rPr>
              <a:t>» Museu Bernardino Machado</a:t>
            </a:r>
          </a:p>
          <a:p>
            <a:pPr marL="0" indent="0">
              <a:spcAft>
                <a:spcPts val="1200"/>
              </a:spcAft>
              <a:buFont typeface="Arial" panose="020B0604020202020204" pitchFamily="34" charset="0"/>
              <a:buNone/>
            </a:pPr>
            <a:r>
              <a:rPr lang="pt-PT" sz="2000" dirty="0">
                <a:solidFill>
                  <a:srgbClr val="063F52"/>
                </a:solidFill>
                <a:latin typeface="HurmeGeometricSans4 Regular" panose="020B0500020000000000" pitchFamily="34" charset="0"/>
              </a:rPr>
              <a:t>	» Centro Português do Surrealismo </a:t>
            </a:r>
          </a:p>
          <a:p>
            <a:pPr>
              <a:spcAft>
                <a:spcPts val="1200"/>
              </a:spcAft>
            </a:pPr>
            <a:endParaRPr lang="pt-PT" sz="2700" dirty="0">
              <a:solidFill>
                <a:srgbClr val="063F52"/>
              </a:solidFill>
              <a:latin typeface="HurmeGeometricSans4 Regular" panose="020B0500020000000000" pitchFamily="34" charset="0"/>
            </a:endParaRPr>
          </a:p>
          <a:p>
            <a:pPr marL="0" indent="0">
              <a:buFont typeface="Arial" panose="020B0604020202020204" pitchFamily="34" charset="0"/>
              <a:buNone/>
            </a:pPr>
            <a:endParaRPr lang="pt-PT" dirty="0">
              <a:latin typeface="HurmeGeometricSans4 Regular" panose="020B0500020000000000" pitchFamily="34" charset="0"/>
            </a:endParaRPr>
          </a:p>
        </p:txBody>
      </p:sp>
      <p:cxnSp>
        <p:nvCxnSpPr>
          <p:cNvPr id="4" name="Conexão reta 3"/>
          <p:cNvCxnSpPr/>
          <p:nvPr/>
        </p:nvCxnSpPr>
        <p:spPr>
          <a:xfrm flipV="1">
            <a:off x="471041" y="158149"/>
            <a:ext cx="6657304" cy="14144"/>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5090" y="3886181"/>
            <a:ext cx="3863255" cy="2575504"/>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360" y="3886180"/>
            <a:ext cx="2848664" cy="2575505"/>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8345" y="483969"/>
            <a:ext cx="5063655" cy="3378773"/>
          </a:xfrm>
          <a:prstGeom prst="rect">
            <a:avLst/>
          </a:prstGeom>
        </p:spPr>
      </p:pic>
    </p:spTree>
    <p:extLst>
      <p:ext uri="{BB962C8B-B14F-4D97-AF65-F5344CB8AC3E}">
        <p14:creationId xmlns:p14="http://schemas.microsoft.com/office/powerpoint/2010/main" val="485591174"/>
      </p:ext>
    </p:extLst>
  </p:cSld>
  <p:clrMapOvr>
    <a:masterClrMapping/>
  </p:clrMapOvr>
  <p:transition spd="slow" advClick="0">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Título 1"/>
          <p:cNvSpPr txBox="1">
            <a:spLocks/>
          </p:cNvSpPr>
          <p:nvPr/>
        </p:nvSpPr>
        <p:spPr>
          <a:xfrm>
            <a:off x="429482" y="249209"/>
            <a:ext cx="6141135" cy="19917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TOURING CULTURAL E PAISAGÍSTICO</a:t>
            </a:r>
          </a:p>
        </p:txBody>
      </p:sp>
      <p:sp>
        <p:nvSpPr>
          <p:cNvPr id="3" name="Marcador de Posição de Conteúdo 2"/>
          <p:cNvSpPr txBox="1">
            <a:spLocks/>
          </p:cNvSpPr>
          <p:nvPr/>
        </p:nvSpPr>
        <p:spPr>
          <a:xfrm>
            <a:off x="838200" y="2173356"/>
            <a:ext cx="6386847"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pt-PT" sz="2700" dirty="0">
                <a:solidFill>
                  <a:srgbClr val="063F52"/>
                </a:solidFill>
                <a:latin typeface="HurmeGeometricSans4 Regular" panose="020B0500020000000000" pitchFamily="34" charset="0"/>
              </a:rPr>
              <a:t>Casa das Artes</a:t>
            </a:r>
          </a:p>
          <a:p>
            <a:pPr marL="0" indent="0">
              <a:spcAft>
                <a:spcPts val="1200"/>
              </a:spcAft>
              <a:buFont typeface="Arial" panose="020B0604020202020204" pitchFamily="34" charset="0"/>
              <a:buNone/>
            </a:pPr>
            <a:r>
              <a:rPr lang="pt-PT" sz="2400" dirty="0">
                <a:solidFill>
                  <a:srgbClr val="063F52"/>
                </a:solidFill>
                <a:latin typeface="HurmeGeometricSans4 Regular" panose="020B0500020000000000" pitchFamily="34" charset="0"/>
              </a:rPr>
              <a:t>» Programação cultural vasta</a:t>
            </a:r>
          </a:p>
          <a:p>
            <a:pPr marL="0" indent="0">
              <a:buFont typeface="Arial" panose="020B0604020202020204" pitchFamily="34" charset="0"/>
              <a:buNone/>
            </a:pPr>
            <a:endParaRPr lang="pt-PT" dirty="0">
              <a:latin typeface="HurmeGeometricSans4 Regular" panose="020B0500020000000000" pitchFamily="34" charset="0"/>
            </a:endParaRPr>
          </a:p>
        </p:txBody>
      </p:sp>
      <p:cxnSp>
        <p:nvCxnSpPr>
          <p:cNvPr id="4" name="Conexão reta 3"/>
          <p:cNvCxnSpPr/>
          <p:nvPr/>
        </p:nvCxnSpPr>
        <p:spPr>
          <a:xfrm flipV="1">
            <a:off x="429482" y="126099"/>
            <a:ext cx="6657304" cy="14144"/>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3358" y="126099"/>
            <a:ext cx="5598018" cy="3735331"/>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482" y="3414465"/>
            <a:ext cx="4009777" cy="2673184"/>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0875" y="3429000"/>
            <a:ext cx="4006214" cy="2673184"/>
          </a:xfrm>
          <a:prstGeom prst="rect">
            <a:avLst/>
          </a:prstGeom>
        </p:spPr>
      </p:pic>
    </p:spTree>
    <p:extLst>
      <p:ext uri="{BB962C8B-B14F-4D97-AF65-F5344CB8AC3E}">
        <p14:creationId xmlns:p14="http://schemas.microsoft.com/office/powerpoint/2010/main" val="2327132897"/>
      </p:ext>
    </p:extLst>
  </p:cSld>
  <p:clrMapOvr>
    <a:masterClrMapping/>
  </p:clrMapOvr>
  <p:transition spd="slow" advClick="0">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Título 1"/>
          <p:cNvSpPr txBox="1">
            <a:spLocks/>
          </p:cNvSpPr>
          <p:nvPr/>
        </p:nvSpPr>
        <p:spPr>
          <a:xfrm>
            <a:off x="446365" y="340142"/>
            <a:ext cx="6150430" cy="19917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TOURING CULTURAL E PAISAGÍSTICO</a:t>
            </a:r>
          </a:p>
        </p:txBody>
      </p:sp>
      <p:sp>
        <p:nvSpPr>
          <p:cNvPr id="3" name="Marcador de Posição de Conteúdo 2"/>
          <p:cNvSpPr txBox="1">
            <a:spLocks/>
          </p:cNvSpPr>
          <p:nvPr/>
        </p:nvSpPr>
        <p:spPr>
          <a:xfrm>
            <a:off x="838200" y="2173356"/>
            <a:ext cx="6386847"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pt-PT" sz="2700">
                <a:solidFill>
                  <a:srgbClr val="063F52"/>
                </a:solidFill>
                <a:latin typeface="HurmeGeometricSans4 Regular" panose="020B0500020000000000" pitchFamily="34" charset="0"/>
              </a:rPr>
              <a:t>Parque da Devesa</a:t>
            </a:r>
          </a:p>
          <a:p>
            <a:pPr marL="0" indent="0">
              <a:buFont typeface="Arial" panose="020B0604020202020204" pitchFamily="34" charset="0"/>
              <a:buNone/>
            </a:pPr>
            <a:endParaRPr lang="pt-PT" dirty="0">
              <a:latin typeface="HurmeGeometricSans4 Regular" panose="020B0500020000000000" pitchFamily="34" charset="0"/>
            </a:endParaRPr>
          </a:p>
        </p:txBody>
      </p:sp>
      <p:cxnSp>
        <p:nvCxnSpPr>
          <p:cNvPr id="4" name="Conexão reta 3"/>
          <p:cNvCxnSpPr/>
          <p:nvPr/>
        </p:nvCxnSpPr>
        <p:spPr>
          <a:xfrm flipV="1">
            <a:off x="446365" y="225789"/>
            <a:ext cx="6657304" cy="14144"/>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599" y="3766005"/>
            <a:ext cx="3924799" cy="2618860"/>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2396" y="340142"/>
            <a:ext cx="5134227" cy="3425863"/>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5250" y="3766005"/>
            <a:ext cx="3974553" cy="2618860"/>
          </a:xfrm>
          <a:prstGeom prst="rect">
            <a:avLst/>
          </a:prstGeom>
        </p:spPr>
      </p:pic>
    </p:spTree>
    <p:extLst>
      <p:ext uri="{BB962C8B-B14F-4D97-AF65-F5344CB8AC3E}">
        <p14:creationId xmlns:p14="http://schemas.microsoft.com/office/powerpoint/2010/main" val="2920183510"/>
      </p:ext>
    </p:extLst>
  </p:cSld>
  <p:clrMapOvr>
    <a:masterClrMapping/>
  </p:clrMapOvr>
  <p:transition spd="slow" advClick="0">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8" name="Título 1"/>
          <p:cNvSpPr txBox="1">
            <a:spLocks/>
          </p:cNvSpPr>
          <p:nvPr/>
        </p:nvSpPr>
        <p:spPr>
          <a:xfrm>
            <a:off x="797256" y="618836"/>
            <a:ext cx="8296564" cy="13397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TURISMO INDUSTRIAL</a:t>
            </a:r>
            <a:br>
              <a:rPr lang="pt-PT" b="1" dirty="0">
                <a:solidFill>
                  <a:srgbClr val="063F52"/>
                </a:solidFill>
                <a:latin typeface="HurmeGeometricSans4 Regular" panose="020B0500020000000000" pitchFamily="34" charset="0"/>
              </a:rPr>
            </a:br>
            <a:r>
              <a:rPr lang="pt-PT" b="1" dirty="0">
                <a:solidFill>
                  <a:srgbClr val="063F52"/>
                </a:solidFill>
                <a:latin typeface="HurmeGeometricSans4 Regular" panose="020B0500020000000000" pitchFamily="34" charset="0"/>
              </a:rPr>
              <a:t>E DE NEGÓCIOS </a:t>
            </a:r>
          </a:p>
        </p:txBody>
      </p:sp>
      <p:cxnSp>
        <p:nvCxnSpPr>
          <p:cNvPr id="9" name="Conexão reta 8"/>
          <p:cNvCxnSpPr/>
          <p:nvPr/>
        </p:nvCxnSpPr>
        <p:spPr>
          <a:xfrm flipV="1">
            <a:off x="797256" y="368839"/>
            <a:ext cx="5784273" cy="1043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Marcador de Posição de Conteúdo 2"/>
          <p:cNvSpPr txBox="1">
            <a:spLocks/>
          </p:cNvSpPr>
          <p:nvPr/>
        </p:nvSpPr>
        <p:spPr>
          <a:xfrm>
            <a:off x="797257" y="2366535"/>
            <a:ext cx="625805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pt-PT">
                <a:solidFill>
                  <a:srgbClr val="063F52"/>
                </a:solidFill>
                <a:latin typeface="HurmeGeometricSans4 Regular" panose="020B0500020000000000" pitchFamily="34" charset="0"/>
              </a:rPr>
              <a:t>A força industrial de um concelho conectado com parceiros internacionais e empresas de referência mundial. </a:t>
            </a:r>
          </a:p>
          <a:p>
            <a:endParaRPr lang="pt-PT">
              <a:latin typeface="HurmeGeometricSans4 Regular" panose="020B0500020000000000" pitchFamily="34" charset="0"/>
            </a:endParaRPr>
          </a:p>
          <a:p>
            <a:endParaRPr lang="pt-PT" dirty="0">
              <a:latin typeface="HurmeGeometricSans4 Regular" panose="020B0500020000000000" pitchFamily="34" charset="0"/>
            </a:endParaRPr>
          </a:p>
        </p:txBody>
      </p:sp>
      <p:pic>
        <p:nvPicPr>
          <p:cNvPr id="11" name="Image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5034" y="0"/>
            <a:ext cx="4686966" cy="6858000"/>
          </a:xfrm>
          <a:prstGeom prst="rect">
            <a:avLst/>
          </a:prstGeom>
        </p:spPr>
      </p:pic>
    </p:spTree>
    <p:extLst>
      <p:ext uri="{BB962C8B-B14F-4D97-AF65-F5344CB8AC3E}">
        <p14:creationId xmlns:p14="http://schemas.microsoft.com/office/powerpoint/2010/main" val="2379914112"/>
      </p:ext>
    </p:extLst>
  </p:cSld>
  <p:clrMapOvr>
    <a:masterClrMapping/>
  </p:clrMapOvr>
  <p:transition spd="slow" advClick="0">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Título 1"/>
          <p:cNvSpPr txBox="1">
            <a:spLocks/>
          </p:cNvSpPr>
          <p:nvPr/>
        </p:nvSpPr>
        <p:spPr>
          <a:xfrm>
            <a:off x="5284940" y="307406"/>
            <a:ext cx="5408054" cy="19917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TURISMO INDUSTRIAL</a:t>
            </a:r>
            <a:br>
              <a:rPr lang="pt-PT" b="1" dirty="0">
                <a:solidFill>
                  <a:srgbClr val="063F52"/>
                </a:solidFill>
                <a:latin typeface="HurmeGeometricSans4 Regular" panose="020B0500020000000000" pitchFamily="34" charset="0"/>
              </a:rPr>
            </a:br>
            <a:r>
              <a:rPr lang="pt-PT" b="1" dirty="0">
                <a:solidFill>
                  <a:srgbClr val="063F52"/>
                </a:solidFill>
                <a:latin typeface="HurmeGeometricSans4 Regular" panose="020B0500020000000000" pitchFamily="34" charset="0"/>
              </a:rPr>
              <a:t>E DE NEGÓCIOS</a:t>
            </a:r>
          </a:p>
        </p:txBody>
      </p:sp>
      <p:sp>
        <p:nvSpPr>
          <p:cNvPr id="3" name="Marcador de Posição de Conteúdo 2"/>
          <p:cNvSpPr txBox="1">
            <a:spLocks/>
          </p:cNvSpPr>
          <p:nvPr/>
        </p:nvSpPr>
        <p:spPr>
          <a:xfrm>
            <a:off x="5284940" y="2353310"/>
            <a:ext cx="6940639" cy="8403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pt-PT" sz="2700" b="1" dirty="0">
                <a:solidFill>
                  <a:srgbClr val="063F52"/>
                </a:solidFill>
                <a:latin typeface="HurmeGeometricSans4 Regular" panose="020B0500020000000000" pitchFamily="34" charset="0"/>
              </a:rPr>
              <a:t>11</a:t>
            </a:r>
            <a:r>
              <a:rPr lang="pt-PT" sz="2700" dirty="0">
                <a:solidFill>
                  <a:srgbClr val="063F52"/>
                </a:solidFill>
                <a:latin typeface="HurmeGeometricSans4 Regular" panose="020B0500020000000000" pitchFamily="34" charset="0"/>
              </a:rPr>
              <a:t> polos de visita</a:t>
            </a:r>
          </a:p>
          <a:p>
            <a:pPr marL="0" indent="0">
              <a:spcAft>
                <a:spcPts val="1200"/>
              </a:spcAft>
              <a:buFont typeface="Arial" panose="020B0604020202020204" pitchFamily="34" charset="0"/>
              <a:buNone/>
            </a:pPr>
            <a:endParaRPr lang="pt-PT" sz="2700" dirty="0">
              <a:latin typeface="HurmeGeometricSans4 Regular" panose="020B0500020000000000" pitchFamily="34" charset="0"/>
            </a:endParaRPr>
          </a:p>
          <a:p>
            <a:pPr marL="0" indent="0">
              <a:spcAft>
                <a:spcPts val="1200"/>
              </a:spcAft>
              <a:buFont typeface="Arial" panose="020B0604020202020204" pitchFamily="34" charset="0"/>
              <a:buNone/>
            </a:pPr>
            <a:endParaRPr lang="pt-PT" sz="1400" dirty="0">
              <a:latin typeface="HurmeGeometricSans4 Regular" panose="020B0500020000000000" pitchFamily="34" charset="0"/>
            </a:endParaRPr>
          </a:p>
        </p:txBody>
      </p:sp>
      <p:pic>
        <p:nvPicPr>
          <p:cNvPr id="4" name="Imagem 3"/>
          <p:cNvPicPr>
            <a:picLocks noChangeAspect="1"/>
          </p:cNvPicPr>
          <p:nvPr/>
        </p:nvPicPr>
        <p:blipFill rotWithShape="1">
          <a:blip r:embed="rId3" cstate="print">
            <a:extLst>
              <a:ext uri="{28A0092B-C50C-407E-A947-70E740481C1C}">
                <a14:useLocalDpi xmlns:a14="http://schemas.microsoft.com/office/drawing/2010/main" val="0"/>
              </a:ext>
            </a:extLst>
          </a:blip>
          <a:srcRect l="4179" r="2337"/>
          <a:stretch/>
        </p:blipFill>
        <p:spPr>
          <a:xfrm>
            <a:off x="0" y="0"/>
            <a:ext cx="4464676" cy="6858000"/>
          </a:xfrm>
          <a:prstGeom prst="rect">
            <a:avLst/>
          </a:prstGeom>
        </p:spPr>
      </p:pic>
      <p:cxnSp>
        <p:nvCxnSpPr>
          <p:cNvPr id="5" name="Conexão reta 4"/>
          <p:cNvCxnSpPr/>
          <p:nvPr/>
        </p:nvCxnSpPr>
        <p:spPr>
          <a:xfrm flipV="1">
            <a:off x="5284940" y="220879"/>
            <a:ext cx="6657304" cy="14144"/>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sp>
        <p:nvSpPr>
          <p:cNvPr id="6" name="Retângulo 5"/>
          <p:cNvSpPr/>
          <p:nvPr/>
        </p:nvSpPr>
        <p:spPr>
          <a:xfrm>
            <a:off x="4464676" y="3678988"/>
            <a:ext cx="7760903" cy="477054"/>
          </a:xfrm>
          <a:prstGeom prst="rect">
            <a:avLst/>
          </a:prstGeom>
        </p:spPr>
        <p:txBody>
          <a:bodyPr wrap="square">
            <a:spAutoFit/>
          </a:bodyPr>
          <a:lstStyle/>
          <a:p>
            <a:pPr>
              <a:spcAft>
                <a:spcPts val="1200"/>
              </a:spcAft>
            </a:pPr>
            <a:r>
              <a:rPr lang="pt-PT" sz="2500" b="1" dirty="0">
                <a:solidFill>
                  <a:srgbClr val="063F52"/>
                </a:solidFill>
                <a:latin typeface="HurmeGeometricSans4 Regular" panose="020B0500020000000000" pitchFamily="34" charset="0"/>
              </a:rPr>
              <a:t>Património</a:t>
            </a:r>
            <a:r>
              <a:rPr lang="pt-PT" sz="2500" dirty="0">
                <a:solidFill>
                  <a:srgbClr val="063F52"/>
                </a:solidFill>
                <a:latin typeface="HurmeGeometricSans4 Regular" panose="020B0500020000000000" pitchFamily="34" charset="0"/>
              </a:rPr>
              <a:t> :: </a:t>
            </a:r>
            <a:r>
              <a:rPr lang="pt-PT" sz="2500" b="1" dirty="0">
                <a:solidFill>
                  <a:srgbClr val="063F52"/>
                </a:solidFill>
                <a:latin typeface="HurmeGeometricSans4 Regular" panose="020B0500020000000000" pitchFamily="34" charset="0"/>
              </a:rPr>
              <a:t>Indústria Viva </a:t>
            </a:r>
            <a:r>
              <a:rPr lang="pt-PT" sz="2500" dirty="0">
                <a:solidFill>
                  <a:srgbClr val="063F52"/>
                </a:solidFill>
                <a:latin typeface="HurmeGeometricSans4 Regular" panose="020B0500020000000000" pitchFamily="34" charset="0"/>
              </a:rPr>
              <a:t>:: </a:t>
            </a:r>
            <a:r>
              <a:rPr lang="pt-PT" sz="2500" b="1" dirty="0">
                <a:solidFill>
                  <a:srgbClr val="063F52"/>
                </a:solidFill>
                <a:latin typeface="HurmeGeometricSans4 Regular" panose="020B0500020000000000" pitchFamily="34" charset="0"/>
              </a:rPr>
              <a:t>I&amp;D</a:t>
            </a:r>
            <a:r>
              <a:rPr lang="pt-PT" sz="2500" dirty="0">
                <a:solidFill>
                  <a:srgbClr val="063F52"/>
                </a:solidFill>
                <a:latin typeface="HurmeGeometricSans4 Regular" panose="020B0500020000000000" pitchFamily="34" charset="0"/>
              </a:rPr>
              <a:t> :: </a:t>
            </a:r>
            <a:r>
              <a:rPr lang="pt-PT" sz="2500" b="1" dirty="0" err="1">
                <a:solidFill>
                  <a:srgbClr val="063F52"/>
                </a:solidFill>
                <a:latin typeface="HurmeGeometricSans4 Regular" panose="020B0500020000000000" pitchFamily="34" charset="0"/>
              </a:rPr>
              <a:t>Enoturismo</a:t>
            </a:r>
            <a:endParaRPr lang="pt-PT" sz="2500" b="1" dirty="0">
              <a:solidFill>
                <a:srgbClr val="063F52"/>
              </a:solidFill>
              <a:latin typeface="HurmeGeometricSans4 Regular" panose="020B0500020000000000" pitchFamily="34" charset="0"/>
            </a:endParaRPr>
          </a:p>
        </p:txBody>
      </p:sp>
    </p:spTree>
    <p:extLst>
      <p:ext uri="{BB962C8B-B14F-4D97-AF65-F5344CB8AC3E}">
        <p14:creationId xmlns:p14="http://schemas.microsoft.com/office/powerpoint/2010/main" val="1739116540"/>
      </p:ext>
    </p:extLst>
  </p:cSld>
  <p:clrMapOvr>
    <a:masterClrMapping/>
  </p:clrMapOvr>
  <p:transition spd="slow" advClick="0">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3" name="Marcador de Posição de Conteúdo 2"/>
          <p:cNvSpPr txBox="1">
            <a:spLocks/>
          </p:cNvSpPr>
          <p:nvPr/>
        </p:nvSpPr>
        <p:spPr>
          <a:xfrm>
            <a:off x="838200" y="1774719"/>
            <a:ext cx="10803339" cy="4206240"/>
          </a:xfrm>
          <a:prstGeom prst="rect">
            <a:avLst/>
          </a:prstGeom>
          <a:solidFill>
            <a:schemeClr val="accent4">
              <a:lumMod val="20000"/>
              <a:lumOff val="80000"/>
            </a:schemeClr>
          </a:solidFill>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Aft>
                <a:spcPts val="1200"/>
              </a:spcAft>
              <a:buFont typeface="Arial" panose="020B0604020202020204" pitchFamily="34" charset="0"/>
              <a:buNone/>
            </a:pPr>
            <a:r>
              <a:rPr lang="pt-PT" dirty="0">
                <a:latin typeface="HurmeGeometricSans4 Regular" panose="020B0500020000000000" pitchFamily="34" charset="0"/>
              </a:rPr>
              <a:t>O Turismo é uma atividade social humana complexa e de difícil concetualização nas suas múltiplas vertentes. O Turismo pode  ser  observado  segundo  diferentes  pontos  de  vista, incluindo a economia, a sociologia, a política, a estatística ou outros, e deve ser analisado nas </a:t>
            </a:r>
            <a:r>
              <a:rPr lang="pt-PT" dirty="0" err="1">
                <a:latin typeface="HurmeGeometricSans4 Regular" panose="020B0500020000000000" pitchFamily="34" charset="0"/>
              </a:rPr>
              <a:t>interrelações</a:t>
            </a:r>
            <a:r>
              <a:rPr lang="pt-PT" dirty="0">
                <a:latin typeface="HurmeGeometricSans4 Regular" panose="020B0500020000000000" pitchFamily="34" charset="0"/>
              </a:rPr>
              <a:t> que gera entre as diversas áreas do saber.</a:t>
            </a:r>
          </a:p>
          <a:p>
            <a:pPr marL="0" indent="0">
              <a:lnSpc>
                <a:spcPct val="170000"/>
              </a:lnSpc>
              <a:spcAft>
                <a:spcPts val="1200"/>
              </a:spcAft>
              <a:buFont typeface="Arial" panose="020B0604020202020204" pitchFamily="34" charset="0"/>
              <a:buNone/>
            </a:pPr>
            <a:r>
              <a:rPr lang="pt-PT" dirty="0">
                <a:latin typeface="HurmeGeometricSans4 Regular" panose="020B0500020000000000" pitchFamily="34" charset="0"/>
              </a:rPr>
              <a:t>As definições de Turismo têm-se  multiplicado, à medida que o tema suscitou maior interesse por parte da academia e é objeto de investigação científica mais aprofundada. Podemos dizer, no limite, que cada autor apresenta a sua própria definição de Turismo.</a:t>
            </a:r>
          </a:p>
        </p:txBody>
      </p:sp>
      <p:sp>
        <p:nvSpPr>
          <p:cNvPr id="4" name="Título 1"/>
          <p:cNvSpPr txBox="1">
            <a:spLocks/>
          </p:cNvSpPr>
          <p:nvPr/>
        </p:nvSpPr>
        <p:spPr>
          <a:xfrm>
            <a:off x="838200" y="642587"/>
            <a:ext cx="829656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2F7581"/>
                </a:solidFill>
                <a:latin typeface="HurmeGeometricSans4 Regular" panose="020B0500020000000000" pitchFamily="34" charset="0"/>
              </a:rPr>
              <a:t>Turismo :: Conceitos</a:t>
            </a:r>
          </a:p>
        </p:txBody>
      </p:sp>
      <p:cxnSp>
        <p:nvCxnSpPr>
          <p:cNvPr id="5" name="Conexão reta 4"/>
          <p:cNvCxnSpPr/>
          <p:nvPr/>
        </p:nvCxnSpPr>
        <p:spPr>
          <a:xfrm flipV="1">
            <a:off x="838200" y="365125"/>
            <a:ext cx="7843983" cy="14143"/>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724944"/>
      </p:ext>
    </p:extLst>
  </p:cSld>
  <p:clrMapOvr>
    <a:masterClrMapping/>
  </p:clrMapOvr>
  <p:transition spd="slow" advClick="0">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Título 1"/>
          <p:cNvSpPr txBox="1">
            <a:spLocks/>
          </p:cNvSpPr>
          <p:nvPr/>
        </p:nvSpPr>
        <p:spPr>
          <a:xfrm>
            <a:off x="5769735" y="249209"/>
            <a:ext cx="6465203" cy="19917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TURISMO INDUSTRIAL</a:t>
            </a:r>
            <a:br>
              <a:rPr lang="pt-PT" b="1" dirty="0">
                <a:solidFill>
                  <a:srgbClr val="063F52"/>
                </a:solidFill>
                <a:latin typeface="HurmeGeometricSans4 Regular" panose="020B0500020000000000" pitchFamily="34" charset="0"/>
              </a:rPr>
            </a:br>
            <a:r>
              <a:rPr lang="pt-PT" b="1" dirty="0">
                <a:solidFill>
                  <a:srgbClr val="063F52"/>
                </a:solidFill>
                <a:latin typeface="HurmeGeometricSans4 Regular" panose="020B0500020000000000" pitchFamily="34" charset="0"/>
              </a:rPr>
              <a:t>E DE NEGÓCIOS</a:t>
            </a:r>
          </a:p>
        </p:txBody>
      </p:sp>
      <p:sp>
        <p:nvSpPr>
          <p:cNvPr id="3" name="Marcador de Posição de Conteúdo 2"/>
          <p:cNvSpPr txBox="1">
            <a:spLocks/>
          </p:cNvSpPr>
          <p:nvPr/>
        </p:nvSpPr>
        <p:spPr>
          <a:xfrm>
            <a:off x="424466" y="1884638"/>
            <a:ext cx="11658677" cy="5281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t-PT" sz="2700" b="1" dirty="0">
                <a:solidFill>
                  <a:srgbClr val="063F52"/>
                </a:solidFill>
                <a:latin typeface="HurmeGeometricSans4 Regular" panose="020B0500020000000000" pitchFamily="34" charset="0"/>
              </a:rPr>
              <a:t>Património</a:t>
            </a:r>
            <a:r>
              <a:rPr lang="pt-PT" sz="2700" dirty="0">
                <a:solidFill>
                  <a:srgbClr val="063F52"/>
                </a:solidFill>
                <a:latin typeface="HurmeGeometricSans4 Regular" panose="020B0500020000000000" pitchFamily="34" charset="0"/>
              </a:rPr>
              <a:t> :: 3 Museus</a:t>
            </a:r>
          </a:p>
        </p:txBody>
      </p:sp>
      <p:cxnSp>
        <p:nvCxnSpPr>
          <p:cNvPr id="4" name="Conexão reta 3"/>
          <p:cNvCxnSpPr/>
          <p:nvPr/>
        </p:nvCxnSpPr>
        <p:spPr>
          <a:xfrm>
            <a:off x="5769735" y="249209"/>
            <a:ext cx="5996108" cy="0"/>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466" y="3179040"/>
            <a:ext cx="3653843" cy="2435895"/>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8255" y="3153986"/>
            <a:ext cx="3667528" cy="2435895"/>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7570" y="3153986"/>
            <a:ext cx="3691424" cy="2460949"/>
          </a:xfrm>
          <a:prstGeom prst="rect">
            <a:avLst/>
          </a:prstGeom>
        </p:spPr>
      </p:pic>
      <p:sp>
        <p:nvSpPr>
          <p:cNvPr id="8" name="CaixaDeTexto 7"/>
          <p:cNvSpPr txBox="1"/>
          <p:nvPr/>
        </p:nvSpPr>
        <p:spPr>
          <a:xfrm>
            <a:off x="359150" y="2594265"/>
            <a:ext cx="3784473" cy="584775"/>
          </a:xfrm>
          <a:prstGeom prst="rect">
            <a:avLst/>
          </a:prstGeom>
          <a:noFill/>
        </p:spPr>
        <p:txBody>
          <a:bodyPr wrap="square" rtlCol="0">
            <a:spAutoFit/>
          </a:bodyPr>
          <a:lstStyle/>
          <a:p>
            <a:r>
              <a:rPr lang="pt-PT" sz="1600" b="1" dirty="0">
                <a:solidFill>
                  <a:srgbClr val="063F52"/>
                </a:solidFill>
                <a:latin typeface="HurmeGeometricSans4 Regular" panose="020B0500020000000000" pitchFamily="34" charset="0"/>
              </a:rPr>
              <a:t>Museu Nacional Ferroviário - Núcleo de Lousado</a:t>
            </a:r>
            <a:endParaRPr lang="pt-PT" sz="1600" dirty="0"/>
          </a:p>
        </p:txBody>
      </p:sp>
      <p:sp>
        <p:nvSpPr>
          <p:cNvPr id="9" name="CaixaDeTexto 8"/>
          <p:cNvSpPr txBox="1"/>
          <p:nvPr/>
        </p:nvSpPr>
        <p:spPr>
          <a:xfrm>
            <a:off x="4307570" y="2628210"/>
            <a:ext cx="3691424" cy="584775"/>
          </a:xfrm>
          <a:prstGeom prst="rect">
            <a:avLst/>
          </a:prstGeom>
          <a:noFill/>
        </p:spPr>
        <p:txBody>
          <a:bodyPr wrap="square" rtlCol="0">
            <a:spAutoFit/>
          </a:bodyPr>
          <a:lstStyle/>
          <a:p>
            <a:r>
              <a:rPr lang="pt-PT" sz="1600" b="1" dirty="0">
                <a:solidFill>
                  <a:srgbClr val="063F52"/>
                </a:solidFill>
                <a:latin typeface="HurmeGeometricSans4 Regular" panose="020B0500020000000000" pitchFamily="34" charset="0"/>
              </a:rPr>
              <a:t>Museu da Indústria Têxtil da Bacia do Ave</a:t>
            </a:r>
            <a:endParaRPr lang="pt-PT" sz="1600" dirty="0"/>
          </a:p>
        </p:txBody>
      </p:sp>
      <p:sp>
        <p:nvSpPr>
          <p:cNvPr id="10" name="CaixaDeTexto 9"/>
          <p:cNvSpPr txBox="1"/>
          <p:nvPr/>
        </p:nvSpPr>
        <p:spPr>
          <a:xfrm>
            <a:off x="8204741" y="2643521"/>
            <a:ext cx="3667528" cy="338554"/>
          </a:xfrm>
          <a:prstGeom prst="rect">
            <a:avLst/>
          </a:prstGeom>
          <a:noFill/>
        </p:spPr>
        <p:txBody>
          <a:bodyPr wrap="square" rtlCol="0">
            <a:spAutoFit/>
          </a:bodyPr>
          <a:lstStyle/>
          <a:p>
            <a:r>
              <a:rPr lang="pt-PT" sz="1600" b="1" dirty="0">
                <a:solidFill>
                  <a:srgbClr val="063F52"/>
                </a:solidFill>
                <a:latin typeface="HurmeGeometricSans4 Regular" panose="020B0500020000000000" pitchFamily="34" charset="0"/>
              </a:rPr>
              <a:t>Museu do Automóvel</a:t>
            </a:r>
            <a:endParaRPr lang="pt-PT" sz="1600" dirty="0"/>
          </a:p>
        </p:txBody>
      </p:sp>
    </p:spTree>
    <p:extLst>
      <p:ext uri="{BB962C8B-B14F-4D97-AF65-F5344CB8AC3E}">
        <p14:creationId xmlns:p14="http://schemas.microsoft.com/office/powerpoint/2010/main" val="2706232115"/>
      </p:ext>
    </p:extLst>
  </p:cSld>
  <p:clrMapOvr>
    <a:masterClrMapping/>
  </p:clrMapOvr>
  <p:transition spd="slow" advClick="0">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Título 1"/>
          <p:cNvSpPr txBox="1">
            <a:spLocks/>
          </p:cNvSpPr>
          <p:nvPr/>
        </p:nvSpPr>
        <p:spPr>
          <a:xfrm>
            <a:off x="5769735" y="249209"/>
            <a:ext cx="6465203" cy="19917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TURISMO INDUSTRIAL</a:t>
            </a:r>
            <a:br>
              <a:rPr lang="pt-PT" b="1" dirty="0">
                <a:solidFill>
                  <a:srgbClr val="063F52"/>
                </a:solidFill>
                <a:latin typeface="HurmeGeometricSans4 Regular" panose="020B0500020000000000" pitchFamily="34" charset="0"/>
              </a:rPr>
            </a:br>
            <a:r>
              <a:rPr lang="pt-PT" b="1" dirty="0">
                <a:solidFill>
                  <a:srgbClr val="063F52"/>
                </a:solidFill>
                <a:latin typeface="HurmeGeometricSans4 Regular" panose="020B0500020000000000" pitchFamily="34" charset="0"/>
              </a:rPr>
              <a:t>E DE NEGÓCIOS</a:t>
            </a:r>
          </a:p>
        </p:txBody>
      </p:sp>
      <p:sp>
        <p:nvSpPr>
          <p:cNvPr id="3" name="Marcador de Posição de Conteúdo 2"/>
          <p:cNvSpPr txBox="1">
            <a:spLocks/>
          </p:cNvSpPr>
          <p:nvPr/>
        </p:nvSpPr>
        <p:spPr>
          <a:xfrm>
            <a:off x="721539" y="1565179"/>
            <a:ext cx="10866119" cy="4926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t-PT" sz="1400" b="1" dirty="0">
                <a:solidFill>
                  <a:srgbClr val="063F52"/>
                </a:solidFill>
                <a:latin typeface="HurmeGeometricSans4 Regular" panose="020B0500020000000000" pitchFamily="34" charset="0"/>
              </a:rPr>
              <a:t>Indústria Viva</a:t>
            </a:r>
            <a:r>
              <a:rPr lang="pt-PT" sz="1400" dirty="0">
                <a:solidFill>
                  <a:srgbClr val="063F52"/>
                </a:solidFill>
                <a:latin typeface="HurmeGeometricSans4 Regular" panose="020B0500020000000000" pitchFamily="34" charset="0"/>
              </a:rPr>
              <a:t> :: 3 Empresas</a:t>
            </a:r>
          </a:p>
        </p:txBody>
      </p:sp>
      <p:cxnSp>
        <p:nvCxnSpPr>
          <p:cNvPr id="4" name="Conexão reta 3"/>
          <p:cNvCxnSpPr/>
          <p:nvPr/>
        </p:nvCxnSpPr>
        <p:spPr>
          <a:xfrm>
            <a:off x="5769735" y="149001"/>
            <a:ext cx="5996108" cy="0"/>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392" y="2973876"/>
            <a:ext cx="3691776" cy="2464457"/>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5031" y="2971417"/>
            <a:ext cx="3700375" cy="2466916"/>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6869" y="2971417"/>
            <a:ext cx="3695461" cy="2466916"/>
          </a:xfrm>
          <a:prstGeom prst="rect">
            <a:avLst/>
          </a:prstGeom>
        </p:spPr>
      </p:pic>
      <p:sp>
        <p:nvSpPr>
          <p:cNvPr id="8" name="CaixaDeTexto 7"/>
          <p:cNvSpPr txBox="1"/>
          <p:nvPr/>
        </p:nvSpPr>
        <p:spPr>
          <a:xfrm>
            <a:off x="402392" y="2602085"/>
            <a:ext cx="3691776" cy="338554"/>
          </a:xfrm>
          <a:prstGeom prst="rect">
            <a:avLst/>
          </a:prstGeom>
          <a:noFill/>
        </p:spPr>
        <p:txBody>
          <a:bodyPr wrap="square" rtlCol="0">
            <a:spAutoFit/>
          </a:bodyPr>
          <a:lstStyle/>
          <a:p>
            <a:pPr algn="ctr"/>
            <a:r>
              <a:rPr lang="pt-PT" sz="1600" b="1" dirty="0" err="1">
                <a:solidFill>
                  <a:srgbClr val="063F52"/>
                </a:solidFill>
                <a:latin typeface="HurmeGeometricSans4 Regular" panose="020B0500020000000000" pitchFamily="34" charset="0"/>
              </a:rPr>
              <a:t>Troficolor</a:t>
            </a:r>
            <a:r>
              <a:rPr lang="pt-PT" sz="1600" b="1" dirty="0">
                <a:solidFill>
                  <a:srgbClr val="063F52"/>
                </a:solidFill>
                <a:latin typeface="HurmeGeometricSans4 Regular" panose="020B0500020000000000" pitchFamily="34" charset="0"/>
              </a:rPr>
              <a:t> Têxteis</a:t>
            </a:r>
            <a:endParaRPr lang="pt-PT" sz="1600" dirty="0"/>
          </a:p>
        </p:txBody>
      </p:sp>
      <p:sp>
        <p:nvSpPr>
          <p:cNvPr id="9" name="CaixaDeTexto 8"/>
          <p:cNvSpPr txBox="1"/>
          <p:nvPr/>
        </p:nvSpPr>
        <p:spPr>
          <a:xfrm>
            <a:off x="4306867" y="2571307"/>
            <a:ext cx="3695461" cy="338554"/>
          </a:xfrm>
          <a:prstGeom prst="rect">
            <a:avLst/>
          </a:prstGeom>
          <a:noFill/>
        </p:spPr>
        <p:txBody>
          <a:bodyPr wrap="square" rtlCol="0">
            <a:spAutoFit/>
          </a:bodyPr>
          <a:lstStyle/>
          <a:p>
            <a:pPr algn="ctr"/>
            <a:r>
              <a:rPr lang="pt-PT" sz="1600" b="1" dirty="0">
                <a:solidFill>
                  <a:srgbClr val="063F52"/>
                </a:solidFill>
                <a:latin typeface="HurmeGeometricSans4 Regular" panose="020B0500020000000000" pitchFamily="34" charset="0"/>
              </a:rPr>
              <a:t>ETN – Empresa Têxtil Nortenha</a:t>
            </a:r>
            <a:endParaRPr lang="pt-PT" sz="1600" dirty="0"/>
          </a:p>
        </p:txBody>
      </p:sp>
      <p:sp>
        <p:nvSpPr>
          <p:cNvPr id="10" name="CaixaDeTexto 9"/>
          <p:cNvSpPr txBox="1"/>
          <p:nvPr/>
        </p:nvSpPr>
        <p:spPr>
          <a:xfrm>
            <a:off x="8215027" y="2602085"/>
            <a:ext cx="3700379" cy="338554"/>
          </a:xfrm>
          <a:prstGeom prst="rect">
            <a:avLst/>
          </a:prstGeom>
          <a:noFill/>
        </p:spPr>
        <p:txBody>
          <a:bodyPr wrap="square" rtlCol="0">
            <a:spAutoFit/>
          </a:bodyPr>
          <a:lstStyle/>
          <a:p>
            <a:pPr algn="ctr"/>
            <a:r>
              <a:rPr lang="pt-PT" sz="1600" b="1" dirty="0">
                <a:solidFill>
                  <a:srgbClr val="063F52"/>
                </a:solidFill>
                <a:latin typeface="HurmeGeometricSans4 Regular" panose="020B0500020000000000" pitchFamily="34" charset="0"/>
              </a:rPr>
              <a:t>Casa Grande de Chocolate</a:t>
            </a:r>
            <a:endParaRPr lang="pt-PT" sz="1600" dirty="0"/>
          </a:p>
        </p:txBody>
      </p:sp>
    </p:spTree>
    <p:extLst>
      <p:ext uri="{BB962C8B-B14F-4D97-AF65-F5344CB8AC3E}">
        <p14:creationId xmlns:p14="http://schemas.microsoft.com/office/powerpoint/2010/main" val="2254588997"/>
      </p:ext>
    </p:extLst>
  </p:cSld>
  <p:clrMapOvr>
    <a:masterClrMapping/>
  </p:clrMapOvr>
  <p:transition spd="slow" advClick="0">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Título 1"/>
          <p:cNvSpPr txBox="1">
            <a:spLocks/>
          </p:cNvSpPr>
          <p:nvPr/>
        </p:nvSpPr>
        <p:spPr>
          <a:xfrm>
            <a:off x="5765385" y="249209"/>
            <a:ext cx="6469553" cy="19917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TURISMO INDUSTRIAL</a:t>
            </a:r>
            <a:br>
              <a:rPr lang="pt-PT" b="1" dirty="0">
                <a:solidFill>
                  <a:srgbClr val="063F52"/>
                </a:solidFill>
                <a:latin typeface="HurmeGeometricSans4 Regular" panose="020B0500020000000000" pitchFamily="34" charset="0"/>
              </a:rPr>
            </a:br>
            <a:r>
              <a:rPr lang="pt-PT" b="1" dirty="0">
                <a:solidFill>
                  <a:srgbClr val="063F52"/>
                </a:solidFill>
                <a:latin typeface="HurmeGeometricSans4 Regular" panose="020B0500020000000000" pitchFamily="34" charset="0"/>
              </a:rPr>
              <a:t>E DE NEGÓCIOS</a:t>
            </a:r>
          </a:p>
        </p:txBody>
      </p:sp>
      <p:sp>
        <p:nvSpPr>
          <p:cNvPr id="3" name="Marcador de Posição de Conteúdo 2"/>
          <p:cNvSpPr txBox="1">
            <a:spLocks/>
          </p:cNvSpPr>
          <p:nvPr/>
        </p:nvSpPr>
        <p:spPr>
          <a:xfrm>
            <a:off x="838200" y="2173356"/>
            <a:ext cx="6577971" cy="492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t-PT" sz="2700" b="1" dirty="0">
                <a:solidFill>
                  <a:srgbClr val="063F52"/>
                </a:solidFill>
                <a:latin typeface="HurmeGeometricSans4 Regular" panose="020B0500020000000000" pitchFamily="34" charset="0"/>
              </a:rPr>
              <a:t>I&amp;D</a:t>
            </a:r>
            <a:r>
              <a:rPr lang="pt-PT" sz="2700" dirty="0">
                <a:solidFill>
                  <a:srgbClr val="063F52"/>
                </a:solidFill>
                <a:latin typeface="HurmeGeometricSans4 Regular" panose="020B0500020000000000" pitchFamily="34" charset="0"/>
              </a:rPr>
              <a:t> :: Centro Tecnológico CITEVE</a:t>
            </a:r>
          </a:p>
        </p:txBody>
      </p: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8070" y="2847297"/>
            <a:ext cx="4238230" cy="2825487"/>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6164" y="2847298"/>
            <a:ext cx="4238231" cy="2825487"/>
          </a:xfrm>
          <a:prstGeom prst="rect">
            <a:avLst/>
          </a:prstGeom>
        </p:spPr>
      </p:pic>
      <p:cxnSp>
        <p:nvCxnSpPr>
          <p:cNvPr id="6" name="Conexão reta 5"/>
          <p:cNvCxnSpPr/>
          <p:nvPr/>
        </p:nvCxnSpPr>
        <p:spPr>
          <a:xfrm>
            <a:off x="5765385" y="158162"/>
            <a:ext cx="5996108" cy="0"/>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905961"/>
      </p:ext>
    </p:extLst>
  </p:cSld>
  <p:clrMapOvr>
    <a:masterClrMapping/>
  </p:clrMapOvr>
  <p:transition spd="slow" advClick="0">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Título 1"/>
          <p:cNvSpPr txBox="1">
            <a:spLocks/>
          </p:cNvSpPr>
          <p:nvPr/>
        </p:nvSpPr>
        <p:spPr>
          <a:xfrm>
            <a:off x="5865223" y="223084"/>
            <a:ext cx="6369715" cy="19917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TURISMO INDUSTRIAL</a:t>
            </a:r>
            <a:br>
              <a:rPr lang="pt-PT" b="1" dirty="0">
                <a:solidFill>
                  <a:srgbClr val="063F52"/>
                </a:solidFill>
                <a:latin typeface="HurmeGeometricSans4 Regular" panose="020B0500020000000000" pitchFamily="34" charset="0"/>
              </a:rPr>
            </a:br>
            <a:r>
              <a:rPr lang="pt-PT" b="1" dirty="0">
                <a:solidFill>
                  <a:srgbClr val="063F52"/>
                </a:solidFill>
                <a:latin typeface="HurmeGeometricSans4 Regular" panose="020B0500020000000000" pitchFamily="34" charset="0"/>
              </a:rPr>
              <a:t>E DE NEGÓCIOS</a:t>
            </a:r>
          </a:p>
        </p:txBody>
      </p:sp>
      <p:sp>
        <p:nvSpPr>
          <p:cNvPr id="3" name="Marcador de Posição de Conteúdo 2"/>
          <p:cNvSpPr txBox="1">
            <a:spLocks/>
          </p:cNvSpPr>
          <p:nvPr/>
        </p:nvSpPr>
        <p:spPr>
          <a:xfrm>
            <a:off x="338204" y="1828800"/>
            <a:ext cx="11599100" cy="131738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t-PT" sz="2700" b="1" dirty="0" err="1">
                <a:solidFill>
                  <a:srgbClr val="063F52"/>
                </a:solidFill>
                <a:latin typeface="HurmeGeometricSans4 Regular" panose="020B0500020000000000" pitchFamily="34" charset="0"/>
              </a:rPr>
              <a:t>Enoturismo</a:t>
            </a:r>
            <a:r>
              <a:rPr lang="pt-PT" sz="2700" dirty="0">
                <a:solidFill>
                  <a:srgbClr val="063F52"/>
                </a:solidFill>
                <a:latin typeface="HurmeGeometricSans4 Regular" panose="020B0500020000000000" pitchFamily="34" charset="0"/>
              </a:rPr>
              <a:t> :: 4 Adegas e Quintas de Vinho Verde</a:t>
            </a:r>
          </a:p>
          <a:p>
            <a:pPr marL="0" indent="0">
              <a:spcAft>
                <a:spcPts val="1200"/>
              </a:spcAft>
              <a:buFont typeface="Arial" panose="020B0604020202020204" pitchFamily="34" charset="0"/>
              <a:buNone/>
            </a:pPr>
            <a:r>
              <a:rPr lang="pt-PT" sz="2700" b="1" dirty="0">
                <a:solidFill>
                  <a:srgbClr val="063F52"/>
                </a:solidFill>
                <a:latin typeface="HurmeGeometricSans4 Regular" panose="020B0500020000000000" pitchFamily="34" charset="0"/>
              </a:rPr>
              <a:t>Casa de Compostela / Castro – Vinhos de Portugal / Adega Casa da Torre / Casal de </a:t>
            </a:r>
            <a:r>
              <a:rPr lang="pt-PT" sz="2700" b="1" dirty="0" err="1">
                <a:solidFill>
                  <a:srgbClr val="063F52"/>
                </a:solidFill>
                <a:latin typeface="HurmeGeometricSans4 Regular" panose="020B0500020000000000" pitchFamily="34" charset="0"/>
              </a:rPr>
              <a:t>Ventozela</a:t>
            </a:r>
            <a:endParaRPr lang="pt-PT" sz="2700" b="1" dirty="0">
              <a:solidFill>
                <a:srgbClr val="063F52"/>
              </a:solidFill>
              <a:latin typeface="HurmeGeometricSans4 Regular" panose="020B0500020000000000" pitchFamily="34" charset="0"/>
            </a:endParaRPr>
          </a:p>
          <a:p>
            <a:pPr marL="0" indent="0">
              <a:spcAft>
                <a:spcPts val="1200"/>
              </a:spcAft>
              <a:buFont typeface="Arial" panose="020B0604020202020204" pitchFamily="34" charset="0"/>
              <a:buNone/>
            </a:pPr>
            <a:endParaRPr lang="pt-PT" sz="2700" dirty="0">
              <a:solidFill>
                <a:srgbClr val="063F52"/>
              </a:solidFill>
              <a:latin typeface="HurmeGeometricSans4 Regular" panose="020B0500020000000000" pitchFamily="34" charset="0"/>
            </a:endParaRPr>
          </a:p>
        </p:txBody>
      </p:sp>
      <p:cxnSp>
        <p:nvCxnSpPr>
          <p:cNvPr id="4" name="Conexão reta 3"/>
          <p:cNvCxnSpPr/>
          <p:nvPr/>
        </p:nvCxnSpPr>
        <p:spPr>
          <a:xfrm>
            <a:off x="5769735" y="122876"/>
            <a:ext cx="5996108" cy="0"/>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rotWithShape="1">
          <a:blip r:embed="rId3" cstate="print">
            <a:extLst>
              <a:ext uri="{28A0092B-C50C-407E-A947-70E740481C1C}">
                <a14:useLocalDpi xmlns:a14="http://schemas.microsoft.com/office/drawing/2010/main" val="0"/>
              </a:ext>
            </a:extLst>
          </a:blip>
          <a:srcRect t="9358"/>
          <a:stretch/>
        </p:blipFill>
        <p:spPr>
          <a:xfrm>
            <a:off x="506172" y="3146187"/>
            <a:ext cx="4796777" cy="2891357"/>
          </a:xfrm>
          <a:prstGeom prst="rect">
            <a:avLst/>
          </a:prstGeom>
        </p:spPr>
      </p:pic>
      <p:pic>
        <p:nvPicPr>
          <p:cNvPr id="6" name="Imagem 5"/>
          <p:cNvPicPr>
            <a:picLocks noChangeAspect="1"/>
          </p:cNvPicPr>
          <p:nvPr/>
        </p:nvPicPr>
        <p:blipFill rotWithShape="1">
          <a:blip r:embed="rId4" cstate="print">
            <a:extLst>
              <a:ext uri="{28A0092B-C50C-407E-A947-70E740481C1C}">
                <a14:useLocalDpi xmlns:a14="http://schemas.microsoft.com/office/drawing/2010/main" val="0"/>
              </a:ext>
            </a:extLst>
          </a:blip>
          <a:srcRect t="9814"/>
          <a:stretch/>
        </p:blipFill>
        <p:spPr>
          <a:xfrm>
            <a:off x="6363304" y="3146186"/>
            <a:ext cx="4808970" cy="2891358"/>
          </a:xfrm>
          <a:prstGeom prst="rect">
            <a:avLst/>
          </a:prstGeom>
        </p:spPr>
      </p:pic>
    </p:spTree>
    <p:extLst>
      <p:ext uri="{BB962C8B-B14F-4D97-AF65-F5344CB8AC3E}">
        <p14:creationId xmlns:p14="http://schemas.microsoft.com/office/powerpoint/2010/main" val="395049397"/>
      </p:ext>
    </p:extLst>
  </p:cSld>
  <p:clrMapOvr>
    <a:masterClrMapping/>
  </p:clrMapOvr>
  <p:transition spd="slow" advClick="0">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3" name="Retângulo 2"/>
          <p:cNvSpPr/>
          <p:nvPr/>
        </p:nvSpPr>
        <p:spPr>
          <a:xfrm>
            <a:off x="3072162" y="3255274"/>
            <a:ext cx="5669281" cy="1015663"/>
          </a:xfrm>
          <a:prstGeom prst="rect">
            <a:avLst/>
          </a:prstGeom>
        </p:spPr>
        <p:txBody>
          <a:bodyPr wrap="square">
            <a:spAutoFit/>
          </a:bodyPr>
          <a:lstStyle/>
          <a:p>
            <a:pPr algn="ctr"/>
            <a:r>
              <a:rPr lang="pt-PT" sz="2000" dirty="0">
                <a:solidFill>
                  <a:srgbClr val="063F52"/>
                </a:solidFill>
                <a:latin typeface="HurmeGeometricSans4 Regular" panose="020B0500020000000000" pitchFamily="34" charset="0"/>
                <a:hlinkClick r:id="rId3"/>
              </a:rPr>
              <a:t>https://www.famalicao.pt/visitantes</a:t>
            </a:r>
            <a:endParaRPr lang="pt-PT" sz="2000" dirty="0">
              <a:solidFill>
                <a:srgbClr val="063F52"/>
              </a:solidFill>
              <a:latin typeface="HurmeGeometricSans4 Regular" panose="020B0500020000000000" pitchFamily="34" charset="0"/>
            </a:endParaRPr>
          </a:p>
          <a:p>
            <a:pPr algn="ctr"/>
            <a:endParaRPr lang="pt-PT" sz="2000" dirty="0">
              <a:solidFill>
                <a:srgbClr val="063F52"/>
              </a:solidFill>
              <a:latin typeface="HurmeGeometricSans4 Regular" panose="020B0500020000000000" pitchFamily="34" charset="0"/>
            </a:endParaRPr>
          </a:p>
          <a:p>
            <a:pPr algn="ctr"/>
            <a:r>
              <a:rPr lang="pt-PT" sz="2000" dirty="0">
                <a:solidFill>
                  <a:srgbClr val="063F52"/>
                </a:solidFill>
                <a:latin typeface="HurmeGeometricSans4 Regular" panose="020B0500020000000000" pitchFamily="34" charset="0"/>
              </a:rPr>
              <a:t>Visite-nos e viva uma experiência memorável!</a:t>
            </a:r>
          </a:p>
        </p:txBody>
      </p:sp>
      <p:pic>
        <p:nvPicPr>
          <p:cNvPr id="5" name="Imagem 4"/>
          <p:cNvPicPr>
            <a:picLocks noChangeAspect="1"/>
          </p:cNvPicPr>
          <p:nvPr/>
        </p:nvPicPr>
        <p:blipFill>
          <a:blip r:embed="rId4"/>
          <a:stretch>
            <a:fillRect/>
          </a:stretch>
        </p:blipFill>
        <p:spPr>
          <a:xfrm>
            <a:off x="143595" y="4666794"/>
            <a:ext cx="2725783" cy="1817189"/>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7168" y="4666616"/>
            <a:ext cx="2838300" cy="1807200"/>
          </a:xfrm>
          <a:prstGeom prst="rect">
            <a:avLst/>
          </a:prstGeom>
        </p:spPr>
      </p:pic>
      <p:pic>
        <p:nvPicPr>
          <p:cNvPr id="9" name="Imagem 8"/>
          <p:cNvPicPr>
            <a:picLocks noChangeAspect="1"/>
          </p:cNvPicPr>
          <p:nvPr/>
        </p:nvPicPr>
        <p:blipFill>
          <a:blip r:embed="rId6"/>
          <a:stretch>
            <a:fillRect/>
          </a:stretch>
        </p:blipFill>
        <p:spPr>
          <a:xfrm>
            <a:off x="8924211" y="4671360"/>
            <a:ext cx="2741666" cy="1820958"/>
          </a:xfrm>
          <a:prstGeom prst="rect">
            <a:avLst/>
          </a:prstGeom>
        </p:spPr>
      </p:pic>
      <p:pic>
        <p:nvPicPr>
          <p:cNvPr id="11" name="Imagem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897" y="451142"/>
            <a:ext cx="2739686" cy="1821600"/>
          </a:xfrm>
          <a:prstGeom prst="rect">
            <a:avLst/>
          </a:prstGeom>
        </p:spPr>
      </p:pic>
      <p:pic>
        <p:nvPicPr>
          <p:cNvPr id="12" name="Imagem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4403" y="451142"/>
            <a:ext cx="2732400" cy="1821600"/>
          </a:xfrm>
          <a:prstGeom prst="rect">
            <a:avLst/>
          </a:prstGeom>
        </p:spPr>
      </p:pic>
      <p:pic>
        <p:nvPicPr>
          <p:cNvPr id="13" name="Imagem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23243" y="436742"/>
            <a:ext cx="2742634" cy="1821600"/>
          </a:xfrm>
          <a:prstGeom prst="rect">
            <a:avLst/>
          </a:prstGeom>
        </p:spPr>
      </p:pic>
      <p:pic>
        <p:nvPicPr>
          <p:cNvPr id="15" name="Marcador de Posição de Conteúdo 3"/>
          <p:cNvPicPr>
            <a:picLocks noChangeAspect="1"/>
          </p:cNvPicPr>
          <p:nvPr/>
        </p:nvPicPr>
        <p:blipFill rotWithShape="1">
          <a:blip r:embed="rId10" cstate="print">
            <a:extLst>
              <a:ext uri="{28A0092B-C50C-407E-A947-70E740481C1C}">
                <a14:useLocalDpi xmlns:a14="http://schemas.microsoft.com/office/drawing/2010/main" val="0"/>
              </a:ext>
            </a:extLst>
          </a:blip>
          <a:srcRect l="4181" r="3931"/>
          <a:stretch/>
        </p:blipFill>
        <p:spPr>
          <a:xfrm>
            <a:off x="2954597" y="4666616"/>
            <a:ext cx="2952206" cy="1807200"/>
          </a:xfrm>
          <a:prstGeom prst="rect">
            <a:avLst/>
          </a:prstGeom>
        </p:spPr>
      </p:pic>
      <p:pic>
        <p:nvPicPr>
          <p:cNvPr id="17" name="Imagem 16"/>
          <p:cNvPicPr>
            <a:picLocks noChangeAspect="1"/>
          </p:cNvPicPr>
          <p:nvPr/>
        </p:nvPicPr>
        <p:blipFill>
          <a:blip r:embed="rId11"/>
          <a:stretch>
            <a:fillRect/>
          </a:stretch>
        </p:blipFill>
        <p:spPr>
          <a:xfrm>
            <a:off x="8933477" y="2554051"/>
            <a:ext cx="2732400" cy="1821600"/>
          </a:xfrm>
          <a:prstGeom prst="rect">
            <a:avLst/>
          </a:prstGeom>
        </p:spPr>
      </p:pic>
      <p:pic>
        <p:nvPicPr>
          <p:cNvPr id="18" name="Imagem 17"/>
          <p:cNvPicPr>
            <a:picLocks noChangeAspect="1"/>
          </p:cNvPicPr>
          <p:nvPr/>
        </p:nvPicPr>
        <p:blipFill>
          <a:blip r:embed="rId12"/>
          <a:stretch>
            <a:fillRect/>
          </a:stretch>
        </p:blipFill>
        <p:spPr>
          <a:xfrm>
            <a:off x="248792" y="2518200"/>
            <a:ext cx="2428800" cy="1821600"/>
          </a:xfrm>
          <a:prstGeom prst="rect">
            <a:avLst/>
          </a:prstGeom>
        </p:spPr>
      </p:pic>
      <p:pic>
        <p:nvPicPr>
          <p:cNvPr id="20" name="Imagem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59623" y="465720"/>
            <a:ext cx="2732400" cy="1821600"/>
          </a:xfrm>
          <a:prstGeom prst="rect">
            <a:avLst/>
          </a:prstGeom>
        </p:spPr>
      </p:pic>
      <p:pic>
        <p:nvPicPr>
          <p:cNvPr id="21" name="Imagem 20"/>
          <p:cNvPicPr>
            <a:picLocks noChangeAspect="1"/>
          </p:cNvPicPr>
          <p:nvPr/>
        </p:nvPicPr>
        <p:blipFill rotWithShape="1">
          <a:blip r:embed="rId14">
            <a:extLst>
              <a:ext uri="{28A0092B-C50C-407E-A947-70E740481C1C}">
                <a14:useLocalDpi xmlns:a14="http://schemas.microsoft.com/office/drawing/2010/main" val="0"/>
              </a:ext>
            </a:extLst>
          </a:blip>
          <a:srcRect l="6922" r="32599" b="85816"/>
          <a:stretch/>
        </p:blipFill>
        <p:spPr>
          <a:xfrm>
            <a:off x="4156164" y="2523985"/>
            <a:ext cx="3879669" cy="652267"/>
          </a:xfrm>
          <a:prstGeom prst="rect">
            <a:avLst/>
          </a:prstGeom>
        </p:spPr>
      </p:pic>
    </p:spTree>
    <p:extLst>
      <p:ext uri="{BB962C8B-B14F-4D97-AF65-F5344CB8AC3E}">
        <p14:creationId xmlns:p14="http://schemas.microsoft.com/office/powerpoint/2010/main" val="3186309657"/>
      </p:ext>
    </p:extLst>
  </p:cSld>
  <p:clrMapOvr>
    <a:masterClrMapping/>
  </p:clrMapOvr>
  <p:transition spd="slow" advClick="0">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277111203"/>
              </p:ext>
            </p:extLst>
          </p:nvPr>
        </p:nvGraphicFramePr>
        <p:xfrm>
          <a:off x="543410" y="225696"/>
          <a:ext cx="11105180" cy="4000500"/>
        </p:xfrm>
        <a:graphic>
          <a:graphicData uri="http://schemas.openxmlformats.org/drawingml/2006/table">
            <a:tbl>
              <a:tblPr firstRow="1" firstCol="1" bandRow="1">
                <a:tableStyleId>{5C22544A-7EE6-4342-B048-85BDC9FD1C3A}</a:tableStyleId>
              </a:tblPr>
              <a:tblGrid>
                <a:gridCol w="11105180">
                  <a:extLst>
                    <a:ext uri="{9D8B030D-6E8A-4147-A177-3AD203B41FA5}">
                      <a16:colId xmlns:a16="http://schemas.microsoft.com/office/drawing/2014/main" val="380800316"/>
                    </a:ext>
                  </a:extLst>
                </a:gridCol>
              </a:tblGrid>
              <a:tr h="311874">
                <a:tc>
                  <a:txBody>
                    <a:bodyPr/>
                    <a:lstStyle/>
                    <a:p>
                      <a:pPr algn="l">
                        <a:lnSpc>
                          <a:spcPct val="150000"/>
                        </a:lnSpc>
                        <a:spcBef>
                          <a:spcPts val="300"/>
                        </a:spcBef>
                        <a:spcAft>
                          <a:spcPts val="300"/>
                        </a:spcAft>
                        <a:tabLst>
                          <a:tab pos="2409190" algn="l"/>
                        </a:tabLst>
                      </a:pPr>
                      <a:r>
                        <a:rPr lang="pt-PT" sz="1800" dirty="0">
                          <a:effectLst/>
                          <a:latin typeface="HurmeGeometricSans4 Regular" panose="020B0500020000000000" pitchFamily="34" charset="0"/>
                        </a:rPr>
                        <a:t>ESTABELECIMENTOS </a:t>
                      </a:r>
                      <a:r>
                        <a:rPr lang="pt-PT" sz="1800" dirty="0" smtClean="0">
                          <a:effectLst/>
                          <a:latin typeface="HurmeGeometricSans4 Regular" panose="020B0500020000000000" pitchFamily="34" charset="0"/>
                        </a:rPr>
                        <a:t>HOTELEIROS</a:t>
                      </a:r>
                      <a:endParaRPr lang="pt-PT" sz="1800" dirty="0">
                        <a:effectLst/>
                        <a:latin typeface="HurmeGeometricSans4 Regular" panose="020B0500020000000000" pitchFamily="34" charset="0"/>
                      </a:endParaRPr>
                    </a:p>
                  </a:txBody>
                  <a:tcPr marL="63227" marR="63227" marT="0" marB="0" anchor="ctr">
                    <a:solidFill>
                      <a:srgbClr val="2F7581"/>
                    </a:solidFill>
                  </a:tcPr>
                </a:tc>
                <a:extLst>
                  <a:ext uri="{0D108BD9-81ED-4DB2-BD59-A6C34878D82A}">
                    <a16:rowId xmlns:a16="http://schemas.microsoft.com/office/drawing/2014/main" val="1260571637"/>
                  </a:ext>
                </a:extLst>
              </a:tr>
              <a:tr h="522675">
                <a:tc>
                  <a:txBody>
                    <a:bodyPr/>
                    <a:lstStyle/>
                    <a:p>
                      <a:pPr algn="just">
                        <a:lnSpc>
                          <a:spcPct val="115000"/>
                        </a:lnSpc>
                        <a:spcBef>
                          <a:spcPts val="300"/>
                        </a:spcBef>
                        <a:spcAft>
                          <a:spcPts val="300"/>
                        </a:spcAft>
                        <a:tabLst>
                          <a:tab pos="2409190" algn="l"/>
                        </a:tabLst>
                      </a:pPr>
                      <a:endParaRPr lang="pt-PT" sz="1600" b="0" dirty="0">
                        <a:solidFill>
                          <a:schemeClr val="tx1"/>
                        </a:solidFill>
                        <a:effectLst/>
                        <a:latin typeface="HurmeGeometricSans4 Regular" panose="020B0500020000000000" pitchFamily="34" charset="0"/>
                      </a:endParaRPr>
                    </a:p>
                    <a:p>
                      <a:pPr algn="just">
                        <a:lnSpc>
                          <a:spcPct val="115000"/>
                        </a:lnSpc>
                        <a:spcBef>
                          <a:spcPts val="300"/>
                        </a:spcBef>
                        <a:spcAft>
                          <a:spcPts val="300"/>
                        </a:spcAft>
                        <a:tabLst>
                          <a:tab pos="2409190" algn="l"/>
                        </a:tabLst>
                      </a:pPr>
                      <a:r>
                        <a:rPr lang="pt-PT" sz="1600" b="1" dirty="0">
                          <a:solidFill>
                            <a:schemeClr val="tx1"/>
                          </a:solidFill>
                          <a:effectLst/>
                          <a:latin typeface="HurmeGeometricSans4 Regular" panose="020B0500020000000000" pitchFamily="34" charset="0"/>
                        </a:rPr>
                        <a:t>Descrição sumária</a:t>
                      </a:r>
                    </a:p>
                    <a:p>
                      <a:pPr algn="just">
                        <a:lnSpc>
                          <a:spcPct val="115000"/>
                        </a:lnSpc>
                        <a:spcBef>
                          <a:spcPts val="300"/>
                        </a:spcBef>
                        <a:spcAft>
                          <a:spcPts val="300"/>
                        </a:spcAft>
                        <a:tabLst>
                          <a:tab pos="2409190" algn="l"/>
                        </a:tabLst>
                      </a:pPr>
                      <a:r>
                        <a:rPr lang="pt-PT" sz="1600" b="0" dirty="0">
                          <a:solidFill>
                            <a:schemeClr val="tx1"/>
                          </a:solidFill>
                          <a:effectLst/>
                          <a:latin typeface="HurmeGeometricSans4 Regular" panose="020B0500020000000000" pitchFamily="34" charset="0"/>
                        </a:rPr>
                        <a:t>Segundo o sistema de </a:t>
                      </a:r>
                      <a:r>
                        <a:rPr lang="pt-PT" sz="1600" b="0" dirty="0" err="1">
                          <a:solidFill>
                            <a:schemeClr val="tx1"/>
                          </a:solidFill>
                          <a:effectLst/>
                          <a:latin typeface="HurmeGeometricSans4 Regular" panose="020B0500020000000000" pitchFamily="34" charset="0"/>
                        </a:rPr>
                        <a:t>metainformação</a:t>
                      </a:r>
                      <a:r>
                        <a:rPr lang="pt-PT" sz="1600" b="0" dirty="0">
                          <a:solidFill>
                            <a:schemeClr val="tx1"/>
                          </a:solidFill>
                          <a:effectLst/>
                          <a:latin typeface="HurmeGeometricSans4 Regular" panose="020B0500020000000000" pitchFamily="34" charset="0"/>
                        </a:rPr>
                        <a:t> do INE um “estabelecimento hoteleiro” é um estabelecimento cuja atividade principal consiste na prestação de serviços de alojamento e de outros serviços acessórios ou de apoio, com ou sem fornecimento de refeições, mediante pagamento.</a:t>
                      </a:r>
                      <a:endParaRPr lang="pt-PT" sz="1600" b="0" dirty="0">
                        <a:solidFill>
                          <a:schemeClr val="tx1"/>
                        </a:solidFill>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63227" marR="63227" marT="0" marB="0">
                    <a:solidFill>
                      <a:schemeClr val="bg1"/>
                    </a:solidFill>
                  </a:tcPr>
                </a:tc>
                <a:extLst>
                  <a:ext uri="{0D108BD9-81ED-4DB2-BD59-A6C34878D82A}">
                    <a16:rowId xmlns:a16="http://schemas.microsoft.com/office/drawing/2014/main" val="2196932072"/>
                  </a:ext>
                </a:extLst>
              </a:tr>
              <a:tr h="974396">
                <a:tc>
                  <a:txBody>
                    <a:bodyPr/>
                    <a:lstStyle/>
                    <a:p>
                      <a:pPr>
                        <a:lnSpc>
                          <a:spcPct val="115000"/>
                        </a:lnSpc>
                        <a:spcBef>
                          <a:spcPts val="300"/>
                        </a:spcBef>
                        <a:spcAft>
                          <a:spcPts val="300"/>
                        </a:spcAft>
                        <a:tabLst>
                          <a:tab pos="2409190" algn="l"/>
                        </a:tabLst>
                      </a:pPr>
                      <a:endParaRPr lang="pt-PT" sz="1600" b="0" dirty="0">
                        <a:solidFill>
                          <a:schemeClr val="tx1"/>
                        </a:solidFill>
                        <a:effectLst/>
                        <a:latin typeface="HurmeGeometricSans4 Regular" panose="020B0500020000000000" pitchFamily="34" charset="0"/>
                      </a:endParaRPr>
                    </a:p>
                    <a:p>
                      <a:pPr>
                        <a:lnSpc>
                          <a:spcPct val="115000"/>
                        </a:lnSpc>
                        <a:spcBef>
                          <a:spcPts val="300"/>
                        </a:spcBef>
                        <a:spcAft>
                          <a:spcPts val="300"/>
                        </a:spcAft>
                        <a:tabLst>
                          <a:tab pos="2409190" algn="l"/>
                        </a:tabLst>
                      </a:pPr>
                      <a:endParaRPr lang="pt-PT" sz="1600" b="0" dirty="0">
                        <a:solidFill>
                          <a:schemeClr val="tx1"/>
                        </a:solidFill>
                        <a:effectLst/>
                        <a:latin typeface="HurmeGeometricSans4 Regular" panose="020B0500020000000000" pitchFamily="34" charset="0"/>
                      </a:endParaRPr>
                    </a:p>
                    <a:p>
                      <a:pPr>
                        <a:lnSpc>
                          <a:spcPct val="115000"/>
                        </a:lnSpc>
                        <a:spcBef>
                          <a:spcPts val="300"/>
                        </a:spcBef>
                        <a:spcAft>
                          <a:spcPts val="300"/>
                        </a:spcAft>
                        <a:tabLst>
                          <a:tab pos="2409190" algn="l"/>
                        </a:tabLst>
                      </a:pPr>
                      <a:endParaRPr lang="pt-PT" sz="1600" b="0" dirty="0">
                        <a:solidFill>
                          <a:schemeClr val="tx1"/>
                        </a:solidFill>
                        <a:effectLst/>
                        <a:latin typeface="HurmeGeometricSans4 Regular" panose="020B0500020000000000" pitchFamily="34" charset="0"/>
                      </a:endParaRPr>
                    </a:p>
                    <a:p>
                      <a:pPr>
                        <a:lnSpc>
                          <a:spcPct val="115000"/>
                        </a:lnSpc>
                        <a:spcBef>
                          <a:spcPts val="300"/>
                        </a:spcBef>
                        <a:spcAft>
                          <a:spcPts val="300"/>
                        </a:spcAft>
                        <a:tabLst>
                          <a:tab pos="2409190" algn="l"/>
                        </a:tabLst>
                      </a:pPr>
                      <a:r>
                        <a:rPr lang="pt-PT" sz="1600" b="0" dirty="0">
                          <a:solidFill>
                            <a:schemeClr val="tx1"/>
                          </a:solidFill>
                          <a:effectLst/>
                          <a:latin typeface="HurmeGeometricSans4 Regular" panose="020B0500020000000000" pitchFamily="34" charset="0"/>
                        </a:rPr>
                        <a:t>Fonte: INE - Inquérito à permanência de hóspedes na hotelaria e outros alojamentos.</a:t>
                      </a:r>
                    </a:p>
                    <a:p>
                      <a:pPr>
                        <a:lnSpc>
                          <a:spcPct val="115000"/>
                        </a:lnSpc>
                        <a:spcAft>
                          <a:spcPts val="0"/>
                        </a:spcAft>
                        <a:tabLst>
                          <a:tab pos="2409190" algn="l"/>
                        </a:tabLst>
                      </a:pPr>
                      <a:r>
                        <a:rPr lang="pt-PT" sz="1600" b="0" dirty="0">
                          <a:solidFill>
                            <a:schemeClr val="tx1"/>
                          </a:solidFill>
                          <a:effectLst/>
                          <a:latin typeface="HurmeGeometricSans4 Regular" panose="020B0500020000000000" pitchFamily="34" charset="0"/>
                        </a:rPr>
                        <a:t>Turismo de Portugal – Base de dados SIGTUR</a:t>
                      </a:r>
                      <a:endParaRPr lang="pt-PT" sz="1600" b="0" dirty="0">
                        <a:solidFill>
                          <a:schemeClr val="tx1"/>
                        </a:solidFill>
                        <a:effectLst/>
                        <a:latin typeface="HurmeGeometricSans4 Regular" panose="020B0500020000000000" pitchFamily="34" charset="0"/>
                        <a:cs typeface="Times New Roman" panose="02020603050405020304" pitchFamily="18" charset="0"/>
                      </a:endParaRPr>
                    </a:p>
                    <a:p>
                      <a:pPr algn="just">
                        <a:lnSpc>
                          <a:spcPct val="150000"/>
                        </a:lnSpc>
                        <a:spcAft>
                          <a:spcPts val="800"/>
                        </a:spcAft>
                      </a:pPr>
                      <a:r>
                        <a:rPr lang="pt-PT" sz="1600" dirty="0">
                          <a:effectLst/>
                          <a:latin typeface="HurmeGeometricSans4 Regular" panose="020B0500020000000000" pitchFamily="34" charset="0"/>
                        </a:rPr>
                        <a:t> </a:t>
                      </a:r>
                      <a:endParaRPr lang="pt-PT" sz="16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63227" marR="63227" marT="0" marB="0">
                    <a:solidFill>
                      <a:schemeClr val="bg1"/>
                    </a:solidFill>
                  </a:tcPr>
                </a:tc>
                <a:extLst>
                  <a:ext uri="{0D108BD9-81ED-4DB2-BD59-A6C34878D82A}">
                    <a16:rowId xmlns:a16="http://schemas.microsoft.com/office/drawing/2014/main" val="3590462665"/>
                  </a:ext>
                </a:extLst>
              </a:tr>
            </a:tbl>
          </a:graphicData>
        </a:graphic>
      </p:graphicFrame>
    </p:spTree>
    <p:extLst>
      <p:ext uri="{BB962C8B-B14F-4D97-AF65-F5344CB8AC3E}">
        <p14:creationId xmlns:p14="http://schemas.microsoft.com/office/powerpoint/2010/main" val="3252910247"/>
      </p:ext>
    </p:extLst>
  </p:cSld>
  <p:clrMapOvr>
    <a:masterClrMapping/>
  </p:clrMapOvr>
  <p:transition spd="slow" advClick="0">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2803356680"/>
              </p:ext>
            </p:extLst>
          </p:nvPr>
        </p:nvGraphicFramePr>
        <p:xfrm>
          <a:off x="225668" y="514005"/>
          <a:ext cx="11740663" cy="5750168"/>
        </p:xfrm>
        <a:graphic>
          <a:graphicData uri="http://schemas.openxmlformats.org/drawingml/2006/table">
            <a:tbl>
              <a:tblPr firstRow="1" firstCol="1" bandRow="1">
                <a:tableStyleId>{5C22544A-7EE6-4342-B048-85BDC9FD1C3A}</a:tableStyleId>
              </a:tblPr>
              <a:tblGrid>
                <a:gridCol w="879230">
                  <a:extLst>
                    <a:ext uri="{9D8B030D-6E8A-4147-A177-3AD203B41FA5}">
                      <a16:colId xmlns:a16="http://schemas.microsoft.com/office/drawing/2014/main" val="607143138"/>
                    </a:ext>
                  </a:extLst>
                </a:gridCol>
                <a:gridCol w="439615">
                  <a:extLst>
                    <a:ext uri="{9D8B030D-6E8A-4147-A177-3AD203B41FA5}">
                      <a16:colId xmlns:a16="http://schemas.microsoft.com/office/drawing/2014/main" val="3254816344"/>
                    </a:ext>
                  </a:extLst>
                </a:gridCol>
                <a:gridCol w="509954">
                  <a:extLst>
                    <a:ext uri="{9D8B030D-6E8A-4147-A177-3AD203B41FA5}">
                      <a16:colId xmlns:a16="http://schemas.microsoft.com/office/drawing/2014/main" val="2692177876"/>
                    </a:ext>
                  </a:extLst>
                </a:gridCol>
                <a:gridCol w="422031">
                  <a:extLst>
                    <a:ext uri="{9D8B030D-6E8A-4147-A177-3AD203B41FA5}">
                      <a16:colId xmlns:a16="http://schemas.microsoft.com/office/drawing/2014/main" val="441489599"/>
                    </a:ext>
                  </a:extLst>
                </a:gridCol>
                <a:gridCol w="580292">
                  <a:extLst>
                    <a:ext uri="{9D8B030D-6E8A-4147-A177-3AD203B41FA5}">
                      <a16:colId xmlns:a16="http://schemas.microsoft.com/office/drawing/2014/main" val="1234880312"/>
                    </a:ext>
                  </a:extLst>
                </a:gridCol>
                <a:gridCol w="424987">
                  <a:extLst>
                    <a:ext uri="{9D8B030D-6E8A-4147-A177-3AD203B41FA5}">
                      <a16:colId xmlns:a16="http://schemas.microsoft.com/office/drawing/2014/main" val="646349455"/>
                    </a:ext>
                  </a:extLst>
                </a:gridCol>
                <a:gridCol w="628530">
                  <a:extLst>
                    <a:ext uri="{9D8B030D-6E8A-4147-A177-3AD203B41FA5}">
                      <a16:colId xmlns:a16="http://schemas.microsoft.com/office/drawing/2014/main" val="3988362609"/>
                    </a:ext>
                  </a:extLst>
                </a:gridCol>
                <a:gridCol w="630833">
                  <a:extLst>
                    <a:ext uri="{9D8B030D-6E8A-4147-A177-3AD203B41FA5}">
                      <a16:colId xmlns:a16="http://schemas.microsoft.com/office/drawing/2014/main" val="3326129764"/>
                    </a:ext>
                  </a:extLst>
                </a:gridCol>
                <a:gridCol w="630833">
                  <a:extLst>
                    <a:ext uri="{9D8B030D-6E8A-4147-A177-3AD203B41FA5}">
                      <a16:colId xmlns:a16="http://schemas.microsoft.com/office/drawing/2014/main" val="3228237321"/>
                    </a:ext>
                  </a:extLst>
                </a:gridCol>
                <a:gridCol w="529532">
                  <a:extLst>
                    <a:ext uri="{9D8B030D-6E8A-4147-A177-3AD203B41FA5}">
                      <a16:colId xmlns:a16="http://schemas.microsoft.com/office/drawing/2014/main" val="237110611"/>
                    </a:ext>
                  </a:extLst>
                </a:gridCol>
                <a:gridCol w="568670">
                  <a:extLst>
                    <a:ext uri="{9D8B030D-6E8A-4147-A177-3AD203B41FA5}">
                      <a16:colId xmlns:a16="http://schemas.microsoft.com/office/drawing/2014/main" val="3956408820"/>
                    </a:ext>
                  </a:extLst>
                </a:gridCol>
                <a:gridCol w="420062">
                  <a:extLst>
                    <a:ext uri="{9D8B030D-6E8A-4147-A177-3AD203B41FA5}">
                      <a16:colId xmlns:a16="http://schemas.microsoft.com/office/drawing/2014/main" val="3412893159"/>
                    </a:ext>
                  </a:extLst>
                </a:gridCol>
                <a:gridCol w="422031">
                  <a:extLst>
                    <a:ext uri="{9D8B030D-6E8A-4147-A177-3AD203B41FA5}">
                      <a16:colId xmlns:a16="http://schemas.microsoft.com/office/drawing/2014/main" val="229904031"/>
                    </a:ext>
                  </a:extLst>
                </a:gridCol>
                <a:gridCol w="509954">
                  <a:extLst>
                    <a:ext uri="{9D8B030D-6E8A-4147-A177-3AD203B41FA5}">
                      <a16:colId xmlns:a16="http://schemas.microsoft.com/office/drawing/2014/main" val="3383318380"/>
                    </a:ext>
                  </a:extLst>
                </a:gridCol>
                <a:gridCol w="351692">
                  <a:extLst>
                    <a:ext uri="{9D8B030D-6E8A-4147-A177-3AD203B41FA5}">
                      <a16:colId xmlns:a16="http://schemas.microsoft.com/office/drawing/2014/main" val="1431932046"/>
                    </a:ext>
                  </a:extLst>
                </a:gridCol>
                <a:gridCol w="597877">
                  <a:extLst>
                    <a:ext uri="{9D8B030D-6E8A-4147-A177-3AD203B41FA5}">
                      <a16:colId xmlns:a16="http://schemas.microsoft.com/office/drawing/2014/main" val="1723271547"/>
                    </a:ext>
                  </a:extLst>
                </a:gridCol>
                <a:gridCol w="633046">
                  <a:extLst>
                    <a:ext uri="{9D8B030D-6E8A-4147-A177-3AD203B41FA5}">
                      <a16:colId xmlns:a16="http://schemas.microsoft.com/office/drawing/2014/main" val="2503102989"/>
                    </a:ext>
                  </a:extLst>
                </a:gridCol>
                <a:gridCol w="509954">
                  <a:extLst>
                    <a:ext uri="{9D8B030D-6E8A-4147-A177-3AD203B41FA5}">
                      <a16:colId xmlns:a16="http://schemas.microsoft.com/office/drawing/2014/main" val="2670421061"/>
                    </a:ext>
                  </a:extLst>
                </a:gridCol>
                <a:gridCol w="492369">
                  <a:extLst>
                    <a:ext uri="{9D8B030D-6E8A-4147-A177-3AD203B41FA5}">
                      <a16:colId xmlns:a16="http://schemas.microsoft.com/office/drawing/2014/main" val="4041964164"/>
                    </a:ext>
                  </a:extLst>
                </a:gridCol>
                <a:gridCol w="509954">
                  <a:extLst>
                    <a:ext uri="{9D8B030D-6E8A-4147-A177-3AD203B41FA5}">
                      <a16:colId xmlns:a16="http://schemas.microsoft.com/office/drawing/2014/main" val="3749030262"/>
                    </a:ext>
                  </a:extLst>
                </a:gridCol>
                <a:gridCol w="580293">
                  <a:extLst>
                    <a:ext uri="{9D8B030D-6E8A-4147-A177-3AD203B41FA5}">
                      <a16:colId xmlns:a16="http://schemas.microsoft.com/office/drawing/2014/main" val="2376671488"/>
                    </a:ext>
                  </a:extLst>
                </a:gridCol>
                <a:gridCol w="468924">
                  <a:extLst>
                    <a:ext uri="{9D8B030D-6E8A-4147-A177-3AD203B41FA5}">
                      <a16:colId xmlns:a16="http://schemas.microsoft.com/office/drawing/2014/main" val="2921622937"/>
                    </a:ext>
                  </a:extLst>
                </a:gridCol>
              </a:tblGrid>
              <a:tr h="422890">
                <a:tc rowSpan="2">
                  <a:txBody>
                    <a:bodyPr/>
                    <a:lstStyle/>
                    <a:p>
                      <a:pPr algn="ctr">
                        <a:lnSpc>
                          <a:spcPct val="150000"/>
                        </a:lnSpc>
                        <a:spcAft>
                          <a:spcPts val="0"/>
                        </a:spcAft>
                        <a:tabLst>
                          <a:tab pos="2409190" algn="l"/>
                        </a:tabLst>
                      </a:pPr>
                      <a:r>
                        <a:rPr lang="pt-PT" sz="1000" dirty="0">
                          <a:effectLst/>
                        </a:rPr>
                        <a:t>ANO</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solidFill>
                      <a:srgbClr val="2F7581"/>
                    </a:solidFill>
                  </a:tcPr>
                </a:tc>
                <a:tc gridSpan="9">
                  <a:txBody>
                    <a:bodyPr/>
                    <a:lstStyle/>
                    <a:p>
                      <a:pPr algn="ctr">
                        <a:lnSpc>
                          <a:spcPct val="150000"/>
                        </a:lnSpc>
                        <a:spcAft>
                          <a:spcPts val="0"/>
                        </a:spcAft>
                        <a:tabLst>
                          <a:tab pos="2409190" algn="l"/>
                        </a:tabLst>
                      </a:pPr>
                      <a:r>
                        <a:rPr lang="pt-PT" sz="800" dirty="0">
                          <a:effectLst/>
                          <a:latin typeface="HurmeGeometricSans4 Regular" panose="020B0500020000000000" pitchFamily="34" charset="0"/>
                        </a:rPr>
                        <a:t>PORTUGAL </a:t>
                      </a:r>
                      <a:endParaRPr lang="pt-PT" sz="8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solidFill>
                      <a:srgbClr val="2F7581"/>
                    </a:solidFill>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gridSpan="9">
                  <a:txBody>
                    <a:bodyPr/>
                    <a:lstStyle/>
                    <a:p>
                      <a:pPr algn="ctr">
                        <a:lnSpc>
                          <a:spcPct val="150000"/>
                        </a:lnSpc>
                        <a:spcAft>
                          <a:spcPts val="0"/>
                        </a:spcAft>
                        <a:tabLst>
                          <a:tab pos="2409190" algn="l"/>
                        </a:tabLst>
                      </a:pPr>
                      <a:r>
                        <a:rPr lang="pt-PT" sz="800" dirty="0">
                          <a:effectLst/>
                          <a:latin typeface="HurmeGeometricSans4 Regular" panose="020B0500020000000000" pitchFamily="34" charset="0"/>
                        </a:rPr>
                        <a:t>NORTE </a:t>
                      </a:r>
                      <a:endParaRPr lang="pt-PT" sz="8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solidFill>
                      <a:srgbClr val="2F7581"/>
                    </a:solidFill>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gridSpan="3">
                  <a:txBody>
                    <a:bodyPr/>
                    <a:lstStyle/>
                    <a:p>
                      <a:pPr algn="ctr">
                        <a:lnSpc>
                          <a:spcPct val="150000"/>
                        </a:lnSpc>
                        <a:spcAft>
                          <a:spcPts val="0"/>
                        </a:spcAft>
                        <a:tabLst>
                          <a:tab pos="2409190" algn="l"/>
                        </a:tabLst>
                      </a:pPr>
                      <a:r>
                        <a:rPr lang="pt-PT" sz="800" dirty="0">
                          <a:effectLst/>
                          <a:latin typeface="HurmeGeometricSans4 Regular" panose="020B0500020000000000" pitchFamily="34" charset="0"/>
                        </a:rPr>
                        <a:t>VILA NOVA DE FAMALICÃO </a:t>
                      </a:r>
                      <a:endParaRPr lang="pt-PT" sz="8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solidFill>
                      <a:srgbClr val="2F7581"/>
                    </a:solidFill>
                  </a:tcP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3145330014"/>
                  </a:ext>
                </a:extLst>
              </a:tr>
              <a:tr h="1449082">
                <a:tc vMerge="1">
                  <a:txBody>
                    <a:bodyPr/>
                    <a:lstStyle/>
                    <a:p>
                      <a:endParaRPr lang="pt-PT"/>
                    </a:p>
                  </a:txBody>
                  <a:tcPr/>
                </a:tc>
                <a:tc>
                  <a:txBody>
                    <a:bodyPr/>
                    <a:lstStyle/>
                    <a:p>
                      <a:pPr algn="ctr">
                        <a:lnSpc>
                          <a:spcPct val="150000"/>
                        </a:lnSpc>
                        <a:spcAft>
                          <a:spcPts val="0"/>
                        </a:spcAft>
                        <a:tabLst>
                          <a:tab pos="2409190" algn="l"/>
                        </a:tabLst>
                      </a:pPr>
                      <a:r>
                        <a:rPr lang="pt-PT" sz="1000" b="1" dirty="0">
                          <a:effectLst/>
                          <a:latin typeface="+mn-lt"/>
                        </a:rPr>
                        <a:t>Hotéis</a:t>
                      </a:r>
                      <a:endParaRPr lang="pt-PT" sz="1000" b="1" dirty="0">
                        <a:effectLst/>
                        <a:latin typeface="+mn-lt"/>
                        <a:ea typeface="Calibri" panose="020F0502020204030204" pitchFamily="34" charset="0"/>
                        <a:cs typeface="Times New Roman" panose="02020603050405020304" pitchFamily="18" charset="0"/>
                      </a:endParaRPr>
                    </a:p>
                  </a:txBody>
                  <a:tcPr marL="40179" marR="40179" marT="0" marB="0" vert="vert270" anchor="ctr"/>
                </a:tc>
                <a:tc>
                  <a:txBody>
                    <a:bodyPr/>
                    <a:lstStyle/>
                    <a:p>
                      <a:pPr algn="ctr">
                        <a:lnSpc>
                          <a:spcPct val="150000"/>
                        </a:lnSpc>
                        <a:spcAft>
                          <a:spcPts val="0"/>
                        </a:spcAft>
                        <a:tabLst>
                          <a:tab pos="2409190" algn="l"/>
                        </a:tabLst>
                      </a:pPr>
                      <a:r>
                        <a:rPr lang="pt-PT" sz="1000" b="1" dirty="0">
                          <a:effectLst/>
                          <a:latin typeface="+mn-lt"/>
                        </a:rPr>
                        <a:t>Pensões</a:t>
                      </a:r>
                      <a:endParaRPr lang="pt-PT" sz="1000" b="1" dirty="0">
                        <a:effectLst/>
                        <a:latin typeface="+mn-lt"/>
                        <a:ea typeface="Calibri" panose="020F0502020204030204" pitchFamily="34" charset="0"/>
                        <a:cs typeface="Times New Roman" panose="02020603050405020304" pitchFamily="18" charset="0"/>
                      </a:endParaRPr>
                    </a:p>
                  </a:txBody>
                  <a:tcPr marL="40179" marR="40179" marT="0" marB="0" vert="vert270" anchor="ctr"/>
                </a:tc>
                <a:tc>
                  <a:txBody>
                    <a:bodyPr/>
                    <a:lstStyle/>
                    <a:p>
                      <a:pPr algn="ctr">
                        <a:lnSpc>
                          <a:spcPct val="150000"/>
                        </a:lnSpc>
                        <a:spcAft>
                          <a:spcPts val="0"/>
                        </a:spcAft>
                        <a:tabLst>
                          <a:tab pos="2409190" algn="l"/>
                        </a:tabLst>
                      </a:pPr>
                      <a:r>
                        <a:rPr lang="pt-PT" sz="1000" b="1" dirty="0">
                          <a:effectLst/>
                          <a:latin typeface="+mn-lt"/>
                        </a:rPr>
                        <a:t>Estalagens</a:t>
                      </a:r>
                      <a:endParaRPr lang="pt-PT" sz="1000" b="1" dirty="0">
                        <a:effectLst/>
                        <a:latin typeface="+mn-lt"/>
                        <a:ea typeface="Calibri" panose="020F0502020204030204" pitchFamily="34" charset="0"/>
                        <a:cs typeface="Times New Roman" panose="02020603050405020304" pitchFamily="18" charset="0"/>
                      </a:endParaRPr>
                    </a:p>
                  </a:txBody>
                  <a:tcPr marL="40179" marR="40179" marT="0" marB="0" vert="vert270" anchor="ctr"/>
                </a:tc>
                <a:tc>
                  <a:txBody>
                    <a:bodyPr/>
                    <a:lstStyle/>
                    <a:p>
                      <a:pPr algn="ctr">
                        <a:lnSpc>
                          <a:spcPct val="150000"/>
                        </a:lnSpc>
                        <a:spcAft>
                          <a:spcPts val="0"/>
                        </a:spcAft>
                        <a:tabLst>
                          <a:tab pos="2409190" algn="l"/>
                        </a:tabLst>
                      </a:pPr>
                      <a:r>
                        <a:rPr lang="pt-PT" sz="1000" b="1" dirty="0">
                          <a:effectLst/>
                          <a:latin typeface="+mn-lt"/>
                        </a:rPr>
                        <a:t>Pousadas</a:t>
                      </a:r>
                      <a:endParaRPr lang="pt-PT" sz="1000" b="1" dirty="0">
                        <a:effectLst/>
                        <a:latin typeface="+mn-lt"/>
                        <a:ea typeface="Calibri" panose="020F0502020204030204" pitchFamily="34" charset="0"/>
                        <a:cs typeface="Times New Roman" panose="02020603050405020304" pitchFamily="18" charset="0"/>
                      </a:endParaRPr>
                    </a:p>
                  </a:txBody>
                  <a:tcPr marL="40179" marR="40179" marT="0" marB="0" vert="vert270" anchor="ctr"/>
                </a:tc>
                <a:tc>
                  <a:txBody>
                    <a:bodyPr/>
                    <a:lstStyle/>
                    <a:p>
                      <a:pPr algn="ctr">
                        <a:lnSpc>
                          <a:spcPct val="150000"/>
                        </a:lnSpc>
                        <a:spcAft>
                          <a:spcPts val="0"/>
                        </a:spcAft>
                        <a:tabLst>
                          <a:tab pos="2409190" algn="l"/>
                        </a:tabLst>
                      </a:pPr>
                      <a:r>
                        <a:rPr lang="pt-PT" sz="1000" b="1" dirty="0">
                          <a:effectLst/>
                          <a:latin typeface="+mn-lt"/>
                        </a:rPr>
                        <a:t>Motéis</a:t>
                      </a:r>
                      <a:endParaRPr lang="pt-PT" sz="1000" b="1" dirty="0">
                        <a:effectLst/>
                        <a:latin typeface="+mn-lt"/>
                        <a:ea typeface="Calibri" panose="020F0502020204030204" pitchFamily="34" charset="0"/>
                        <a:cs typeface="Times New Roman" panose="02020603050405020304" pitchFamily="18" charset="0"/>
                      </a:endParaRPr>
                    </a:p>
                  </a:txBody>
                  <a:tcPr marL="40179" marR="40179" marT="0" marB="0" vert="vert270" anchor="ctr"/>
                </a:tc>
                <a:tc>
                  <a:txBody>
                    <a:bodyPr/>
                    <a:lstStyle/>
                    <a:p>
                      <a:pPr algn="ctr">
                        <a:lnSpc>
                          <a:spcPct val="150000"/>
                        </a:lnSpc>
                        <a:spcAft>
                          <a:spcPts val="0"/>
                        </a:spcAft>
                        <a:tabLst>
                          <a:tab pos="2409190" algn="l"/>
                        </a:tabLst>
                      </a:pPr>
                      <a:r>
                        <a:rPr lang="pt-PT" sz="1000" b="1" dirty="0">
                          <a:effectLst/>
                          <a:latin typeface="+mn-lt"/>
                        </a:rPr>
                        <a:t>Hotéis-apartamentos</a:t>
                      </a:r>
                      <a:endParaRPr lang="pt-PT" sz="1000" b="1" dirty="0">
                        <a:effectLst/>
                        <a:latin typeface="+mn-lt"/>
                        <a:ea typeface="Calibri" panose="020F0502020204030204" pitchFamily="34" charset="0"/>
                        <a:cs typeface="Times New Roman" panose="02020603050405020304" pitchFamily="18" charset="0"/>
                      </a:endParaRPr>
                    </a:p>
                  </a:txBody>
                  <a:tcPr marL="40179" marR="40179" marT="0" marB="0" vert="vert270" anchor="ctr"/>
                </a:tc>
                <a:tc>
                  <a:txBody>
                    <a:bodyPr/>
                    <a:lstStyle/>
                    <a:p>
                      <a:pPr algn="ctr">
                        <a:lnSpc>
                          <a:spcPct val="150000"/>
                        </a:lnSpc>
                        <a:spcAft>
                          <a:spcPts val="0"/>
                        </a:spcAft>
                        <a:tabLst>
                          <a:tab pos="2409190" algn="l"/>
                        </a:tabLst>
                      </a:pPr>
                      <a:r>
                        <a:rPr lang="pt-PT" sz="1000" b="1" dirty="0">
                          <a:effectLst/>
                          <a:latin typeface="+mn-lt"/>
                        </a:rPr>
                        <a:t>Aldeamentos turísticos</a:t>
                      </a:r>
                      <a:endParaRPr lang="pt-PT" sz="1000" b="1" dirty="0">
                        <a:effectLst/>
                        <a:latin typeface="+mn-lt"/>
                        <a:ea typeface="Calibri" panose="020F0502020204030204" pitchFamily="34" charset="0"/>
                        <a:cs typeface="Times New Roman" panose="02020603050405020304" pitchFamily="18" charset="0"/>
                      </a:endParaRPr>
                    </a:p>
                  </a:txBody>
                  <a:tcPr marL="40179" marR="40179" marT="0" marB="0" vert="vert270" anchor="ctr"/>
                </a:tc>
                <a:tc>
                  <a:txBody>
                    <a:bodyPr/>
                    <a:lstStyle/>
                    <a:p>
                      <a:pPr algn="ctr">
                        <a:lnSpc>
                          <a:spcPct val="150000"/>
                        </a:lnSpc>
                        <a:spcAft>
                          <a:spcPts val="0"/>
                        </a:spcAft>
                        <a:tabLst>
                          <a:tab pos="2409190" algn="l"/>
                        </a:tabLst>
                      </a:pPr>
                      <a:r>
                        <a:rPr lang="pt-PT" sz="1000" b="1" dirty="0">
                          <a:effectLst/>
                          <a:latin typeface="+mn-lt"/>
                        </a:rPr>
                        <a:t>Apartamentos turísticos</a:t>
                      </a:r>
                      <a:endParaRPr lang="pt-PT" sz="1000" b="1" dirty="0">
                        <a:effectLst/>
                        <a:latin typeface="+mn-lt"/>
                        <a:ea typeface="Calibri" panose="020F0502020204030204" pitchFamily="34" charset="0"/>
                        <a:cs typeface="Times New Roman" panose="02020603050405020304" pitchFamily="18" charset="0"/>
                      </a:endParaRPr>
                    </a:p>
                  </a:txBody>
                  <a:tcPr marL="40179" marR="40179" marT="0" marB="0" vert="vert270" anchor="ctr"/>
                </a:tc>
                <a:tc>
                  <a:txBody>
                    <a:bodyPr/>
                    <a:lstStyle/>
                    <a:p>
                      <a:pPr algn="ctr">
                        <a:lnSpc>
                          <a:spcPct val="150000"/>
                        </a:lnSpc>
                        <a:spcAft>
                          <a:spcPts val="0"/>
                        </a:spcAft>
                        <a:tabLst>
                          <a:tab pos="2409190" algn="l"/>
                        </a:tabLst>
                      </a:pPr>
                      <a:r>
                        <a:rPr lang="pt-PT" sz="1000" b="1" dirty="0">
                          <a:effectLst/>
                          <a:latin typeface="+mn-lt"/>
                        </a:rPr>
                        <a:t>Total</a:t>
                      </a:r>
                      <a:endParaRPr lang="pt-PT" sz="1000" b="1" dirty="0">
                        <a:effectLst/>
                        <a:latin typeface="+mn-lt"/>
                        <a:ea typeface="Calibri" panose="020F0502020204030204" pitchFamily="34" charset="0"/>
                        <a:cs typeface="Times New Roman" panose="02020603050405020304" pitchFamily="18" charset="0"/>
                      </a:endParaRPr>
                    </a:p>
                  </a:txBody>
                  <a:tcPr marL="40179" marR="40179" marT="0" marB="0" vert="vert270" anchor="ctr"/>
                </a:tc>
                <a:tc>
                  <a:txBody>
                    <a:bodyPr/>
                    <a:lstStyle/>
                    <a:p>
                      <a:pPr algn="ctr">
                        <a:lnSpc>
                          <a:spcPct val="150000"/>
                        </a:lnSpc>
                        <a:spcAft>
                          <a:spcPts val="0"/>
                        </a:spcAft>
                        <a:tabLst>
                          <a:tab pos="2409190" algn="l"/>
                        </a:tabLst>
                      </a:pPr>
                      <a:r>
                        <a:rPr lang="pt-PT" sz="1000" b="1" dirty="0">
                          <a:effectLst/>
                          <a:latin typeface="+mn-lt"/>
                        </a:rPr>
                        <a:t>Hotéis</a:t>
                      </a:r>
                      <a:endParaRPr lang="pt-PT" sz="1000" b="1" dirty="0">
                        <a:effectLst/>
                        <a:latin typeface="+mn-lt"/>
                        <a:ea typeface="Calibri" panose="020F0502020204030204" pitchFamily="34" charset="0"/>
                        <a:cs typeface="Times New Roman" panose="02020603050405020304" pitchFamily="18" charset="0"/>
                      </a:endParaRPr>
                    </a:p>
                  </a:txBody>
                  <a:tcPr marL="40179" marR="40179" marT="0" marB="0" vert="vert270" anchor="ctr"/>
                </a:tc>
                <a:tc>
                  <a:txBody>
                    <a:bodyPr/>
                    <a:lstStyle/>
                    <a:p>
                      <a:pPr algn="ctr">
                        <a:lnSpc>
                          <a:spcPct val="150000"/>
                        </a:lnSpc>
                        <a:spcAft>
                          <a:spcPts val="0"/>
                        </a:spcAft>
                        <a:tabLst>
                          <a:tab pos="2409190" algn="l"/>
                        </a:tabLst>
                      </a:pPr>
                      <a:r>
                        <a:rPr lang="pt-PT" sz="1000" b="1" dirty="0">
                          <a:effectLst/>
                          <a:latin typeface="+mn-lt"/>
                        </a:rPr>
                        <a:t>Pensões</a:t>
                      </a:r>
                      <a:endParaRPr lang="pt-PT" sz="1000" b="1" dirty="0">
                        <a:effectLst/>
                        <a:latin typeface="+mn-lt"/>
                        <a:ea typeface="Calibri" panose="020F0502020204030204" pitchFamily="34" charset="0"/>
                        <a:cs typeface="Times New Roman" panose="02020603050405020304" pitchFamily="18" charset="0"/>
                      </a:endParaRPr>
                    </a:p>
                  </a:txBody>
                  <a:tcPr marL="40179" marR="40179" marT="0" marB="0" vert="vert270" anchor="ctr"/>
                </a:tc>
                <a:tc>
                  <a:txBody>
                    <a:bodyPr/>
                    <a:lstStyle/>
                    <a:p>
                      <a:pPr algn="ctr">
                        <a:lnSpc>
                          <a:spcPct val="150000"/>
                        </a:lnSpc>
                        <a:spcAft>
                          <a:spcPts val="0"/>
                        </a:spcAft>
                        <a:tabLst>
                          <a:tab pos="2409190" algn="l"/>
                        </a:tabLst>
                      </a:pPr>
                      <a:r>
                        <a:rPr lang="pt-PT" sz="1000" b="1" dirty="0">
                          <a:effectLst/>
                          <a:latin typeface="+mn-lt"/>
                        </a:rPr>
                        <a:t>Estalagens</a:t>
                      </a:r>
                      <a:endParaRPr lang="pt-PT" sz="1000" b="1" dirty="0">
                        <a:effectLst/>
                        <a:latin typeface="+mn-lt"/>
                        <a:ea typeface="Calibri" panose="020F0502020204030204" pitchFamily="34" charset="0"/>
                        <a:cs typeface="Times New Roman" panose="02020603050405020304" pitchFamily="18" charset="0"/>
                      </a:endParaRPr>
                    </a:p>
                  </a:txBody>
                  <a:tcPr marL="40179" marR="40179" marT="0" marB="0" vert="vert270" anchor="ctr"/>
                </a:tc>
                <a:tc>
                  <a:txBody>
                    <a:bodyPr/>
                    <a:lstStyle/>
                    <a:p>
                      <a:pPr algn="ctr">
                        <a:lnSpc>
                          <a:spcPct val="150000"/>
                        </a:lnSpc>
                        <a:spcAft>
                          <a:spcPts val="0"/>
                        </a:spcAft>
                        <a:tabLst>
                          <a:tab pos="2409190" algn="l"/>
                        </a:tabLst>
                      </a:pPr>
                      <a:r>
                        <a:rPr lang="pt-PT" sz="1000" b="1" dirty="0">
                          <a:effectLst/>
                          <a:latin typeface="+mn-lt"/>
                        </a:rPr>
                        <a:t>Pousadas</a:t>
                      </a:r>
                      <a:endParaRPr lang="pt-PT" sz="1000" b="1" dirty="0">
                        <a:effectLst/>
                        <a:latin typeface="+mn-lt"/>
                        <a:ea typeface="Calibri" panose="020F0502020204030204" pitchFamily="34" charset="0"/>
                        <a:cs typeface="Times New Roman" panose="02020603050405020304" pitchFamily="18" charset="0"/>
                      </a:endParaRPr>
                    </a:p>
                  </a:txBody>
                  <a:tcPr marL="40179" marR="40179" marT="0" marB="0" vert="vert270" anchor="ctr"/>
                </a:tc>
                <a:tc>
                  <a:txBody>
                    <a:bodyPr/>
                    <a:lstStyle/>
                    <a:p>
                      <a:pPr algn="ctr">
                        <a:lnSpc>
                          <a:spcPct val="150000"/>
                        </a:lnSpc>
                        <a:spcAft>
                          <a:spcPts val="0"/>
                        </a:spcAft>
                        <a:tabLst>
                          <a:tab pos="2409190" algn="l"/>
                        </a:tabLst>
                      </a:pPr>
                      <a:r>
                        <a:rPr lang="pt-PT" sz="1000" b="1" dirty="0">
                          <a:effectLst/>
                          <a:latin typeface="+mn-lt"/>
                        </a:rPr>
                        <a:t>Motéis</a:t>
                      </a:r>
                      <a:endParaRPr lang="pt-PT" sz="1000" b="1" dirty="0">
                        <a:effectLst/>
                        <a:latin typeface="+mn-lt"/>
                        <a:ea typeface="Calibri" panose="020F0502020204030204" pitchFamily="34" charset="0"/>
                        <a:cs typeface="Times New Roman" panose="02020603050405020304" pitchFamily="18" charset="0"/>
                      </a:endParaRPr>
                    </a:p>
                  </a:txBody>
                  <a:tcPr marL="40179" marR="40179" marT="0" marB="0" vert="vert270" anchor="ctr"/>
                </a:tc>
                <a:tc>
                  <a:txBody>
                    <a:bodyPr/>
                    <a:lstStyle/>
                    <a:p>
                      <a:pPr algn="ctr">
                        <a:lnSpc>
                          <a:spcPct val="150000"/>
                        </a:lnSpc>
                        <a:spcAft>
                          <a:spcPts val="0"/>
                        </a:spcAft>
                        <a:tabLst>
                          <a:tab pos="2409190" algn="l"/>
                        </a:tabLst>
                      </a:pPr>
                      <a:r>
                        <a:rPr lang="pt-PT" sz="1000" b="1" dirty="0">
                          <a:effectLst/>
                          <a:latin typeface="+mn-lt"/>
                        </a:rPr>
                        <a:t>Hotéis-apartamentos</a:t>
                      </a:r>
                      <a:endParaRPr lang="pt-PT" sz="1000" b="1" dirty="0">
                        <a:effectLst/>
                        <a:latin typeface="+mn-lt"/>
                        <a:ea typeface="Calibri" panose="020F0502020204030204" pitchFamily="34" charset="0"/>
                        <a:cs typeface="Times New Roman" panose="02020603050405020304" pitchFamily="18" charset="0"/>
                      </a:endParaRPr>
                    </a:p>
                  </a:txBody>
                  <a:tcPr marL="40179" marR="40179" marT="0" marB="0" vert="vert270" anchor="ctr"/>
                </a:tc>
                <a:tc>
                  <a:txBody>
                    <a:bodyPr/>
                    <a:lstStyle/>
                    <a:p>
                      <a:pPr algn="ctr">
                        <a:lnSpc>
                          <a:spcPct val="150000"/>
                        </a:lnSpc>
                        <a:spcAft>
                          <a:spcPts val="0"/>
                        </a:spcAft>
                        <a:tabLst>
                          <a:tab pos="2409190" algn="l"/>
                        </a:tabLst>
                      </a:pPr>
                      <a:r>
                        <a:rPr lang="pt-PT" sz="1000" b="1" dirty="0">
                          <a:effectLst/>
                          <a:latin typeface="+mn-lt"/>
                        </a:rPr>
                        <a:t>Aldeamentos turísticos</a:t>
                      </a:r>
                      <a:endParaRPr lang="pt-PT" sz="1000" b="1" dirty="0">
                        <a:effectLst/>
                        <a:latin typeface="+mn-lt"/>
                        <a:ea typeface="Calibri" panose="020F0502020204030204" pitchFamily="34" charset="0"/>
                        <a:cs typeface="Times New Roman" panose="02020603050405020304" pitchFamily="18" charset="0"/>
                      </a:endParaRPr>
                    </a:p>
                  </a:txBody>
                  <a:tcPr marL="40179" marR="40179" marT="0" marB="0" vert="vert270" anchor="ctr"/>
                </a:tc>
                <a:tc>
                  <a:txBody>
                    <a:bodyPr/>
                    <a:lstStyle/>
                    <a:p>
                      <a:pPr algn="ctr">
                        <a:lnSpc>
                          <a:spcPct val="150000"/>
                        </a:lnSpc>
                        <a:spcAft>
                          <a:spcPts val="0"/>
                        </a:spcAft>
                        <a:tabLst>
                          <a:tab pos="2409190" algn="l"/>
                        </a:tabLst>
                      </a:pPr>
                      <a:r>
                        <a:rPr lang="pt-PT" sz="1000" b="1" dirty="0">
                          <a:effectLst/>
                          <a:latin typeface="+mn-lt"/>
                        </a:rPr>
                        <a:t>Apartamentos turísticos</a:t>
                      </a:r>
                      <a:endParaRPr lang="pt-PT" sz="1000" b="1" dirty="0">
                        <a:effectLst/>
                        <a:latin typeface="+mn-lt"/>
                        <a:ea typeface="Calibri" panose="020F0502020204030204" pitchFamily="34" charset="0"/>
                        <a:cs typeface="Times New Roman" panose="02020603050405020304" pitchFamily="18" charset="0"/>
                      </a:endParaRPr>
                    </a:p>
                  </a:txBody>
                  <a:tcPr marL="40179" marR="40179" marT="0" marB="0" vert="vert270" anchor="ctr"/>
                </a:tc>
                <a:tc>
                  <a:txBody>
                    <a:bodyPr/>
                    <a:lstStyle/>
                    <a:p>
                      <a:pPr algn="ctr">
                        <a:lnSpc>
                          <a:spcPct val="150000"/>
                        </a:lnSpc>
                        <a:spcAft>
                          <a:spcPts val="0"/>
                        </a:spcAft>
                        <a:tabLst>
                          <a:tab pos="2409190" algn="l"/>
                        </a:tabLst>
                      </a:pPr>
                      <a:r>
                        <a:rPr lang="pt-PT" sz="1000" b="1" dirty="0">
                          <a:effectLst/>
                          <a:latin typeface="+mn-lt"/>
                        </a:rPr>
                        <a:t>Total</a:t>
                      </a:r>
                      <a:endParaRPr lang="pt-PT" sz="1000" b="1" dirty="0">
                        <a:effectLst/>
                        <a:latin typeface="+mn-lt"/>
                        <a:ea typeface="Calibri" panose="020F0502020204030204" pitchFamily="34" charset="0"/>
                        <a:cs typeface="Times New Roman" panose="02020603050405020304" pitchFamily="18" charset="0"/>
                      </a:endParaRPr>
                    </a:p>
                  </a:txBody>
                  <a:tcPr marL="40179" marR="40179" marT="0" marB="0" vert="vert270" anchor="ctr"/>
                </a:tc>
                <a:tc>
                  <a:txBody>
                    <a:bodyPr/>
                    <a:lstStyle/>
                    <a:p>
                      <a:pPr algn="ctr">
                        <a:lnSpc>
                          <a:spcPct val="150000"/>
                        </a:lnSpc>
                        <a:spcAft>
                          <a:spcPts val="0"/>
                        </a:spcAft>
                        <a:tabLst>
                          <a:tab pos="2409190" algn="l"/>
                        </a:tabLst>
                      </a:pPr>
                      <a:r>
                        <a:rPr lang="pt-PT" sz="1000" b="1" dirty="0">
                          <a:effectLst/>
                          <a:latin typeface="+mn-lt"/>
                        </a:rPr>
                        <a:t>Hotéis</a:t>
                      </a:r>
                      <a:endParaRPr lang="pt-PT" sz="1000" b="1" dirty="0">
                        <a:effectLst/>
                        <a:latin typeface="+mn-lt"/>
                        <a:ea typeface="Calibri" panose="020F0502020204030204" pitchFamily="34" charset="0"/>
                        <a:cs typeface="Times New Roman" panose="02020603050405020304" pitchFamily="18" charset="0"/>
                      </a:endParaRPr>
                    </a:p>
                  </a:txBody>
                  <a:tcPr marL="40179" marR="40179" marT="0" marB="0" vert="vert270" anchor="ctr"/>
                </a:tc>
                <a:tc>
                  <a:txBody>
                    <a:bodyPr/>
                    <a:lstStyle/>
                    <a:p>
                      <a:pPr algn="ctr">
                        <a:lnSpc>
                          <a:spcPct val="150000"/>
                        </a:lnSpc>
                        <a:spcAft>
                          <a:spcPts val="0"/>
                        </a:spcAft>
                        <a:tabLst>
                          <a:tab pos="2409190" algn="l"/>
                        </a:tabLst>
                      </a:pPr>
                      <a:r>
                        <a:rPr lang="pt-PT" sz="1000" b="1" dirty="0">
                          <a:effectLst/>
                          <a:latin typeface="+mn-lt"/>
                        </a:rPr>
                        <a:t>Pensões</a:t>
                      </a:r>
                      <a:endParaRPr lang="pt-PT" sz="1000" b="1" dirty="0">
                        <a:effectLst/>
                        <a:latin typeface="+mn-lt"/>
                        <a:ea typeface="Calibri" panose="020F0502020204030204" pitchFamily="34" charset="0"/>
                        <a:cs typeface="Times New Roman" panose="02020603050405020304" pitchFamily="18" charset="0"/>
                      </a:endParaRPr>
                    </a:p>
                  </a:txBody>
                  <a:tcPr marL="40179" marR="40179" marT="0" marB="0" vert="vert270" anchor="ctr"/>
                </a:tc>
                <a:tc>
                  <a:txBody>
                    <a:bodyPr/>
                    <a:lstStyle/>
                    <a:p>
                      <a:pPr algn="ctr">
                        <a:lnSpc>
                          <a:spcPct val="150000"/>
                        </a:lnSpc>
                        <a:spcAft>
                          <a:spcPts val="0"/>
                        </a:spcAft>
                        <a:tabLst>
                          <a:tab pos="2409190" algn="l"/>
                        </a:tabLst>
                      </a:pPr>
                      <a:r>
                        <a:rPr lang="pt-PT" sz="1000" b="1" dirty="0">
                          <a:effectLst/>
                          <a:latin typeface="+mn-lt"/>
                        </a:rPr>
                        <a:t>Total</a:t>
                      </a:r>
                      <a:endParaRPr lang="pt-PT" sz="1000" b="1" dirty="0">
                        <a:effectLst/>
                        <a:latin typeface="+mn-lt"/>
                        <a:ea typeface="Calibri" panose="020F0502020204030204" pitchFamily="34" charset="0"/>
                        <a:cs typeface="Times New Roman" panose="02020603050405020304" pitchFamily="18" charset="0"/>
                      </a:endParaRPr>
                    </a:p>
                  </a:txBody>
                  <a:tcPr marL="40179" marR="40179" marT="0" marB="0" vert="vert270" anchor="ctr"/>
                </a:tc>
                <a:extLst>
                  <a:ext uri="{0D108BD9-81ED-4DB2-BD59-A6C34878D82A}">
                    <a16:rowId xmlns:a16="http://schemas.microsoft.com/office/drawing/2014/main" val="315607061"/>
                  </a:ext>
                </a:extLst>
              </a:tr>
              <a:tr h="407061">
                <a:tc>
                  <a:txBody>
                    <a:bodyPr/>
                    <a:lstStyle/>
                    <a:p>
                      <a:pPr algn="ctr">
                        <a:lnSpc>
                          <a:spcPct val="150000"/>
                        </a:lnSpc>
                        <a:spcAft>
                          <a:spcPts val="0"/>
                        </a:spcAft>
                        <a:tabLst>
                          <a:tab pos="2409190" algn="l"/>
                        </a:tabLst>
                      </a:pPr>
                      <a:r>
                        <a:rPr lang="pt-PT" sz="1000" dirty="0">
                          <a:effectLst/>
                        </a:rPr>
                        <a:t>2011 (n.º)</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solidFill>
                      <a:srgbClr val="2F7581"/>
                    </a:solidFill>
                  </a:tcP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873</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656</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67</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39</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16</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144</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40</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184</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2 019</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205</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197</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16</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11</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8</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5</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1</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10</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453</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2</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2</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4</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extLst>
                  <a:ext uri="{0D108BD9-81ED-4DB2-BD59-A6C34878D82A}">
                    <a16:rowId xmlns:a16="http://schemas.microsoft.com/office/drawing/2014/main" val="1515584011"/>
                  </a:ext>
                </a:extLst>
              </a:tr>
              <a:tr h="407061">
                <a:tc>
                  <a:txBody>
                    <a:bodyPr/>
                    <a:lstStyle/>
                    <a:p>
                      <a:pPr algn="ctr">
                        <a:lnSpc>
                          <a:spcPct val="150000"/>
                        </a:lnSpc>
                        <a:spcAft>
                          <a:spcPts val="0"/>
                        </a:spcAft>
                        <a:tabLst>
                          <a:tab pos="2409190" algn="l"/>
                        </a:tabLst>
                      </a:pPr>
                      <a:r>
                        <a:rPr lang="pt-PT" sz="1000" dirty="0">
                          <a:effectLst/>
                        </a:rPr>
                        <a:t>2012 (n.º)</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solidFill>
                      <a:srgbClr val="2F7581"/>
                    </a:solidFill>
                  </a:tcP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988</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551</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51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36</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150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45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195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2 028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250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168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6</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463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4</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extLst>
                  <a:ext uri="{0D108BD9-81ED-4DB2-BD59-A6C34878D82A}">
                    <a16:rowId xmlns:a16="http://schemas.microsoft.com/office/drawing/2014/main" val="1703932232"/>
                  </a:ext>
                </a:extLst>
              </a:tr>
              <a:tr h="407061">
                <a:tc>
                  <a:txBody>
                    <a:bodyPr/>
                    <a:lstStyle/>
                    <a:p>
                      <a:pPr algn="ctr">
                        <a:lnSpc>
                          <a:spcPct val="150000"/>
                        </a:lnSpc>
                        <a:spcAft>
                          <a:spcPts val="0"/>
                        </a:spcAft>
                        <a:tabLst>
                          <a:tab pos="2409190" algn="l"/>
                        </a:tabLst>
                      </a:pPr>
                      <a:r>
                        <a:rPr lang="pt-PT" sz="1000" dirty="0">
                          <a:effectLst/>
                        </a:rPr>
                        <a:t>2013 (n.º)</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solidFill>
                      <a:srgbClr val="2F7581"/>
                    </a:solidFill>
                  </a:tcP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1 039</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498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44</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35</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145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44</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192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3 345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258</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152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6</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6</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860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6</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extLst>
                  <a:ext uri="{0D108BD9-81ED-4DB2-BD59-A6C34878D82A}">
                    <a16:rowId xmlns:a16="http://schemas.microsoft.com/office/drawing/2014/main" val="330001695"/>
                  </a:ext>
                </a:extLst>
              </a:tr>
              <a:tr h="407061">
                <a:tc>
                  <a:txBody>
                    <a:bodyPr/>
                    <a:lstStyle/>
                    <a:p>
                      <a:pPr algn="ctr">
                        <a:lnSpc>
                          <a:spcPct val="150000"/>
                        </a:lnSpc>
                        <a:spcAft>
                          <a:spcPts val="0"/>
                        </a:spcAft>
                        <a:tabLst>
                          <a:tab pos="2409190" algn="l"/>
                        </a:tabLst>
                      </a:pPr>
                      <a:r>
                        <a:rPr lang="pt-PT" sz="1000" dirty="0">
                          <a:effectLst/>
                        </a:rPr>
                        <a:t>2014 (n.º)</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solidFill>
                      <a:srgbClr val="2F7581"/>
                    </a:solidFill>
                  </a:tcP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1 121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448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41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35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10</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145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46</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195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3 578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275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143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6</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922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extLst>
                  <a:ext uri="{0D108BD9-81ED-4DB2-BD59-A6C34878D82A}">
                    <a16:rowId xmlns:a16="http://schemas.microsoft.com/office/drawing/2014/main" val="509431105"/>
                  </a:ext>
                </a:extLst>
              </a:tr>
              <a:tr h="407061">
                <a:tc>
                  <a:txBody>
                    <a:bodyPr/>
                    <a:lstStyle/>
                    <a:p>
                      <a:pPr algn="ctr">
                        <a:lnSpc>
                          <a:spcPct val="150000"/>
                        </a:lnSpc>
                        <a:spcAft>
                          <a:spcPts val="0"/>
                        </a:spcAft>
                        <a:tabLst>
                          <a:tab pos="2409190" algn="l"/>
                        </a:tabLst>
                      </a:pPr>
                      <a:r>
                        <a:rPr lang="pt-PT" sz="1000" dirty="0">
                          <a:effectLst/>
                        </a:rPr>
                        <a:t>2015 (n.º)</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solidFill>
                      <a:srgbClr val="2F7581"/>
                    </a:solidFill>
                  </a:tcP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1 164</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2 748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36</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0</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141</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45</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197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4 339</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297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770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9</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1 098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4</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extLst>
                  <a:ext uri="{0D108BD9-81ED-4DB2-BD59-A6C34878D82A}">
                    <a16:rowId xmlns:a16="http://schemas.microsoft.com/office/drawing/2014/main" val="3574549001"/>
                  </a:ext>
                </a:extLst>
              </a:tr>
              <a:tr h="407061">
                <a:tc>
                  <a:txBody>
                    <a:bodyPr/>
                    <a:lstStyle/>
                    <a:p>
                      <a:pPr algn="ctr">
                        <a:lnSpc>
                          <a:spcPct val="150000"/>
                        </a:lnSpc>
                        <a:spcAft>
                          <a:spcPts val="0"/>
                        </a:spcAft>
                        <a:tabLst>
                          <a:tab pos="2409190" algn="l"/>
                        </a:tabLst>
                      </a:pPr>
                      <a:r>
                        <a:rPr lang="pt-PT" sz="1000" dirty="0">
                          <a:effectLst/>
                        </a:rPr>
                        <a:t>2016 (n.º)</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solidFill>
                      <a:srgbClr val="2F7581"/>
                    </a:solidFill>
                  </a:tcP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1 237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3 136</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36</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143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52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193</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4 805</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315</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794</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9</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1 141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extLst>
                  <a:ext uri="{0D108BD9-81ED-4DB2-BD59-A6C34878D82A}">
                    <a16:rowId xmlns:a16="http://schemas.microsoft.com/office/drawing/2014/main" val="247311144"/>
                  </a:ext>
                </a:extLst>
              </a:tr>
              <a:tr h="407061">
                <a:tc>
                  <a:txBody>
                    <a:bodyPr/>
                    <a:lstStyle/>
                    <a:p>
                      <a:pPr algn="ctr">
                        <a:lnSpc>
                          <a:spcPct val="150000"/>
                        </a:lnSpc>
                        <a:spcAft>
                          <a:spcPts val="0"/>
                        </a:spcAft>
                        <a:tabLst>
                          <a:tab pos="2409190" algn="l"/>
                        </a:tabLst>
                      </a:pPr>
                      <a:r>
                        <a:rPr lang="pt-PT" sz="1000" dirty="0">
                          <a:effectLst/>
                        </a:rPr>
                        <a:t>2017 (n.º) </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solidFill>
                      <a:srgbClr val="2F7581"/>
                    </a:solidFill>
                  </a:tcP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1 309</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4 082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36</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145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55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203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5 840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326</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951</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9</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16</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1 313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10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extLst>
                  <a:ext uri="{0D108BD9-81ED-4DB2-BD59-A6C34878D82A}">
                    <a16:rowId xmlns:a16="http://schemas.microsoft.com/office/drawing/2014/main" val="619723083"/>
                  </a:ext>
                </a:extLst>
              </a:tr>
              <a:tr h="1028769">
                <a:tc>
                  <a:txBody>
                    <a:bodyPr/>
                    <a:lstStyle/>
                    <a:p>
                      <a:pPr algn="ctr">
                        <a:lnSpc>
                          <a:spcPct val="150000"/>
                        </a:lnSpc>
                        <a:spcAft>
                          <a:spcPts val="0"/>
                        </a:spcAft>
                        <a:tabLst>
                          <a:tab pos="2409190" algn="l"/>
                        </a:tabLst>
                      </a:pPr>
                      <a:r>
                        <a:rPr lang="pt-PT" sz="1000" dirty="0">
                          <a:effectLst/>
                        </a:rPr>
                        <a:t>Variação relativa 2011-2017 (%)</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solidFill>
                      <a:srgbClr val="2F7581"/>
                    </a:solidFill>
                  </a:tcP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49,9</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522,3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-85,1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-7,7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0,7</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37,5</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10,3</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189,3</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59,0</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382,7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-18,2</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60,0</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200,0</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60,0</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189,8</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50,0</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250,0</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150,0</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0179" marR="40179" marT="0" marB="0" anchor="ctr"/>
                </a:tc>
                <a:extLst>
                  <a:ext uri="{0D108BD9-81ED-4DB2-BD59-A6C34878D82A}">
                    <a16:rowId xmlns:a16="http://schemas.microsoft.com/office/drawing/2014/main" val="109604900"/>
                  </a:ext>
                </a:extLst>
              </a:tr>
            </a:tbl>
          </a:graphicData>
        </a:graphic>
      </p:graphicFrame>
      <p:sp>
        <p:nvSpPr>
          <p:cNvPr id="5" name="CaixaDeTexto 4"/>
          <p:cNvSpPr txBox="1"/>
          <p:nvPr/>
        </p:nvSpPr>
        <p:spPr>
          <a:xfrm>
            <a:off x="0" y="113895"/>
            <a:ext cx="12192000" cy="400110"/>
          </a:xfrm>
          <a:prstGeom prst="rect">
            <a:avLst/>
          </a:prstGeom>
          <a:noFill/>
        </p:spPr>
        <p:txBody>
          <a:bodyPr wrap="square" rtlCol="0">
            <a:spAutoFit/>
          </a:bodyPr>
          <a:lstStyle/>
          <a:p>
            <a:pPr algn="ctr"/>
            <a:r>
              <a:rPr lang="pt-PT" sz="2000" b="1" dirty="0">
                <a:solidFill>
                  <a:srgbClr val="2F7581"/>
                </a:solidFill>
                <a:latin typeface="+mj-lt"/>
              </a:rPr>
              <a:t>Estabelecimentos hoteleiros em Portugal, Região Norte e Vila Nova de Famalicão, entre 2011 e 2017</a:t>
            </a:r>
          </a:p>
        </p:txBody>
      </p:sp>
      <p:sp>
        <p:nvSpPr>
          <p:cNvPr id="6" name="CaixaDeTexto 5"/>
          <p:cNvSpPr txBox="1"/>
          <p:nvPr/>
        </p:nvSpPr>
        <p:spPr>
          <a:xfrm>
            <a:off x="225668" y="6264173"/>
            <a:ext cx="8985739" cy="584775"/>
          </a:xfrm>
          <a:prstGeom prst="rect">
            <a:avLst/>
          </a:prstGeom>
          <a:noFill/>
        </p:spPr>
        <p:txBody>
          <a:bodyPr wrap="square" rtlCol="0">
            <a:spAutoFit/>
          </a:bodyPr>
          <a:lstStyle/>
          <a:p>
            <a:r>
              <a:rPr lang="pt-PT" sz="1600" b="1" dirty="0">
                <a:latin typeface="HurmeGeometricSans4 Regular" panose="020B0500020000000000" pitchFamily="34" charset="0"/>
              </a:rPr>
              <a:t>Legenda:</a:t>
            </a:r>
            <a:r>
              <a:rPr lang="pt-PT" sz="1600" dirty="0">
                <a:latin typeface="HurmeGeometricSans4 Regular" panose="020B0500020000000000" pitchFamily="34" charset="0"/>
              </a:rPr>
              <a:t> - Dado nulo ou não aplicável</a:t>
            </a:r>
            <a:endParaRPr lang="pt-PT" sz="1600" b="1" dirty="0">
              <a:latin typeface="HurmeGeometricSans4 Regular" panose="020B0500020000000000" pitchFamily="34" charset="0"/>
            </a:endParaRPr>
          </a:p>
          <a:p>
            <a:r>
              <a:rPr lang="pt-PT" sz="1600" b="1" dirty="0">
                <a:latin typeface="HurmeGeometricSans4 Regular" panose="020B0500020000000000" pitchFamily="34" charset="0"/>
              </a:rPr>
              <a:t>Fonte: </a:t>
            </a:r>
            <a:r>
              <a:rPr lang="pt-PT" sz="1600" dirty="0">
                <a:latin typeface="HurmeGeometricSans4 Regular" panose="020B0500020000000000" pitchFamily="34" charset="0"/>
              </a:rPr>
              <a:t>INE, Inquérito à permanência de hóspedes na hotelaria e outros alojamentos</a:t>
            </a:r>
            <a:endParaRPr lang="pt-PT" sz="1600" b="1" dirty="0">
              <a:latin typeface="HurmeGeometricSans4 Regular" panose="020B0500020000000000" pitchFamily="34" charset="0"/>
            </a:endParaRPr>
          </a:p>
        </p:txBody>
      </p:sp>
    </p:spTree>
    <p:extLst>
      <p:ext uri="{BB962C8B-B14F-4D97-AF65-F5344CB8AC3E}">
        <p14:creationId xmlns:p14="http://schemas.microsoft.com/office/powerpoint/2010/main" val="797448208"/>
      </p:ext>
    </p:extLst>
  </p:cSld>
  <p:clrMapOvr>
    <a:masterClrMapping/>
  </p:clrMapOvr>
  <p:transition spd="slow" advClick="0">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3" name="Retângulo 2"/>
          <p:cNvSpPr/>
          <p:nvPr/>
        </p:nvSpPr>
        <p:spPr>
          <a:xfrm>
            <a:off x="448407" y="965731"/>
            <a:ext cx="11295185" cy="5073184"/>
          </a:xfrm>
          <a:prstGeom prst="rect">
            <a:avLst/>
          </a:prstGeom>
          <a:solidFill>
            <a:schemeClr val="bg1"/>
          </a:solidFill>
          <a:ln w="76200">
            <a:solidFill>
              <a:srgbClr val="2F7581"/>
            </a:solidFill>
          </a:ln>
        </p:spPr>
        <p:txBody>
          <a:bodyPr wrap="square">
            <a:spAutoFit/>
          </a:bodyPr>
          <a:lstStyle/>
          <a:p>
            <a:pPr algn="just">
              <a:lnSpc>
                <a:spcPct val="150000"/>
              </a:lnSpc>
              <a:spcAft>
                <a:spcPts val="800"/>
              </a:spcAft>
              <a:tabLst>
                <a:tab pos="2409190" algn="l"/>
              </a:tabLst>
            </a:pPr>
            <a:r>
              <a:rPr lang="pt-PT" dirty="0">
                <a:latin typeface="HurmeGeometricSans4 Regular" panose="020B0500020000000000" pitchFamily="34" charset="0"/>
                <a:ea typeface="Calibri" panose="020F0502020204030204" pitchFamily="34" charset="0"/>
                <a:cs typeface="Times New Roman" panose="02020603050405020304" pitchFamily="18" charset="0"/>
              </a:rPr>
              <a:t>De acordo com o Anuário Estatístico da Região Norte, em 2017, existiam no concelho 10 unidades de alojamento, das quais 3 na categoria de hotéis e 7 na categoria de pensões. Tendo em consideração os anos anteriores verifica-se que o alojamento turístico da categoria “pensões” foi o que apresentou o maior crescimento entre 2011 e 2017, tendo passado de 2 pensões para 7. Já o número de hotéis mantém-se o mesmo desde 2012.</a:t>
            </a:r>
          </a:p>
          <a:p>
            <a:pPr algn="just">
              <a:lnSpc>
                <a:spcPct val="150000"/>
              </a:lnSpc>
              <a:spcAft>
                <a:spcPts val="800"/>
              </a:spcAft>
              <a:tabLst>
                <a:tab pos="2409190" algn="l"/>
              </a:tabLst>
            </a:pPr>
            <a:r>
              <a:rPr lang="pt-PT" dirty="0">
                <a:latin typeface="HurmeGeometricSans4 Regular" panose="020B0500020000000000" pitchFamily="34" charset="0"/>
                <a:ea typeface="Calibri" panose="020F0502020204030204" pitchFamily="34" charset="0"/>
                <a:cs typeface="Times New Roman" panose="02020603050405020304" pitchFamily="18" charset="0"/>
              </a:rPr>
              <a:t>Ao nível nacional e regional mantém-se a tendência para o aumento do número estabelecimentos hoteleiros ainda com maior expressividade.</a:t>
            </a:r>
          </a:p>
          <a:p>
            <a:pPr algn="just">
              <a:lnSpc>
                <a:spcPct val="150000"/>
              </a:lnSpc>
              <a:spcAft>
                <a:spcPts val="800"/>
              </a:spcAft>
              <a:tabLst>
                <a:tab pos="2409190" algn="l"/>
              </a:tabLst>
            </a:pPr>
            <a:r>
              <a:rPr lang="pt-PT" dirty="0">
                <a:latin typeface="HurmeGeometricSans4 Regular" panose="020B0500020000000000" pitchFamily="34" charset="0"/>
                <a:ea typeface="Calibri" panose="020F0502020204030204" pitchFamily="34" charset="0"/>
                <a:cs typeface="Times New Roman" panose="02020603050405020304" pitchFamily="18" charset="0"/>
              </a:rPr>
              <a:t>Importa ainda referir que de acordo com a base de dados SIGTUR do Turismo de Portugal, em abril de 2019, existiam 39 unidades de alojamento de local no concelho de Vila Nova de Famalicão. </a:t>
            </a:r>
          </a:p>
          <a:p>
            <a:pPr algn="just">
              <a:lnSpc>
                <a:spcPct val="150000"/>
              </a:lnSpc>
              <a:spcAft>
                <a:spcPts val="800"/>
              </a:spcAft>
              <a:tabLst>
                <a:tab pos="2409190" algn="l"/>
              </a:tabLst>
            </a:pPr>
            <a:endParaRPr lang="pt-PT" dirty="0">
              <a:latin typeface="HurmeGeometricSans4 Regular" panose="020B0500020000000000"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2409190" algn="l"/>
              </a:tabLst>
            </a:pPr>
            <a:r>
              <a:rPr lang="pt-PT" dirty="0">
                <a:latin typeface="HurmeGeometricSans4 Regular" panose="020B0500020000000000" pitchFamily="34" charset="0"/>
                <a:ea typeface="Calibri" panose="020F0502020204030204" pitchFamily="34" charset="0"/>
                <a:cs typeface="Times New Roman" panose="02020603050405020304" pitchFamily="18" charset="0"/>
              </a:rPr>
              <a:t>Fonte: </a:t>
            </a:r>
            <a:r>
              <a:rPr lang="pt-PT" sz="1400" u="sng" dirty="0">
                <a:solidFill>
                  <a:srgbClr val="0563C1"/>
                </a:solidFill>
                <a:latin typeface="HurmeGeometricSans4 Regular" panose="020B0500020000000000" pitchFamily="34" charset="0"/>
                <a:ea typeface="Calibri" panose="020F0502020204030204" pitchFamily="34" charset="0"/>
                <a:cs typeface="Times New Roman" panose="02020603050405020304" pitchFamily="18" charset="0"/>
                <a:hlinkClick r:id="rId3"/>
              </a:rPr>
              <a:t>https://sigtur.turismodeportugal.pt/</a:t>
            </a:r>
            <a:r>
              <a:rPr lang="pt-PT" sz="1400" dirty="0">
                <a:latin typeface="HurmeGeometricSans4 Regular" panose="020B0500020000000000" pitchFamily="34" charset="0"/>
                <a:ea typeface="Calibri" panose="020F0502020204030204" pitchFamily="34" charset="0"/>
                <a:cs typeface="Times New Roman" panose="02020603050405020304" pitchFamily="18" charset="0"/>
              </a:rPr>
              <a:t> [acedido a 16 de abril de 2019].</a:t>
            </a:r>
            <a:endParaRPr lang="pt-PT" dirty="0">
              <a:latin typeface="HurmeGeometricSans4 Regular" panose="020B0500020000000000" pitchFamily="34" charset="0"/>
              <a:ea typeface="Calibri" panose="020F0502020204030204" pitchFamily="34" charset="0"/>
              <a:cs typeface="Times New Roman" panose="02020603050405020304" pitchFamily="18" charset="0"/>
            </a:endParaRPr>
          </a:p>
        </p:txBody>
      </p:sp>
      <p:sp>
        <p:nvSpPr>
          <p:cNvPr id="4" name="CaixaDeTexto 3"/>
          <p:cNvSpPr txBox="1"/>
          <p:nvPr/>
        </p:nvSpPr>
        <p:spPr>
          <a:xfrm>
            <a:off x="310661" y="504113"/>
            <a:ext cx="4062046" cy="400110"/>
          </a:xfrm>
          <a:prstGeom prst="rect">
            <a:avLst/>
          </a:prstGeom>
          <a:noFill/>
        </p:spPr>
        <p:txBody>
          <a:bodyPr wrap="square" rtlCol="0">
            <a:spAutoFit/>
          </a:bodyPr>
          <a:lstStyle/>
          <a:p>
            <a:r>
              <a:rPr lang="pt-PT" sz="2000" b="1" dirty="0">
                <a:solidFill>
                  <a:srgbClr val="2F7581"/>
                </a:solidFill>
                <a:latin typeface="HurmeGeometricSans4 Regular" panose="020B0500020000000000" pitchFamily="34" charset="0"/>
              </a:rPr>
              <a:t>Conclusão:</a:t>
            </a:r>
          </a:p>
        </p:txBody>
      </p:sp>
    </p:spTree>
    <p:extLst>
      <p:ext uri="{BB962C8B-B14F-4D97-AF65-F5344CB8AC3E}">
        <p14:creationId xmlns:p14="http://schemas.microsoft.com/office/powerpoint/2010/main" val="3652246806"/>
      </p:ext>
    </p:extLst>
  </p:cSld>
  <p:clrMapOvr>
    <a:masterClrMapping/>
  </p:clrMapOvr>
  <p:transition spd="slow" advClick="0">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312154554"/>
              </p:ext>
            </p:extLst>
          </p:nvPr>
        </p:nvGraphicFramePr>
        <p:xfrm>
          <a:off x="518250" y="650668"/>
          <a:ext cx="11155499" cy="4581144"/>
        </p:xfrm>
        <a:graphic>
          <a:graphicData uri="http://schemas.openxmlformats.org/drawingml/2006/table">
            <a:tbl>
              <a:tblPr firstRow="1" firstCol="1" bandRow="1">
                <a:tableStyleId>{5C22544A-7EE6-4342-B048-85BDC9FD1C3A}</a:tableStyleId>
              </a:tblPr>
              <a:tblGrid>
                <a:gridCol w="11061497">
                  <a:extLst>
                    <a:ext uri="{9D8B030D-6E8A-4147-A177-3AD203B41FA5}">
                      <a16:colId xmlns:a16="http://schemas.microsoft.com/office/drawing/2014/main" val="1108027545"/>
                    </a:ext>
                  </a:extLst>
                </a:gridCol>
                <a:gridCol w="94002">
                  <a:extLst>
                    <a:ext uri="{9D8B030D-6E8A-4147-A177-3AD203B41FA5}">
                      <a16:colId xmlns:a16="http://schemas.microsoft.com/office/drawing/2014/main" val="1390629181"/>
                    </a:ext>
                  </a:extLst>
                </a:gridCol>
              </a:tblGrid>
              <a:tr h="158224">
                <a:tc gridSpan="2">
                  <a:txBody>
                    <a:bodyPr/>
                    <a:lstStyle/>
                    <a:p>
                      <a:pPr algn="l">
                        <a:lnSpc>
                          <a:spcPct val="150000"/>
                        </a:lnSpc>
                        <a:spcBef>
                          <a:spcPts val="300"/>
                        </a:spcBef>
                        <a:spcAft>
                          <a:spcPts val="300"/>
                        </a:spcAft>
                        <a:tabLst>
                          <a:tab pos="2409190" algn="l"/>
                        </a:tabLst>
                      </a:pPr>
                      <a:r>
                        <a:rPr lang="pt-PT" sz="1600" dirty="0">
                          <a:effectLst/>
                          <a:latin typeface="HurmeGeometricSans4 Regular" panose="020B0500020000000000" pitchFamily="34" charset="0"/>
                        </a:rPr>
                        <a:t>CAPACIDADE DE ALOJAMENTO EM ESTABELECIMENTOS </a:t>
                      </a:r>
                      <a:r>
                        <a:rPr lang="pt-PT" sz="1600" dirty="0" smtClean="0">
                          <a:effectLst/>
                          <a:latin typeface="HurmeGeometricSans4 Regular" panose="020B0500020000000000" pitchFamily="34" charset="0"/>
                        </a:rPr>
                        <a:t>HOTELEIROS</a:t>
                      </a:r>
                      <a:endParaRPr lang="pt-PT" sz="1600" dirty="0">
                        <a:effectLst/>
                        <a:latin typeface="HurmeGeometricSans4 Regular" panose="020B0500020000000000" pitchFamily="34" charset="0"/>
                      </a:endParaRPr>
                    </a:p>
                  </a:txBody>
                  <a:tcPr marL="63227" marR="63227" marT="0" marB="0" anchor="ctr">
                    <a:solidFill>
                      <a:srgbClr val="2F7581"/>
                    </a:solidFill>
                  </a:tcPr>
                </a:tc>
                <a:tc hMerge="1">
                  <a:txBody>
                    <a:bodyPr/>
                    <a:lstStyle/>
                    <a:p>
                      <a:pPr algn="just">
                        <a:lnSpc>
                          <a:spcPct val="150000"/>
                        </a:lnSpc>
                        <a:spcAft>
                          <a:spcPts val="800"/>
                        </a:spcAft>
                      </a:pPr>
                      <a:endParaRPr lang="pt-PT" sz="14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06944044"/>
                  </a:ext>
                </a:extLst>
              </a:tr>
              <a:tr h="522675">
                <a:tc gridSpan="2">
                  <a:txBody>
                    <a:bodyPr/>
                    <a:lstStyle/>
                    <a:p>
                      <a:pPr algn="just">
                        <a:lnSpc>
                          <a:spcPct val="150000"/>
                        </a:lnSpc>
                        <a:spcBef>
                          <a:spcPts val="300"/>
                        </a:spcBef>
                        <a:spcAft>
                          <a:spcPts val="300"/>
                        </a:spcAft>
                        <a:tabLst>
                          <a:tab pos="2409190" algn="l"/>
                        </a:tabLst>
                      </a:pPr>
                      <a:endParaRPr lang="pt-PT" sz="1600" b="0" dirty="0">
                        <a:solidFill>
                          <a:schemeClr val="tx1"/>
                        </a:solidFill>
                        <a:effectLst/>
                        <a:latin typeface="HurmeGeometricSans4 Regular" panose="020B0500020000000000" pitchFamily="34" charset="0"/>
                      </a:endParaRPr>
                    </a:p>
                    <a:p>
                      <a:pPr algn="just">
                        <a:lnSpc>
                          <a:spcPct val="150000"/>
                        </a:lnSpc>
                        <a:spcBef>
                          <a:spcPts val="300"/>
                        </a:spcBef>
                        <a:spcAft>
                          <a:spcPts val="300"/>
                        </a:spcAft>
                        <a:tabLst>
                          <a:tab pos="2409190" algn="l"/>
                        </a:tabLst>
                      </a:pPr>
                      <a:r>
                        <a:rPr lang="pt-PT" sz="1600" b="1" dirty="0">
                          <a:solidFill>
                            <a:schemeClr val="tx1"/>
                          </a:solidFill>
                          <a:effectLst/>
                          <a:latin typeface="HurmeGeometricSans4 Regular" panose="020B0500020000000000" pitchFamily="34" charset="0"/>
                        </a:rPr>
                        <a:t>Descrição sumária</a:t>
                      </a:r>
                    </a:p>
                    <a:p>
                      <a:pPr algn="just">
                        <a:lnSpc>
                          <a:spcPct val="150000"/>
                        </a:lnSpc>
                        <a:spcBef>
                          <a:spcPts val="300"/>
                        </a:spcBef>
                        <a:spcAft>
                          <a:spcPts val="300"/>
                        </a:spcAft>
                        <a:tabLst>
                          <a:tab pos="2409190" algn="l"/>
                        </a:tabLst>
                      </a:pPr>
                      <a:r>
                        <a:rPr lang="pt-PT" sz="1600" b="0" dirty="0">
                          <a:solidFill>
                            <a:schemeClr val="tx1"/>
                          </a:solidFill>
                          <a:effectLst/>
                          <a:latin typeface="HurmeGeometricSans4 Regular" panose="020B0500020000000000" pitchFamily="34" charset="0"/>
                        </a:rPr>
                        <a:t>Segundo o sistema de </a:t>
                      </a:r>
                      <a:r>
                        <a:rPr lang="pt-PT" sz="1600" b="0" dirty="0" err="1">
                          <a:solidFill>
                            <a:schemeClr val="tx1"/>
                          </a:solidFill>
                          <a:effectLst/>
                          <a:latin typeface="HurmeGeometricSans4 Regular" panose="020B0500020000000000" pitchFamily="34" charset="0"/>
                        </a:rPr>
                        <a:t>metainformação</a:t>
                      </a:r>
                      <a:r>
                        <a:rPr lang="pt-PT" sz="1600" b="0" dirty="0">
                          <a:solidFill>
                            <a:schemeClr val="tx1"/>
                          </a:solidFill>
                          <a:effectLst/>
                          <a:latin typeface="HurmeGeometricSans4 Regular" panose="020B0500020000000000" pitchFamily="34" charset="0"/>
                        </a:rPr>
                        <a:t> do INE a capacidade de “alojamento nos estabelecimentos” corresponde ao número máximo de indivíduos que os estabelecimentos podem alojar num determinado momento ou período, sendo este determinado através do número de camas existentes e considerando como duas as camas de casal.</a:t>
                      </a:r>
                    </a:p>
                    <a:p>
                      <a:pPr algn="just">
                        <a:lnSpc>
                          <a:spcPct val="150000"/>
                        </a:lnSpc>
                        <a:spcBef>
                          <a:spcPts val="300"/>
                        </a:spcBef>
                        <a:spcAft>
                          <a:spcPts val="300"/>
                        </a:spcAft>
                        <a:tabLst>
                          <a:tab pos="2409190" algn="l"/>
                        </a:tabLst>
                      </a:pPr>
                      <a:endParaRPr lang="pt-PT" sz="1600" b="0" dirty="0">
                        <a:solidFill>
                          <a:schemeClr val="tx1"/>
                        </a:solidFill>
                        <a:effectLst/>
                        <a:latin typeface="HurmeGeometricSans4 Regular" panose="020B0500020000000000" pitchFamily="34"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tabLst>
                          <a:tab pos="2409190" algn="l"/>
                        </a:tabLst>
                      </a:pPr>
                      <a:endParaRPr lang="pt-PT" sz="1600" b="0" dirty="0">
                        <a:solidFill>
                          <a:schemeClr val="tx1"/>
                        </a:solidFill>
                        <a:effectLst/>
                        <a:latin typeface="HurmeGeometricSans4 Regular" panose="020B0500020000000000" pitchFamily="34" charset="0"/>
                        <a:ea typeface="Calibri" panose="020F0502020204030204" pitchFamily="34" charset="0"/>
                        <a:cs typeface="Times New Roman" panose="02020603050405020304" pitchFamily="18" charset="0"/>
                      </a:endParaRPr>
                    </a:p>
                    <a:p>
                      <a:pPr algn="just">
                        <a:lnSpc>
                          <a:spcPct val="115000"/>
                        </a:lnSpc>
                        <a:spcBef>
                          <a:spcPts val="300"/>
                        </a:spcBef>
                        <a:spcAft>
                          <a:spcPts val="300"/>
                        </a:spcAft>
                        <a:tabLst>
                          <a:tab pos="2409190" algn="l"/>
                        </a:tabLst>
                      </a:pPr>
                      <a:endParaRPr lang="pt-PT" sz="1600" b="0" dirty="0">
                        <a:solidFill>
                          <a:schemeClr val="tx1"/>
                        </a:solidFill>
                        <a:effectLst/>
                        <a:latin typeface="HurmeGeometricSans4 Regular" panose="020B0500020000000000" pitchFamily="34" charset="0"/>
                        <a:ea typeface="Calibri" panose="020F0502020204030204" pitchFamily="34" charset="0"/>
                        <a:cs typeface="Times New Roman" panose="02020603050405020304" pitchFamily="18" charset="0"/>
                      </a:endParaRPr>
                    </a:p>
                    <a:p>
                      <a:pPr algn="just">
                        <a:lnSpc>
                          <a:spcPct val="115000"/>
                        </a:lnSpc>
                        <a:spcBef>
                          <a:spcPts val="300"/>
                        </a:spcBef>
                        <a:spcAft>
                          <a:spcPts val="300"/>
                        </a:spcAft>
                        <a:tabLst>
                          <a:tab pos="2409190" algn="l"/>
                        </a:tabLst>
                      </a:pPr>
                      <a:endParaRPr lang="pt-PT" sz="1600" b="0" dirty="0">
                        <a:solidFill>
                          <a:schemeClr val="tx1"/>
                        </a:solidFill>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63227" marR="63227" marT="0" marB="0">
                    <a:solidFill>
                      <a:schemeClr val="bg1"/>
                    </a:solidFill>
                  </a:tcPr>
                </a:tc>
                <a:tc hMerge="1">
                  <a:txBody>
                    <a:bodyPr/>
                    <a:lstStyle/>
                    <a:p>
                      <a:endParaRPr lang="pt-PT"/>
                    </a:p>
                  </a:txBody>
                  <a:tcPr/>
                </a:tc>
                <a:extLst>
                  <a:ext uri="{0D108BD9-81ED-4DB2-BD59-A6C34878D82A}">
                    <a16:rowId xmlns:a16="http://schemas.microsoft.com/office/drawing/2014/main" val="3707809310"/>
                  </a:ext>
                </a:extLst>
              </a:tr>
              <a:tr h="503707">
                <a:tc>
                  <a:txBody>
                    <a:bodyPr/>
                    <a:lstStyle/>
                    <a:p>
                      <a:pPr>
                        <a:lnSpc>
                          <a:spcPct val="115000"/>
                        </a:lnSpc>
                        <a:spcBef>
                          <a:spcPts val="300"/>
                        </a:spcBef>
                        <a:spcAft>
                          <a:spcPts val="300"/>
                        </a:spcAft>
                        <a:tabLst>
                          <a:tab pos="2409190" algn="l"/>
                        </a:tabLst>
                      </a:pPr>
                      <a:r>
                        <a:rPr lang="pt-PT" sz="1600" b="0" dirty="0">
                          <a:solidFill>
                            <a:schemeClr val="tx1"/>
                          </a:solidFill>
                          <a:effectLst/>
                          <a:latin typeface="HurmeGeometricSans4 Regular" panose="020B0500020000000000" pitchFamily="34" charset="0"/>
                        </a:rPr>
                        <a:t>Fonte : INE - Inquérito à permanência de hóspedes na hotelaria e outros alojamentos. </a:t>
                      </a:r>
                    </a:p>
                    <a:p>
                      <a:pPr>
                        <a:lnSpc>
                          <a:spcPct val="115000"/>
                        </a:lnSpc>
                        <a:spcBef>
                          <a:spcPts val="300"/>
                        </a:spcBef>
                        <a:spcAft>
                          <a:spcPts val="300"/>
                        </a:spcAft>
                        <a:tabLst>
                          <a:tab pos="2409190" algn="l"/>
                        </a:tabLst>
                      </a:pPr>
                      <a:r>
                        <a:rPr lang="pt-PT" sz="1600" b="0" dirty="0">
                          <a:solidFill>
                            <a:schemeClr val="tx1"/>
                          </a:solidFill>
                          <a:effectLst/>
                          <a:latin typeface="HurmeGeometricSans4 Regular" panose="020B0500020000000000" pitchFamily="34" charset="0"/>
                        </a:rPr>
                        <a:t>Turismo de Portugal – Base de dados SIGTUR</a:t>
                      </a:r>
                      <a:endParaRPr lang="pt-PT" sz="1600" b="0" dirty="0">
                        <a:solidFill>
                          <a:schemeClr val="tx1"/>
                        </a:solidFill>
                        <a:effectLst/>
                        <a:latin typeface="HurmeGeometricSans4 Regular" panose="020B0500020000000000" pitchFamily="34" charset="0"/>
                        <a:cs typeface="Times New Roman" panose="02020603050405020304" pitchFamily="18" charset="0"/>
                      </a:endParaRPr>
                    </a:p>
                  </a:txBody>
                  <a:tcPr marL="63227" marR="63227" marT="0" marB="0">
                    <a:solidFill>
                      <a:schemeClr val="bg1"/>
                    </a:solidFill>
                  </a:tcPr>
                </a:tc>
                <a:tc>
                  <a:txBody>
                    <a:bodyPr/>
                    <a:lstStyle/>
                    <a:p>
                      <a:pPr algn="just">
                        <a:lnSpc>
                          <a:spcPct val="150000"/>
                        </a:lnSpc>
                        <a:spcAft>
                          <a:spcPts val="800"/>
                        </a:spcAft>
                      </a:pPr>
                      <a:r>
                        <a:rPr lang="pt-PT" sz="1400" dirty="0">
                          <a:effectLst/>
                        </a:rPr>
                        <a:t> </a:t>
                      </a:r>
                      <a:endParaRPr lang="pt-PT" sz="14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77252979"/>
                  </a:ext>
                </a:extLst>
              </a:tr>
            </a:tbl>
          </a:graphicData>
        </a:graphic>
      </p:graphicFrame>
    </p:spTree>
    <p:extLst>
      <p:ext uri="{BB962C8B-B14F-4D97-AF65-F5344CB8AC3E}">
        <p14:creationId xmlns:p14="http://schemas.microsoft.com/office/powerpoint/2010/main" val="231586666"/>
      </p:ext>
    </p:extLst>
  </p:cSld>
  <p:clrMapOvr>
    <a:masterClrMapping/>
  </p:clrMapOvr>
  <p:transition spd="slow" advClick="0">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2294352024"/>
              </p:ext>
            </p:extLst>
          </p:nvPr>
        </p:nvGraphicFramePr>
        <p:xfrm>
          <a:off x="359111" y="451289"/>
          <a:ext cx="11551533" cy="5316829"/>
        </p:xfrm>
        <a:graphic>
          <a:graphicData uri="http://schemas.openxmlformats.org/drawingml/2006/table">
            <a:tbl>
              <a:tblPr firstRow="1" firstCol="1" bandRow="1">
                <a:tableStyleId>{5C22544A-7EE6-4342-B048-85BDC9FD1C3A}</a:tableStyleId>
              </a:tblPr>
              <a:tblGrid>
                <a:gridCol w="744811">
                  <a:extLst>
                    <a:ext uri="{9D8B030D-6E8A-4147-A177-3AD203B41FA5}">
                      <a16:colId xmlns:a16="http://schemas.microsoft.com/office/drawing/2014/main" val="3487806109"/>
                    </a:ext>
                  </a:extLst>
                </a:gridCol>
                <a:gridCol w="519908">
                  <a:extLst>
                    <a:ext uri="{9D8B030D-6E8A-4147-A177-3AD203B41FA5}">
                      <a16:colId xmlns:a16="http://schemas.microsoft.com/office/drawing/2014/main" val="1993318826"/>
                    </a:ext>
                  </a:extLst>
                </a:gridCol>
                <a:gridCol w="422031">
                  <a:extLst>
                    <a:ext uri="{9D8B030D-6E8A-4147-A177-3AD203B41FA5}">
                      <a16:colId xmlns:a16="http://schemas.microsoft.com/office/drawing/2014/main" val="3601625974"/>
                    </a:ext>
                  </a:extLst>
                </a:gridCol>
                <a:gridCol w="422031">
                  <a:extLst>
                    <a:ext uri="{9D8B030D-6E8A-4147-A177-3AD203B41FA5}">
                      <a16:colId xmlns:a16="http://schemas.microsoft.com/office/drawing/2014/main" val="2781771138"/>
                    </a:ext>
                  </a:extLst>
                </a:gridCol>
                <a:gridCol w="421846">
                  <a:extLst>
                    <a:ext uri="{9D8B030D-6E8A-4147-A177-3AD203B41FA5}">
                      <a16:colId xmlns:a16="http://schemas.microsoft.com/office/drawing/2014/main" val="4246197703"/>
                    </a:ext>
                  </a:extLst>
                </a:gridCol>
                <a:gridCol w="369461">
                  <a:extLst>
                    <a:ext uri="{9D8B030D-6E8A-4147-A177-3AD203B41FA5}">
                      <a16:colId xmlns:a16="http://schemas.microsoft.com/office/drawing/2014/main" val="2862334703"/>
                    </a:ext>
                  </a:extLst>
                </a:gridCol>
                <a:gridCol w="615462">
                  <a:extLst>
                    <a:ext uri="{9D8B030D-6E8A-4147-A177-3AD203B41FA5}">
                      <a16:colId xmlns:a16="http://schemas.microsoft.com/office/drawing/2014/main" val="1774195905"/>
                    </a:ext>
                  </a:extLst>
                </a:gridCol>
                <a:gridCol w="545123">
                  <a:extLst>
                    <a:ext uri="{9D8B030D-6E8A-4147-A177-3AD203B41FA5}">
                      <a16:colId xmlns:a16="http://schemas.microsoft.com/office/drawing/2014/main" val="3954701569"/>
                    </a:ext>
                  </a:extLst>
                </a:gridCol>
                <a:gridCol w="703385">
                  <a:extLst>
                    <a:ext uri="{9D8B030D-6E8A-4147-A177-3AD203B41FA5}">
                      <a16:colId xmlns:a16="http://schemas.microsoft.com/office/drawing/2014/main" val="1779369534"/>
                    </a:ext>
                  </a:extLst>
                </a:gridCol>
                <a:gridCol w="545123">
                  <a:extLst>
                    <a:ext uri="{9D8B030D-6E8A-4147-A177-3AD203B41FA5}">
                      <a16:colId xmlns:a16="http://schemas.microsoft.com/office/drawing/2014/main" val="206346832"/>
                    </a:ext>
                  </a:extLst>
                </a:gridCol>
                <a:gridCol w="597877">
                  <a:extLst>
                    <a:ext uri="{9D8B030D-6E8A-4147-A177-3AD203B41FA5}">
                      <a16:colId xmlns:a16="http://schemas.microsoft.com/office/drawing/2014/main" val="3272024199"/>
                    </a:ext>
                  </a:extLst>
                </a:gridCol>
                <a:gridCol w="439615">
                  <a:extLst>
                    <a:ext uri="{9D8B030D-6E8A-4147-A177-3AD203B41FA5}">
                      <a16:colId xmlns:a16="http://schemas.microsoft.com/office/drawing/2014/main" val="2660077607"/>
                    </a:ext>
                  </a:extLst>
                </a:gridCol>
                <a:gridCol w="562708">
                  <a:extLst>
                    <a:ext uri="{9D8B030D-6E8A-4147-A177-3AD203B41FA5}">
                      <a16:colId xmlns:a16="http://schemas.microsoft.com/office/drawing/2014/main" val="1133518520"/>
                    </a:ext>
                  </a:extLst>
                </a:gridCol>
                <a:gridCol w="474784">
                  <a:extLst>
                    <a:ext uri="{9D8B030D-6E8A-4147-A177-3AD203B41FA5}">
                      <a16:colId xmlns:a16="http://schemas.microsoft.com/office/drawing/2014/main" val="1092618483"/>
                    </a:ext>
                  </a:extLst>
                </a:gridCol>
                <a:gridCol w="492370">
                  <a:extLst>
                    <a:ext uri="{9D8B030D-6E8A-4147-A177-3AD203B41FA5}">
                      <a16:colId xmlns:a16="http://schemas.microsoft.com/office/drawing/2014/main" val="1894214157"/>
                    </a:ext>
                  </a:extLst>
                </a:gridCol>
                <a:gridCol w="509953">
                  <a:extLst>
                    <a:ext uri="{9D8B030D-6E8A-4147-A177-3AD203B41FA5}">
                      <a16:colId xmlns:a16="http://schemas.microsoft.com/office/drawing/2014/main" val="3415008231"/>
                    </a:ext>
                  </a:extLst>
                </a:gridCol>
                <a:gridCol w="545124">
                  <a:extLst>
                    <a:ext uri="{9D8B030D-6E8A-4147-A177-3AD203B41FA5}">
                      <a16:colId xmlns:a16="http://schemas.microsoft.com/office/drawing/2014/main" val="2502123559"/>
                    </a:ext>
                  </a:extLst>
                </a:gridCol>
                <a:gridCol w="493741">
                  <a:extLst>
                    <a:ext uri="{9D8B030D-6E8A-4147-A177-3AD203B41FA5}">
                      <a16:colId xmlns:a16="http://schemas.microsoft.com/office/drawing/2014/main" val="1431355856"/>
                    </a:ext>
                  </a:extLst>
                </a:gridCol>
                <a:gridCol w="527539">
                  <a:extLst>
                    <a:ext uri="{9D8B030D-6E8A-4147-A177-3AD203B41FA5}">
                      <a16:colId xmlns:a16="http://schemas.microsoft.com/office/drawing/2014/main" val="2436200596"/>
                    </a:ext>
                  </a:extLst>
                </a:gridCol>
                <a:gridCol w="631673">
                  <a:extLst>
                    <a:ext uri="{9D8B030D-6E8A-4147-A177-3AD203B41FA5}">
                      <a16:colId xmlns:a16="http://schemas.microsoft.com/office/drawing/2014/main" val="1927663711"/>
                    </a:ext>
                  </a:extLst>
                </a:gridCol>
                <a:gridCol w="351693">
                  <a:extLst>
                    <a:ext uri="{9D8B030D-6E8A-4147-A177-3AD203B41FA5}">
                      <a16:colId xmlns:a16="http://schemas.microsoft.com/office/drawing/2014/main" val="456443887"/>
                    </a:ext>
                  </a:extLst>
                </a:gridCol>
                <a:gridCol w="615275">
                  <a:extLst>
                    <a:ext uri="{9D8B030D-6E8A-4147-A177-3AD203B41FA5}">
                      <a16:colId xmlns:a16="http://schemas.microsoft.com/office/drawing/2014/main" val="2955321565"/>
                    </a:ext>
                  </a:extLst>
                </a:gridCol>
              </a:tblGrid>
              <a:tr h="601769">
                <a:tc rowSpan="2">
                  <a:txBody>
                    <a:bodyPr/>
                    <a:lstStyle/>
                    <a:p>
                      <a:pPr algn="ctr">
                        <a:lnSpc>
                          <a:spcPct val="150000"/>
                        </a:lnSpc>
                        <a:spcAft>
                          <a:spcPts val="0"/>
                        </a:spcAft>
                        <a:tabLst>
                          <a:tab pos="2409190" algn="l"/>
                        </a:tabLst>
                      </a:pPr>
                      <a:r>
                        <a:rPr lang="pt-PT" sz="1000" dirty="0">
                          <a:effectLst/>
                        </a:rPr>
                        <a:t>ANO</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solidFill>
                      <a:srgbClr val="2F7581"/>
                    </a:solidFill>
                  </a:tcPr>
                </a:tc>
                <a:tc gridSpan="9">
                  <a:txBody>
                    <a:bodyPr/>
                    <a:lstStyle/>
                    <a:p>
                      <a:pPr algn="ctr">
                        <a:lnSpc>
                          <a:spcPct val="150000"/>
                        </a:lnSpc>
                        <a:spcAft>
                          <a:spcPts val="0"/>
                        </a:spcAft>
                        <a:tabLst>
                          <a:tab pos="2409190" algn="l"/>
                        </a:tabLst>
                      </a:pPr>
                      <a:r>
                        <a:rPr lang="pt-PT" sz="1000" dirty="0">
                          <a:effectLst/>
                        </a:rPr>
                        <a:t>PORTUGAL </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solidFill>
                      <a:srgbClr val="2F7581"/>
                    </a:solidFill>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gridSpan="9">
                  <a:txBody>
                    <a:bodyPr/>
                    <a:lstStyle/>
                    <a:p>
                      <a:pPr algn="ctr">
                        <a:lnSpc>
                          <a:spcPct val="150000"/>
                        </a:lnSpc>
                        <a:spcAft>
                          <a:spcPts val="0"/>
                        </a:spcAft>
                        <a:tabLst>
                          <a:tab pos="2409190" algn="l"/>
                        </a:tabLst>
                      </a:pPr>
                      <a:r>
                        <a:rPr lang="pt-PT" sz="1000" dirty="0">
                          <a:effectLst/>
                        </a:rPr>
                        <a:t>NORTE </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solidFill>
                      <a:srgbClr val="2F7581"/>
                    </a:solidFill>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gridSpan="3">
                  <a:txBody>
                    <a:bodyPr/>
                    <a:lstStyle/>
                    <a:p>
                      <a:pPr algn="ctr">
                        <a:lnSpc>
                          <a:spcPct val="150000"/>
                        </a:lnSpc>
                        <a:spcAft>
                          <a:spcPts val="0"/>
                        </a:spcAft>
                        <a:tabLst>
                          <a:tab pos="2409190" algn="l"/>
                        </a:tabLst>
                      </a:pPr>
                      <a:r>
                        <a:rPr lang="pt-PT" sz="1000" dirty="0">
                          <a:effectLst/>
                        </a:rPr>
                        <a:t>VILA NOVA DE FAMALICÃO </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solidFill>
                      <a:srgbClr val="2F7581"/>
                    </a:solidFill>
                  </a:tcP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369249371"/>
                  </a:ext>
                </a:extLst>
              </a:tr>
              <a:tr h="1092703">
                <a:tc vMerge="1">
                  <a:txBody>
                    <a:bodyPr/>
                    <a:lstStyle/>
                    <a:p>
                      <a:endParaRPr lang="pt-PT"/>
                    </a:p>
                  </a:txBody>
                  <a:tcP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Hotéis</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vert="vert27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Pensões</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vert="vert27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Estalagens</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vert="vert27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Pousadas</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vert="vert270" anchor="ctr"/>
                </a:tc>
                <a:tc>
                  <a:txBody>
                    <a:bodyPr/>
                    <a:lstStyle/>
                    <a:p>
                      <a:pPr algn="ctr">
                        <a:lnSpc>
                          <a:spcPct val="150000"/>
                        </a:lnSpc>
                        <a:spcAft>
                          <a:spcPts val="0"/>
                        </a:spcAft>
                        <a:tabLst>
                          <a:tab pos="2409190" algn="l"/>
                        </a:tabLst>
                      </a:pPr>
                      <a:r>
                        <a:rPr lang="pt-PT" sz="1000">
                          <a:effectLst/>
                          <a:latin typeface="HurmeGeometricSans4 Regular" panose="020B0500020000000000" pitchFamily="34" charset="0"/>
                        </a:rPr>
                        <a:t>Motéis</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vert="vert27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Hotéis-apartamentos</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vert="vert27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Aldeamentos turísticos</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vert="vert27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Apartamentos turísticos</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vert="vert27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Total</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vert="vert27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Hotéis</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vert="vert27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Pensões</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vert="vert27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Estalagens</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vert="vert27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Pousadas</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vert="vert27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Motéis</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vert="vert27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Hotéis-apartamentos</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vert="vert27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Aldeamentos turísticos</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vert="vert27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Apartamentos turísticos</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vert="vert27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Total</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vert="vert27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Hotéis</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vert="vert27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Pensões</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vert="vert270" anchor="ctr"/>
                </a:tc>
                <a:tc>
                  <a:txBody>
                    <a:bodyPr/>
                    <a:lstStyle/>
                    <a:p>
                      <a:pPr algn="ctr">
                        <a:lnSpc>
                          <a:spcPct val="150000"/>
                        </a:lnSpc>
                        <a:spcAft>
                          <a:spcPts val="0"/>
                        </a:spcAft>
                        <a:tabLst>
                          <a:tab pos="2409190" algn="l"/>
                        </a:tabLst>
                      </a:pPr>
                      <a:r>
                        <a:rPr lang="pt-PT" sz="1000" dirty="0">
                          <a:effectLst/>
                          <a:latin typeface="HurmeGeometricSans4 Regular" panose="020B0500020000000000" pitchFamily="34" charset="0"/>
                        </a:rPr>
                        <a:t>Total</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vert="vert270" anchor="ctr"/>
                </a:tc>
                <a:extLst>
                  <a:ext uri="{0D108BD9-81ED-4DB2-BD59-A6C34878D82A}">
                    <a16:rowId xmlns:a16="http://schemas.microsoft.com/office/drawing/2014/main" val="3245408306"/>
                  </a:ext>
                </a:extLst>
              </a:tr>
              <a:tr h="386851">
                <a:tc>
                  <a:txBody>
                    <a:bodyPr/>
                    <a:lstStyle/>
                    <a:p>
                      <a:pPr algn="ctr">
                        <a:lnSpc>
                          <a:spcPct val="150000"/>
                        </a:lnSpc>
                        <a:spcAft>
                          <a:spcPts val="0"/>
                        </a:spcAft>
                        <a:tabLst>
                          <a:tab pos="2409190" algn="l"/>
                        </a:tabLst>
                      </a:pPr>
                      <a:r>
                        <a:rPr lang="pt-PT" sz="1000">
                          <a:effectLst/>
                        </a:rPr>
                        <a:t>2011 (n.º)</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solidFill>
                      <a:srgbClr val="2F7581"/>
                    </a:solidFill>
                  </a:tcPr>
                </a:tc>
                <a:tc>
                  <a:txBody>
                    <a:bodyPr/>
                    <a:lstStyle/>
                    <a:p>
                      <a:pPr algn="ctr">
                        <a:lnSpc>
                          <a:spcPct val="150000"/>
                        </a:lnSpc>
                        <a:spcAft>
                          <a:spcPts val="0"/>
                        </a:spcAft>
                        <a:tabLst>
                          <a:tab pos="2409190" algn="l"/>
                        </a:tabLst>
                      </a:pPr>
                      <a:r>
                        <a:rPr lang="pt-PT" sz="1000">
                          <a:effectLst/>
                        </a:rPr>
                        <a:t>160 981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30 581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4 589</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2 583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1 519</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40 499</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15 500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32 855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289 107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27 881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8 465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873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823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681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959</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120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354</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40 156</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144</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128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272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extLst>
                  <a:ext uri="{0D108BD9-81ED-4DB2-BD59-A6C34878D82A}">
                    <a16:rowId xmlns:a16="http://schemas.microsoft.com/office/drawing/2014/main" val="1337606216"/>
                  </a:ext>
                </a:extLst>
              </a:tr>
              <a:tr h="386851">
                <a:tc>
                  <a:txBody>
                    <a:bodyPr/>
                    <a:lstStyle/>
                    <a:p>
                      <a:pPr algn="ctr">
                        <a:lnSpc>
                          <a:spcPct val="150000"/>
                        </a:lnSpc>
                        <a:spcAft>
                          <a:spcPts val="0"/>
                        </a:spcAft>
                        <a:tabLst>
                          <a:tab pos="2409190" algn="l"/>
                        </a:tabLst>
                      </a:pPr>
                      <a:r>
                        <a:rPr lang="pt-PT" sz="1000">
                          <a:effectLst/>
                        </a:rPr>
                        <a:t>2012 (n.º)</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solidFill>
                      <a:srgbClr val="2F7581"/>
                    </a:solidFill>
                  </a:tcPr>
                </a:tc>
                <a:tc>
                  <a:txBody>
                    <a:bodyPr/>
                    <a:lstStyle/>
                    <a:p>
                      <a:pPr algn="ctr">
                        <a:lnSpc>
                          <a:spcPct val="150000"/>
                        </a:lnSpc>
                        <a:spcAft>
                          <a:spcPts val="0"/>
                        </a:spcAft>
                        <a:tabLst>
                          <a:tab pos="2409190" algn="l"/>
                        </a:tabLst>
                      </a:pPr>
                      <a:r>
                        <a:rPr lang="pt-PT" sz="1000">
                          <a:effectLst/>
                        </a:rPr>
                        <a:t>166 106</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25 257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3 955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3 331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945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43 063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17 371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36 293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296 321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30 936</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7 117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465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 </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 …</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1 142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 </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527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dirty="0">
                          <a:effectLst/>
                        </a:rPr>
                        <a:t>41831</a:t>
                      </a:r>
                      <a:r>
                        <a:rPr lang="pt-PT" sz="1000" baseline="30000" dirty="0">
                          <a:effectLst/>
                        </a:rPr>
                        <a:t>3</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287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extLst>
                  <a:ext uri="{0D108BD9-81ED-4DB2-BD59-A6C34878D82A}">
                    <a16:rowId xmlns:a16="http://schemas.microsoft.com/office/drawing/2014/main" val="1546368810"/>
                  </a:ext>
                </a:extLst>
              </a:tr>
              <a:tr h="386851">
                <a:tc>
                  <a:txBody>
                    <a:bodyPr/>
                    <a:lstStyle/>
                    <a:p>
                      <a:pPr algn="ctr">
                        <a:lnSpc>
                          <a:spcPct val="150000"/>
                        </a:lnSpc>
                        <a:spcAft>
                          <a:spcPts val="0"/>
                        </a:spcAft>
                        <a:tabLst>
                          <a:tab pos="2409190" algn="l"/>
                        </a:tabLst>
                      </a:pPr>
                      <a:r>
                        <a:rPr lang="pt-PT" sz="1000" dirty="0">
                          <a:effectLst/>
                        </a:rPr>
                        <a:t>2013 (n.º)</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solidFill>
                      <a:srgbClr val="2F7581"/>
                    </a:solidFill>
                  </a:tcPr>
                </a:tc>
                <a:tc>
                  <a:txBody>
                    <a:bodyPr/>
                    <a:lstStyle/>
                    <a:p>
                      <a:pPr algn="ctr">
                        <a:lnSpc>
                          <a:spcPct val="150000"/>
                        </a:lnSpc>
                        <a:spcAft>
                          <a:spcPts val="0"/>
                        </a:spcAft>
                        <a:tabLst>
                          <a:tab pos="2409190" algn="l"/>
                        </a:tabLst>
                      </a:pPr>
                      <a:r>
                        <a:rPr lang="pt-PT" sz="1000">
                          <a:effectLst/>
                        </a:rPr>
                        <a:t>173 802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22 269</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3 275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3 230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912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42 203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16 858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35 413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297 962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31 991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6 284</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359</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851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512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 …</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 …</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409</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48894</a:t>
                      </a:r>
                      <a:r>
                        <a:rPr lang="pt-PT" sz="1000" baseline="30000">
                          <a:effectLst/>
                        </a:rPr>
                        <a:t>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339</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extLst>
                  <a:ext uri="{0D108BD9-81ED-4DB2-BD59-A6C34878D82A}">
                    <a16:rowId xmlns:a16="http://schemas.microsoft.com/office/drawing/2014/main" val="3162728213"/>
                  </a:ext>
                </a:extLst>
              </a:tr>
              <a:tr h="386851">
                <a:tc>
                  <a:txBody>
                    <a:bodyPr/>
                    <a:lstStyle/>
                    <a:p>
                      <a:pPr algn="ctr">
                        <a:lnSpc>
                          <a:spcPct val="150000"/>
                        </a:lnSpc>
                        <a:spcAft>
                          <a:spcPts val="0"/>
                        </a:spcAft>
                        <a:tabLst>
                          <a:tab pos="2409190" algn="l"/>
                        </a:tabLst>
                      </a:pPr>
                      <a:r>
                        <a:rPr lang="pt-PT" sz="1000" dirty="0">
                          <a:effectLst/>
                        </a:rPr>
                        <a:t>2014 (n.º)</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solidFill>
                      <a:srgbClr val="2F7581"/>
                    </a:solidFill>
                  </a:tcPr>
                </a:tc>
                <a:tc>
                  <a:txBody>
                    <a:bodyPr/>
                    <a:lstStyle/>
                    <a:p>
                      <a:pPr algn="ctr">
                        <a:lnSpc>
                          <a:spcPct val="150000"/>
                        </a:lnSpc>
                        <a:spcAft>
                          <a:spcPts val="0"/>
                        </a:spcAft>
                        <a:tabLst>
                          <a:tab pos="2409190" algn="l"/>
                        </a:tabLst>
                      </a:pPr>
                      <a:r>
                        <a:rPr lang="pt-PT" sz="1000">
                          <a:effectLst/>
                        </a:rPr>
                        <a:t>184 844</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20 257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3 119</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3 108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828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42 922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17 090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36 217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342 497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34 174</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5 786</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313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703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 </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793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 -</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431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dirty="0">
                          <a:effectLst/>
                        </a:rPr>
                        <a:t>52105</a:t>
                      </a:r>
                      <a:r>
                        <a:rPr lang="pt-PT" sz="1000" baseline="30000" dirty="0">
                          <a:effectLst/>
                        </a:rPr>
                        <a:t>3</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370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extLst>
                  <a:ext uri="{0D108BD9-81ED-4DB2-BD59-A6C34878D82A}">
                    <a16:rowId xmlns:a16="http://schemas.microsoft.com/office/drawing/2014/main" val="2784715420"/>
                  </a:ext>
                </a:extLst>
              </a:tr>
              <a:tr h="386851">
                <a:tc>
                  <a:txBody>
                    <a:bodyPr/>
                    <a:lstStyle/>
                    <a:p>
                      <a:pPr algn="ctr">
                        <a:lnSpc>
                          <a:spcPct val="150000"/>
                        </a:lnSpc>
                        <a:spcAft>
                          <a:spcPts val="0"/>
                        </a:spcAft>
                        <a:tabLst>
                          <a:tab pos="2409190" algn="l"/>
                        </a:tabLst>
                      </a:pPr>
                      <a:r>
                        <a:rPr lang="pt-PT" sz="1000" dirty="0">
                          <a:effectLst/>
                        </a:rPr>
                        <a:t>2015 (n.º)</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solidFill>
                      <a:srgbClr val="2F7581"/>
                    </a:solidFill>
                  </a:tcPr>
                </a:tc>
                <a:tc>
                  <a:txBody>
                    <a:bodyPr/>
                    <a:lstStyle/>
                    <a:p>
                      <a:pPr algn="ctr">
                        <a:lnSpc>
                          <a:spcPct val="150000"/>
                        </a:lnSpc>
                        <a:spcAft>
                          <a:spcPts val="0"/>
                        </a:spcAft>
                        <a:tabLst>
                          <a:tab pos="2409190" algn="l"/>
                        </a:tabLst>
                      </a:pPr>
                      <a:r>
                        <a:rPr lang="pt-PT" sz="1000">
                          <a:effectLst/>
                        </a:rPr>
                        <a:t>190 060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71 223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742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3 414</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42 656</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16 778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37 132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362 005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35 570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18 330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 -</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767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 </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875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169</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342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56 053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372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extLst>
                  <a:ext uri="{0D108BD9-81ED-4DB2-BD59-A6C34878D82A}">
                    <a16:rowId xmlns:a16="http://schemas.microsoft.com/office/drawing/2014/main" val="4180005227"/>
                  </a:ext>
                </a:extLst>
              </a:tr>
              <a:tr h="386851">
                <a:tc>
                  <a:txBody>
                    <a:bodyPr/>
                    <a:lstStyle/>
                    <a:p>
                      <a:pPr algn="ctr">
                        <a:lnSpc>
                          <a:spcPct val="150000"/>
                        </a:lnSpc>
                        <a:spcAft>
                          <a:spcPts val="0"/>
                        </a:spcAft>
                        <a:tabLst>
                          <a:tab pos="2409190" algn="l"/>
                        </a:tabLst>
                      </a:pPr>
                      <a:r>
                        <a:rPr lang="pt-PT" sz="1000" dirty="0">
                          <a:effectLst/>
                        </a:rPr>
                        <a:t>2016 (n.º)</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solidFill>
                      <a:srgbClr val="2F7581"/>
                    </a:solidFill>
                  </a:tcPr>
                </a:tc>
                <a:tc>
                  <a:txBody>
                    <a:bodyPr/>
                    <a:lstStyle/>
                    <a:p>
                      <a:pPr algn="ctr">
                        <a:lnSpc>
                          <a:spcPct val="150000"/>
                        </a:lnSpc>
                        <a:spcAft>
                          <a:spcPts val="0"/>
                        </a:spcAft>
                        <a:tabLst>
                          <a:tab pos="2409190" algn="l"/>
                        </a:tabLst>
                      </a:pPr>
                      <a:r>
                        <a:rPr lang="pt-PT" sz="1000">
                          <a:effectLst/>
                        </a:rPr>
                        <a:t>201 507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78 327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764</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3 326</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44 321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18 993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33 580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380 818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37 412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18 670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 -</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 …</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 -</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819</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 …</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398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58247</a:t>
                      </a:r>
                      <a:r>
                        <a:rPr lang="pt-PT" sz="1000" baseline="30000">
                          <a:effectLst/>
                        </a:rPr>
                        <a:t>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378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extLst>
                  <a:ext uri="{0D108BD9-81ED-4DB2-BD59-A6C34878D82A}">
                    <a16:rowId xmlns:a16="http://schemas.microsoft.com/office/drawing/2014/main" val="2423566644"/>
                  </a:ext>
                </a:extLst>
              </a:tr>
              <a:tr h="386851">
                <a:tc>
                  <a:txBody>
                    <a:bodyPr/>
                    <a:lstStyle/>
                    <a:p>
                      <a:pPr algn="ctr">
                        <a:lnSpc>
                          <a:spcPct val="150000"/>
                        </a:lnSpc>
                        <a:spcAft>
                          <a:spcPts val="0"/>
                        </a:spcAft>
                        <a:tabLst>
                          <a:tab pos="2409190" algn="l"/>
                        </a:tabLst>
                      </a:pPr>
                      <a:r>
                        <a:rPr lang="pt-PT" sz="1000" dirty="0">
                          <a:effectLst/>
                        </a:rPr>
                        <a:t>2017 (n.º) </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solidFill>
                      <a:srgbClr val="2F7581"/>
                    </a:solidFill>
                  </a:tcPr>
                </a:tc>
                <a:tc>
                  <a:txBody>
                    <a:bodyPr/>
                    <a:lstStyle/>
                    <a:p>
                      <a:pPr algn="ctr">
                        <a:lnSpc>
                          <a:spcPct val="150000"/>
                        </a:lnSpc>
                        <a:spcAft>
                          <a:spcPts val="0"/>
                        </a:spcAft>
                        <a:tabLst>
                          <a:tab pos="2409190" algn="l"/>
                        </a:tabLst>
                      </a:pPr>
                      <a:r>
                        <a:rPr lang="pt-PT" sz="1000">
                          <a:effectLst/>
                        </a:rPr>
                        <a:t>210 949</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89 850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973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3 133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43 768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19 390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34 769</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402 832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38 605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21 689</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 -</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 …</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 -</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865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 …</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736</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62855</a:t>
                      </a:r>
                      <a:r>
                        <a:rPr lang="pt-PT" sz="1000" baseline="30000">
                          <a:effectLst/>
                        </a:rPr>
                        <a:t>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267</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192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459</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extLst>
                  <a:ext uri="{0D108BD9-81ED-4DB2-BD59-A6C34878D82A}">
                    <a16:rowId xmlns:a16="http://schemas.microsoft.com/office/drawing/2014/main" val="2693716575"/>
                  </a:ext>
                </a:extLst>
              </a:tr>
              <a:tr h="515802">
                <a:tc>
                  <a:txBody>
                    <a:bodyPr/>
                    <a:lstStyle/>
                    <a:p>
                      <a:pPr algn="ctr">
                        <a:lnSpc>
                          <a:spcPct val="150000"/>
                        </a:lnSpc>
                        <a:spcAft>
                          <a:spcPts val="0"/>
                        </a:spcAft>
                        <a:tabLst>
                          <a:tab pos="2409190" algn="l"/>
                        </a:tabLst>
                      </a:pPr>
                      <a:r>
                        <a:rPr lang="pt-PT" sz="1000" dirty="0">
                          <a:effectLst/>
                        </a:rPr>
                        <a:t>Variação relativa 2011-2017 (%)</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solidFill>
                      <a:srgbClr val="2F7581"/>
                    </a:solidFill>
                  </a:tcPr>
                </a:tc>
                <a:tc>
                  <a:txBody>
                    <a:bodyPr/>
                    <a:lstStyle/>
                    <a:p>
                      <a:pPr algn="ctr">
                        <a:lnSpc>
                          <a:spcPct val="150000"/>
                        </a:lnSpc>
                        <a:spcAft>
                          <a:spcPts val="0"/>
                        </a:spcAft>
                        <a:tabLst>
                          <a:tab pos="2409190" algn="l"/>
                        </a:tabLst>
                      </a:pPr>
                      <a:r>
                        <a:rPr lang="pt-PT" sz="1000">
                          <a:effectLst/>
                        </a:rPr>
                        <a:t>31,0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193,8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-78,8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21,3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8,1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25,1</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5,8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39,3</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38,5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156,2</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-9,8</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107,9</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56,5</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85,4</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a:effectLst/>
                        </a:rPr>
                        <a:t>50,0</a:t>
                      </a:r>
                      <a:endParaRPr lang="pt-PT" sz="10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tc>
                  <a:txBody>
                    <a:bodyPr/>
                    <a:lstStyle/>
                    <a:p>
                      <a:pPr algn="ctr">
                        <a:lnSpc>
                          <a:spcPct val="150000"/>
                        </a:lnSpc>
                        <a:spcAft>
                          <a:spcPts val="0"/>
                        </a:spcAft>
                        <a:tabLst>
                          <a:tab pos="2409190" algn="l"/>
                        </a:tabLst>
                      </a:pPr>
                      <a:r>
                        <a:rPr lang="pt-PT" sz="1000" dirty="0">
                          <a:effectLst/>
                        </a:rPr>
                        <a:t>68,8</a:t>
                      </a:r>
                      <a:endParaRPr lang="pt-PT" sz="10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31164" marR="31164" marT="0" marB="0" anchor="ctr"/>
                </a:tc>
                <a:extLst>
                  <a:ext uri="{0D108BD9-81ED-4DB2-BD59-A6C34878D82A}">
                    <a16:rowId xmlns:a16="http://schemas.microsoft.com/office/drawing/2014/main" val="3329045380"/>
                  </a:ext>
                </a:extLst>
              </a:tr>
            </a:tbl>
          </a:graphicData>
        </a:graphic>
      </p:graphicFrame>
      <p:sp>
        <p:nvSpPr>
          <p:cNvPr id="6" name="Rectangle 3"/>
          <p:cNvSpPr>
            <a:spLocks noChangeArrowheads="1"/>
          </p:cNvSpPr>
          <p:nvPr/>
        </p:nvSpPr>
        <p:spPr bwMode="auto">
          <a:xfrm>
            <a:off x="359111" y="5743673"/>
            <a:ext cx="1140343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PT" altLang="pt-PT" sz="1600" b="0" i="0" u="none" strike="noStrike" cap="none" normalizeH="0" baseline="30000" dirty="0">
                <a:ln>
                  <a:noFill/>
                </a:ln>
                <a:solidFill>
                  <a:schemeClr val="tx1"/>
                </a:solidFill>
                <a:effectLst/>
                <a:latin typeface="HurmeGeometricSans4 Regular" panose="020B0500020000000000" pitchFamily="34" charset="0"/>
                <a:ea typeface="Calibri" panose="020F0502020204030204" pitchFamily="34" charset="0"/>
                <a:cs typeface="Times New Roman" panose="02020603050405020304" pitchFamily="18" charset="0"/>
                <a:hlinkClick r:id="rId3"/>
              </a:rPr>
              <a:t>[</a:t>
            </a:r>
            <a:r>
              <a:rPr lang="pt-PT" altLang="pt-PT" sz="1600" baseline="30000" dirty="0" bmk="">
                <a:latin typeface="HurmeGeometricSans4 Regular" panose="020B0500020000000000" pitchFamily="34" charset="0"/>
                <a:ea typeface="Calibri" panose="020F0502020204030204" pitchFamily="34" charset="0"/>
                <a:cs typeface="Times New Roman" panose="02020603050405020304" pitchFamily="18" charset="0"/>
                <a:hlinkClick r:id="rId3"/>
              </a:rPr>
              <a:t>3</a:t>
            </a:r>
            <a:r>
              <a:rPr kumimoji="0" lang="pt-PT" altLang="pt-PT" sz="1600" b="0" i="0" u="none" strike="noStrike" cap="none" normalizeH="0" baseline="30000" dirty="0" bmk="">
                <a:ln>
                  <a:noFill/>
                </a:ln>
                <a:solidFill>
                  <a:schemeClr val="tx1"/>
                </a:solidFill>
                <a:effectLst/>
                <a:latin typeface="HurmeGeometricSans4 Regular" panose="020B0500020000000000" pitchFamily="34" charset="0"/>
                <a:ea typeface="Calibri" panose="020F0502020204030204" pitchFamily="34" charset="0"/>
                <a:cs typeface="Times New Roman" panose="02020603050405020304" pitchFamily="18" charset="0"/>
                <a:hlinkClick r:id="rId3"/>
              </a:rPr>
              <a:t>]</a:t>
            </a:r>
            <a:r>
              <a:rPr kumimoji="0" lang="pt-PT" altLang="pt-PT" sz="1600" b="0" i="0" u="none" strike="noStrike" cap="none" normalizeH="0" baseline="0" dirty="0">
                <a:ln>
                  <a:noFill/>
                </a:ln>
                <a:solidFill>
                  <a:schemeClr val="tx1"/>
                </a:solidFill>
                <a:effectLst/>
                <a:latin typeface="HurmeGeometricSans4 Regular" panose="020B0500020000000000" pitchFamily="34" charset="0"/>
                <a:ea typeface="Calibri" panose="020F0502020204030204" pitchFamily="34" charset="0"/>
                <a:cs typeface="Times New Roman" panose="02020603050405020304" pitchFamily="18" charset="0"/>
              </a:rPr>
              <a:t> </a:t>
            </a:r>
            <a:r>
              <a:rPr kumimoji="0" lang="pt-PT" altLang="pt-PT" sz="1400" b="0" i="0" u="none" strike="noStrike" cap="none" normalizeH="0" baseline="0" dirty="0">
                <a:ln>
                  <a:noFill/>
                </a:ln>
                <a:solidFill>
                  <a:schemeClr val="tx1"/>
                </a:solidFill>
                <a:effectLst/>
                <a:latin typeface="HurmeGeometricSans4 Regular" panose="020B0500020000000000" pitchFamily="34" charset="0"/>
                <a:ea typeface="Calibri" panose="020F0502020204030204" pitchFamily="34" charset="0"/>
                <a:cs typeface="Times New Roman" panose="02020603050405020304" pitchFamily="18" charset="0"/>
              </a:rPr>
              <a:t>Os valores da coluna "Total" integram, para além dos estabelecimentos hoteleiros, os do turismo no espaço rural e novas unidades de alojamento local, configurando uma quebra de série. Por esta razão, o "Total" não corresponde ao somatório das restantes colunas.</a:t>
            </a:r>
            <a:endParaRPr kumimoji="0" lang="pt-PT" altLang="pt-PT" sz="1400" b="0" i="0" u="none" strike="noStrike" cap="none" normalizeH="0" baseline="0" dirty="0">
              <a:ln>
                <a:noFill/>
              </a:ln>
              <a:solidFill>
                <a:schemeClr val="tx1"/>
              </a:solidFill>
              <a:effectLst/>
              <a:latin typeface="HurmeGeometricSans4 Regular" panose="020B0500020000000000" pitchFamily="34" charset="0"/>
            </a:endParaRPr>
          </a:p>
        </p:txBody>
      </p:sp>
      <p:sp>
        <p:nvSpPr>
          <p:cNvPr id="7" name="CaixaDeTexto 6"/>
          <p:cNvSpPr txBox="1"/>
          <p:nvPr/>
        </p:nvSpPr>
        <p:spPr>
          <a:xfrm>
            <a:off x="359111" y="6396335"/>
            <a:ext cx="8521119" cy="461665"/>
          </a:xfrm>
          <a:prstGeom prst="rect">
            <a:avLst/>
          </a:prstGeom>
          <a:noFill/>
        </p:spPr>
        <p:txBody>
          <a:bodyPr wrap="square" rtlCol="0">
            <a:spAutoFit/>
          </a:bodyPr>
          <a:lstStyle/>
          <a:p>
            <a:r>
              <a:rPr lang="pt-PT" sz="1200" b="1" dirty="0">
                <a:latin typeface="HurmeGeometricSans4 Regular" panose="020B0500020000000000" pitchFamily="34" charset="0"/>
              </a:rPr>
              <a:t>Legenda: </a:t>
            </a:r>
            <a:r>
              <a:rPr lang="pt-PT" sz="1200" dirty="0">
                <a:latin typeface="HurmeGeometricSans4 Regular" panose="020B0500020000000000" pitchFamily="34" charset="0"/>
              </a:rPr>
              <a:t>…  Dados confidenciais ; - Dado nulo ou não aplicável</a:t>
            </a:r>
          </a:p>
          <a:p>
            <a:r>
              <a:rPr lang="pt-PT" sz="1200" b="1" dirty="0">
                <a:latin typeface="HurmeGeometricSans4 Regular" panose="020B0500020000000000" pitchFamily="34" charset="0"/>
              </a:rPr>
              <a:t>Fonte: </a:t>
            </a:r>
            <a:r>
              <a:rPr lang="pt-PT" sz="1200" dirty="0">
                <a:latin typeface="HurmeGeometricSans4 Regular" panose="020B0500020000000000" pitchFamily="34" charset="0"/>
              </a:rPr>
              <a:t>INE, Inquérito à permanência de hóspedes na hotelaria e outros alojamentos.</a:t>
            </a:r>
          </a:p>
        </p:txBody>
      </p:sp>
      <p:sp>
        <p:nvSpPr>
          <p:cNvPr id="8" name="Retângulo 7"/>
          <p:cNvSpPr/>
          <p:nvPr/>
        </p:nvSpPr>
        <p:spPr>
          <a:xfrm>
            <a:off x="1" y="143512"/>
            <a:ext cx="12192000" cy="307777"/>
          </a:xfrm>
          <a:prstGeom prst="rect">
            <a:avLst/>
          </a:prstGeom>
        </p:spPr>
        <p:txBody>
          <a:bodyPr wrap="square">
            <a:spAutoFit/>
          </a:bodyPr>
          <a:lstStyle/>
          <a:p>
            <a:pPr algn="ctr"/>
            <a:r>
              <a:rPr lang="pt-PT" sz="1400" b="1" dirty="0">
                <a:solidFill>
                  <a:srgbClr val="2F7581"/>
                </a:solidFill>
                <a:latin typeface="HurmeGeometricSans4 Regular" panose="020B0500020000000000" pitchFamily="34" charset="0"/>
                <a:ea typeface="Calibri" panose="020F0502020204030204" pitchFamily="34" charset="0"/>
                <a:cs typeface="Times New Roman" panose="02020603050405020304" pitchFamily="18" charset="0"/>
              </a:rPr>
              <a:t>Capacidade de alojamento nos estabelecimentos hoteleiros de Portugal, Região Norte e Vila Nova de Famalicão, entre 2011 e 2017</a:t>
            </a:r>
            <a:endParaRPr lang="pt-PT" sz="1400" dirty="0">
              <a:solidFill>
                <a:srgbClr val="2F7581"/>
              </a:solidFill>
            </a:endParaRPr>
          </a:p>
        </p:txBody>
      </p:sp>
    </p:spTree>
    <p:extLst>
      <p:ext uri="{BB962C8B-B14F-4D97-AF65-F5344CB8AC3E}">
        <p14:creationId xmlns:p14="http://schemas.microsoft.com/office/powerpoint/2010/main" val="3011877277"/>
      </p:ext>
    </p:extLst>
  </p:cSld>
  <p:clrMapOvr>
    <a:masterClrMapping/>
  </p:clrMapOvr>
  <p:transition spd="slow" advClick="0">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Marcador de Posição de Conteúdo 2"/>
          <p:cNvSpPr txBox="1">
            <a:spLocks/>
          </p:cNvSpPr>
          <p:nvPr/>
        </p:nvSpPr>
        <p:spPr>
          <a:xfrm>
            <a:off x="694509" y="1723293"/>
            <a:ext cx="10802982" cy="4219302"/>
          </a:xfrm>
          <a:prstGeom prst="rect">
            <a:avLst/>
          </a:prstGeom>
          <a:solidFill>
            <a:schemeClr val="accent4">
              <a:lumMod val="20000"/>
              <a:lumOff val="80000"/>
            </a:schemeClr>
          </a:solid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t-PT" dirty="0">
                <a:latin typeface="HurmeGeometricSans4 Regular" panose="020B0500020000000000" pitchFamily="34" charset="0"/>
              </a:rPr>
              <a:t>Contudo, é importante referir que há elementos que permanecem e que conferem estrutura ao conceito:</a:t>
            </a:r>
          </a:p>
          <a:p>
            <a:pPr marL="0" indent="0">
              <a:spcAft>
                <a:spcPts val="1200"/>
              </a:spcAft>
              <a:buFont typeface="Arial" panose="020B0604020202020204" pitchFamily="34" charset="0"/>
              <a:buNone/>
            </a:pPr>
            <a:r>
              <a:rPr lang="pt-PT" dirty="0">
                <a:latin typeface="HurmeGeometricSans4 Regular" panose="020B0500020000000000" pitchFamily="34" charset="0"/>
              </a:rPr>
              <a:t>• O  turismo  é  um  conjunto  complexo de  relações  e  fenómenos;</a:t>
            </a:r>
          </a:p>
          <a:p>
            <a:pPr marL="0" indent="0">
              <a:spcAft>
                <a:spcPts val="1200"/>
              </a:spcAft>
              <a:buFont typeface="Arial" panose="020B0604020202020204" pitchFamily="34" charset="0"/>
              <a:buNone/>
            </a:pPr>
            <a:r>
              <a:rPr lang="pt-PT" dirty="0">
                <a:latin typeface="HurmeGeometricSans4 Regular" panose="020B0500020000000000" pitchFamily="34" charset="0"/>
              </a:rPr>
              <a:t>• Inclui qualquer pessoa e qualquer local de destino;</a:t>
            </a:r>
          </a:p>
          <a:p>
            <a:pPr marL="0" indent="0">
              <a:spcAft>
                <a:spcPts val="1200"/>
              </a:spcAft>
              <a:buFont typeface="Arial" panose="020B0604020202020204" pitchFamily="34" charset="0"/>
              <a:buNone/>
            </a:pPr>
            <a:r>
              <a:rPr lang="pt-PT" dirty="0">
                <a:latin typeface="HurmeGeometricSans4 Regular" panose="020B0500020000000000" pitchFamily="34" charset="0"/>
              </a:rPr>
              <a:t>• Exige a deslocação temporária para fora do ambiente habitual;</a:t>
            </a:r>
          </a:p>
          <a:p>
            <a:pPr marL="0" indent="0">
              <a:spcAft>
                <a:spcPts val="1200"/>
              </a:spcAft>
              <a:buFont typeface="Arial" panose="020B0604020202020204" pitchFamily="34" charset="0"/>
              <a:buNone/>
            </a:pPr>
            <a:r>
              <a:rPr lang="pt-PT" dirty="0">
                <a:latin typeface="HurmeGeometricSans4 Regular" panose="020B0500020000000000" pitchFamily="34" charset="0"/>
              </a:rPr>
              <a:t>• O motivo da deslocação será essencialmente o lazer ou os negócios, mas pode ser outro, à exceção do exercício de uma atividade remunerada. </a:t>
            </a:r>
          </a:p>
        </p:txBody>
      </p:sp>
      <p:sp>
        <p:nvSpPr>
          <p:cNvPr id="3" name="Título 1"/>
          <p:cNvSpPr txBox="1">
            <a:spLocks/>
          </p:cNvSpPr>
          <p:nvPr/>
        </p:nvSpPr>
        <p:spPr>
          <a:xfrm>
            <a:off x="838200" y="708819"/>
            <a:ext cx="829656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Turismo :: Conceitos</a:t>
            </a:r>
          </a:p>
        </p:txBody>
      </p:sp>
      <p:cxnSp>
        <p:nvCxnSpPr>
          <p:cNvPr id="4" name="Conexão reta 3"/>
          <p:cNvCxnSpPr/>
          <p:nvPr/>
        </p:nvCxnSpPr>
        <p:spPr>
          <a:xfrm flipV="1">
            <a:off x="838200" y="228647"/>
            <a:ext cx="7843983" cy="14143"/>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110185"/>
      </p:ext>
    </p:extLst>
  </p:cSld>
  <p:clrMapOvr>
    <a:masterClrMapping/>
  </p:clrMapOvr>
  <p:transition spd="slow" advClick="0">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4" name="CaixaDeTexto 3"/>
          <p:cNvSpPr txBox="1"/>
          <p:nvPr/>
        </p:nvSpPr>
        <p:spPr>
          <a:xfrm>
            <a:off x="486508" y="1197637"/>
            <a:ext cx="4062046" cy="400110"/>
          </a:xfrm>
          <a:prstGeom prst="rect">
            <a:avLst/>
          </a:prstGeom>
          <a:noFill/>
        </p:spPr>
        <p:txBody>
          <a:bodyPr wrap="square" rtlCol="0">
            <a:spAutoFit/>
          </a:bodyPr>
          <a:lstStyle/>
          <a:p>
            <a:r>
              <a:rPr lang="pt-PT" sz="2000" b="1" dirty="0">
                <a:solidFill>
                  <a:srgbClr val="2F7581"/>
                </a:solidFill>
                <a:latin typeface="HurmeGeometricSans4 Regular" panose="020B0500020000000000" pitchFamily="34" charset="0"/>
              </a:rPr>
              <a:t>Conclusão:</a:t>
            </a:r>
          </a:p>
        </p:txBody>
      </p:sp>
      <p:sp>
        <p:nvSpPr>
          <p:cNvPr id="2" name="Rectangle 1"/>
          <p:cNvSpPr>
            <a:spLocks noChangeArrowheads="1"/>
          </p:cNvSpPr>
          <p:nvPr/>
        </p:nvSpPr>
        <p:spPr bwMode="auto">
          <a:xfrm>
            <a:off x="486508" y="1597747"/>
            <a:ext cx="10961077" cy="3416320"/>
          </a:xfrm>
          <a:prstGeom prst="rect">
            <a:avLst/>
          </a:prstGeom>
          <a:solidFill>
            <a:schemeClr val="bg1"/>
          </a:solidFill>
          <a:ln w="76200">
            <a:solidFill>
              <a:srgbClr val="2F7581"/>
            </a:solidFill>
            <a:miter lim="800000"/>
            <a:headEnd/>
            <a:tailEnd/>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409825" algn="l"/>
              </a:tabLst>
              <a:defRPr>
                <a:solidFill>
                  <a:schemeClr val="tx1"/>
                </a:solidFill>
                <a:latin typeface="Arial" panose="020B0604020202020204" pitchFamily="34" charset="0"/>
              </a:defRPr>
            </a:lvl1pPr>
            <a:lvl2pPr eaLnBrk="0" fontAlgn="base" hangingPunct="0">
              <a:spcBef>
                <a:spcPct val="0"/>
              </a:spcBef>
              <a:spcAft>
                <a:spcPct val="0"/>
              </a:spcAft>
              <a:tabLst>
                <a:tab pos="2409825" algn="l"/>
              </a:tabLst>
              <a:defRPr>
                <a:solidFill>
                  <a:schemeClr val="tx1"/>
                </a:solidFill>
                <a:latin typeface="Arial" panose="020B0604020202020204" pitchFamily="34" charset="0"/>
              </a:defRPr>
            </a:lvl2pPr>
            <a:lvl3pPr eaLnBrk="0" fontAlgn="base" hangingPunct="0">
              <a:spcBef>
                <a:spcPct val="0"/>
              </a:spcBef>
              <a:spcAft>
                <a:spcPct val="0"/>
              </a:spcAft>
              <a:tabLst>
                <a:tab pos="2409825" algn="l"/>
              </a:tabLst>
              <a:defRPr>
                <a:solidFill>
                  <a:schemeClr val="tx1"/>
                </a:solidFill>
                <a:latin typeface="Arial" panose="020B0604020202020204" pitchFamily="34" charset="0"/>
              </a:defRPr>
            </a:lvl3pPr>
            <a:lvl4pPr eaLnBrk="0" fontAlgn="base" hangingPunct="0">
              <a:spcBef>
                <a:spcPct val="0"/>
              </a:spcBef>
              <a:spcAft>
                <a:spcPct val="0"/>
              </a:spcAft>
              <a:tabLst>
                <a:tab pos="2409825" algn="l"/>
              </a:tabLst>
              <a:defRPr>
                <a:solidFill>
                  <a:schemeClr val="tx1"/>
                </a:solidFill>
                <a:latin typeface="Arial" panose="020B0604020202020204" pitchFamily="34" charset="0"/>
              </a:defRPr>
            </a:lvl4pPr>
            <a:lvl5pPr eaLnBrk="0" fontAlgn="base" hangingPunct="0">
              <a:spcBef>
                <a:spcPct val="0"/>
              </a:spcBef>
              <a:spcAft>
                <a:spcPct val="0"/>
              </a:spcAft>
              <a:tabLst>
                <a:tab pos="2409825" algn="l"/>
              </a:tabLst>
              <a:defRPr>
                <a:solidFill>
                  <a:schemeClr val="tx1"/>
                </a:solidFill>
                <a:latin typeface="Arial" panose="020B0604020202020204" pitchFamily="34" charset="0"/>
              </a:defRPr>
            </a:lvl5pPr>
            <a:lvl6pPr eaLnBrk="0" fontAlgn="base" hangingPunct="0">
              <a:spcBef>
                <a:spcPct val="0"/>
              </a:spcBef>
              <a:spcAft>
                <a:spcPct val="0"/>
              </a:spcAft>
              <a:tabLst>
                <a:tab pos="2409825" algn="l"/>
              </a:tabLst>
              <a:defRPr>
                <a:solidFill>
                  <a:schemeClr val="tx1"/>
                </a:solidFill>
                <a:latin typeface="Arial" panose="020B0604020202020204" pitchFamily="34" charset="0"/>
              </a:defRPr>
            </a:lvl6pPr>
            <a:lvl7pPr eaLnBrk="0" fontAlgn="base" hangingPunct="0">
              <a:spcBef>
                <a:spcPct val="0"/>
              </a:spcBef>
              <a:spcAft>
                <a:spcPct val="0"/>
              </a:spcAft>
              <a:tabLst>
                <a:tab pos="2409825" algn="l"/>
              </a:tabLst>
              <a:defRPr>
                <a:solidFill>
                  <a:schemeClr val="tx1"/>
                </a:solidFill>
                <a:latin typeface="Arial" panose="020B0604020202020204" pitchFamily="34" charset="0"/>
              </a:defRPr>
            </a:lvl7pPr>
            <a:lvl8pPr eaLnBrk="0" fontAlgn="base" hangingPunct="0">
              <a:spcBef>
                <a:spcPct val="0"/>
              </a:spcBef>
              <a:spcAft>
                <a:spcPct val="0"/>
              </a:spcAft>
              <a:tabLst>
                <a:tab pos="2409825" algn="l"/>
              </a:tabLst>
              <a:defRPr>
                <a:solidFill>
                  <a:schemeClr val="tx1"/>
                </a:solidFill>
                <a:latin typeface="Arial" panose="020B0604020202020204" pitchFamily="34" charset="0"/>
              </a:defRPr>
            </a:lvl8pPr>
            <a:lvl9pPr eaLnBrk="0" fontAlgn="base" hangingPunct="0">
              <a:spcBef>
                <a:spcPct val="0"/>
              </a:spcBef>
              <a:spcAft>
                <a:spcPct val="0"/>
              </a:spcAft>
              <a:tabLst>
                <a:tab pos="240982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tab pos="2409825" algn="l"/>
              </a:tabLst>
            </a:pPr>
            <a:r>
              <a:rPr kumimoji="0" lang="pt-PT" altLang="pt-PT" sz="1600" b="0" i="0" u="none" strike="noStrike" cap="none" normalizeH="0" baseline="0" dirty="0">
                <a:ln>
                  <a:noFill/>
                </a:ln>
                <a:solidFill>
                  <a:schemeClr val="tx1"/>
                </a:solidFill>
                <a:effectLst/>
                <a:latin typeface="HurmeGeometricSans4 Regular" panose="020B0500020000000000" pitchFamily="34" charset="0"/>
                <a:ea typeface="Calibri" panose="020F0502020204030204" pitchFamily="34" charset="0"/>
                <a:cs typeface="Times New Roman" panose="02020603050405020304" pitchFamily="18" charset="0"/>
              </a:rPr>
              <a:t>A capacidade de alojamento, registada em 2017 corresponde </a:t>
            </a:r>
            <a:r>
              <a:rPr lang="pt-PT" altLang="pt-PT" sz="1600" dirty="0">
                <a:latin typeface="HurmeGeometricSans4 Regular" panose="020B0500020000000000" pitchFamily="34" charset="0"/>
                <a:ea typeface="Calibri" panose="020F0502020204030204" pitchFamily="34" charset="0"/>
                <a:cs typeface="Times New Roman" panose="02020603050405020304" pitchFamily="18" charset="0"/>
              </a:rPr>
              <a:t>a </a:t>
            </a:r>
            <a:r>
              <a:rPr kumimoji="0" lang="pt-PT" altLang="pt-PT" sz="1600" b="0" i="0" u="none" strike="noStrike" cap="none" normalizeH="0" baseline="0" dirty="0">
                <a:ln>
                  <a:noFill/>
                </a:ln>
                <a:solidFill>
                  <a:schemeClr val="tx1"/>
                </a:solidFill>
                <a:effectLst/>
                <a:latin typeface="HurmeGeometricSans4 Regular" panose="020B0500020000000000" pitchFamily="34" charset="0"/>
                <a:ea typeface="Calibri" panose="020F0502020204030204" pitchFamily="34" charset="0"/>
                <a:cs typeface="Times New Roman" panose="02020603050405020304" pitchFamily="18" charset="0"/>
              </a:rPr>
              <a:t>um total de 459 camas nos estabelecimentos hoteleiros do concelho da Vila Nova de Famalicão, observando-se assim um crescimento de 68,8% face a 2011. </a:t>
            </a:r>
          </a:p>
          <a:p>
            <a:pPr marL="0" marR="0" lvl="0" indent="0" algn="just" defTabSz="914400" rtl="0" eaLnBrk="0" fontAlgn="base" latinLnBrk="0" hangingPunct="0">
              <a:lnSpc>
                <a:spcPct val="150000"/>
              </a:lnSpc>
              <a:spcBef>
                <a:spcPct val="0"/>
              </a:spcBef>
              <a:spcAft>
                <a:spcPct val="0"/>
              </a:spcAft>
              <a:buClrTx/>
              <a:buSzTx/>
              <a:buFontTx/>
              <a:buNone/>
              <a:tabLst>
                <a:tab pos="2409825" algn="l"/>
              </a:tabLst>
            </a:pPr>
            <a:r>
              <a:rPr kumimoji="0" lang="pt-PT" altLang="pt-PT" sz="1600" b="0" i="0" u="none" strike="noStrike" cap="none" normalizeH="0" baseline="0" dirty="0">
                <a:ln>
                  <a:noFill/>
                </a:ln>
                <a:solidFill>
                  <a:schemeClr val="tx1"/>
                </a:solidFill>
                <a:effectLst/>
                <a:latin typeface="HurmeGeometricSans4 Regular" panose="020B0500020000000000" pitchFamily="34" charset="0"/>
                <a:ea typeface="Calibri" panose="020F0502020204030204" pitchFamily="34" charset="0"/>
                <a:cs typeface="Times New Roman" panose="02020603050405020304" pitchFamily="18" charset="0"/>
              </a:rPr>
              <a:t>A evolução registada fica a dever-se essencialmente, ao aumento do número de estabelecimentos hoteleiros no concelho.</a:t>
            </a:r>
            <a:endParaRPr kumimoji="0" lang="pt-PT" altLang="pt-PT" sz="1600" b="0" i="0" u="none" strike="noStrike" cap="none" normalizeH="0" baseline="0" dirty="0">
              <a:ln>
                <a:noFill/>
              </a:ln>
              <a:solidFill>
                <a:schemeClr val="tx1"/>
              </a:solidFill>
              <a:effectLst/>
              <a:latin typeface="HurmeGeometricSans4 Regular" panose="020B0500020000000000"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409825" algn="l"/>
              </a:tabLst>
            </a:pPr>
            <a:r>
              <a:rPr kumimoji="0" lang="pt-PT" altLang="pt-PT" sz="1600" b="0" i="0" u="none" strike="noStrike" cap="none" normalizeH="0" baseline="0" dirty="0">
                <a:ln>
                  <a:noFill/>
                </a:ln>
                <a:solidFill>
                  <a:schemeClr val="tx1"/>
                </a:solidFill>
                <a:effectLst/>
                <a:latin typeface="HurmeGeometricSans4 Regular" panose="020B0500020000000000" pitchFamily="34" charset="0"/>
                <a:ea typeface="Calibri" panose="020F0502020204030204" pitchFamily="34" charset="0"/>
                <a:cs typeface="Times New Roman" panose="02020603050405020304" pitchFamily="18" charset="0"/>
              </a:rPr>
              <a:t>A tendência registada no concelho nos últimos anos, encontra-se em consonância com a apresentada ao nível nacional e regional.</a:t>
            </a:r>
            <a:endParaRPr kumimoji="0" lang="pt-PT" altLang="pt-PT" sz="1600" b="0" i="0" u="none" strike="noStrike" cap="none" normalizeH="0" baseline="0" dirty="0">
              <a:ln>
                <a:noFill/>
              </a:ln>
              <a:solidFill>
                <a:schemeClr val="tx1"/>
              </a:solidFill>
              <a:effectLst/>
              <a:latin typeface="HurmeGeometricSans4 Regular" panose="020B0500020000000000"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409825" algn="l"/>
              </a:tabLst>
            </a:pPr>
            <a:r>
              <a:rPr kumimoji="0" lang="pt-PT" altLang="pt-PT" sz="1600" b="0" i="0" u="none" strike="noStrike" cap="none" normalizeH="0" baseline="0" dirty="0">
                <a:ln>
                  <a:noFill/>
                </a:ln>
                <a:solidFill>
                  <a:schemeClr val="tx1"/>
                </a:solidFill>
                <a:effectLst/>
                <a:latin typeface="HurmeGeometricSans4 Regular" panose="020B0500020000000000" pitchFamily="34" charset="0"/>
                <a:ea typeface="Calibri" panose="020F0502020204030204" pitchFamily="34" charset="0"/>
                <a:cs typeface="Times New Roman" panose="02020603050405020304" pitchFamily="18" charset="0"/>
              </a:rPr>
              <a:t>Analisando a evolução da capacidade alojamento por tipo de estabelecimento hoteleiro verifica-se que as pensões foram a categoria que mais aumentou o número de camas disponíveis, entre 2011 e 2017, em todas as unidades territoriais em análise.</a:t>
            </a:r>
            <a:endParaRPr kumimoji="0" lang="pt-PT" altLang="pt-PT" sz="1600" b="0" i="0" u="none" strike="noStrike" cap="none" normalizeH="0" baseline="0" dirty="0">
              <a:ln>
                <a:noFill/>
              </a:ln>
              <a:solidFill>
                <a:schemeClr val="tx1"/>
              </a:solidFill>
              <a:effectLst/>
              <a:latin typeface="HurmeGeometricSans4 Regular" panose="020B0500020000000000" pitchFamily="34" charset="0"/>
            </a:endParaRPr>
          </a:p>
        </p:txBody>
      </p:sp>
    </p:spTree>
    <p:extLst>
      <p:ext uri="{BB962C8B-B14F-4D97-AF65-F5344CB8AC3E}">
        <p14:creationId xmlns:p14="http://schemas.microsoft.com/office/powerpoint/2010/main" val="2857922028"/>
      </p:ext>
    </p:extLst>
  </p:cSld>
  <p:clrMapOvr>
    <a:masterClrMapping/>
  </p:clrMapOvr>
  <p:transition spd="slow" advClick="0">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953242907"/>
              </p:ext>
            </p:extLst>
          </p:nvPr>
        </p:nvGraphicFramePr>
        <p:xfrm>
          <a:off x="837208" y="1135497"/>
          <a:ext cx="10517583" cy="3878580"/>
        </p:xfrm>
        <a:graphic>
          <a:graphicData uri="http://schemas.openxmlformats.org/drawingml/2006/table">
            <a:tbl>
              <a:tblPr firstRow="1" firstCol="1" bandRow="1">
                <a:tableStyleId>{5C22544A-7EE6-4342-B048-85BDC9FD1C3A}</a:tableStyleId>
              </a:tblPr>
              <a:tblGrid>
                <a:gridCol w="10517583">
                  <a:extLst>
                    <a:ext uri="{9D8B030D-6E8A-4147-A177-3AD203B41FA5}">
                      <a16:colId xmlns:a16="http://schemas.microsoft.com/office/drawing/2014/main" val="74531856"/>
                    </a:ext>
                  </a:extLst>
                </a:gridCol>
              </a:tblGrid>
              <a:tr h="231832">
                <a:tc>
                  <a:txBody>
                    <a:bodyPr/>
                    <a:lstStyle/>
                    <a:p>
                      <a:pPr algn="l">
                        <a:lnSpc>
                          <a:spcPct val="150000"/>
                        </a:lnSpc>
                        <a:spcBef>
                          <a:spcPts val="300"/>
                        </a:spcBef>
                        <a:spcAft>
                          <a:spcPts val="300"/>
                        </a:spcAft>
                        <a:tabLst>
                          <a:tab pos="2409190" algn="l"/>
                        </a:tabLst>
                      </a:pPr>
                      <a:r>
                        <a:rPr lang="pt-PT" sz="1600" dirty="0">
                          <a:effectLst/>
                          <a:latin typeface="HurmeGeometricSans4 Regular" panose="020B0500020000000000" pitchFamily="34" charset="0"/>
                        </a:rPr>
                        <a:t>Número dormidas nos estabelecimentos </a:t>
                      </a:r>
                      <a:r>
                        <a:rPr lang="pt-PT" sz="1600" dirty="0" smtClean="0">
                          <a:effectLst/>
                          <a:latin typeface="HurmeGeometricSans4 Regular" panose="020B0500020000000000" pitchFamily="34" charset="0"/>
                        </a:rPr>
                        <a:t>hoteleiros</a:t>
                      </a:r>
                      <a:endParaRPr lang="pt-PT" sz="16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63227" marR="63227" marT="0" marB="0" anchor="ctr">
                    <a:solidFill>
                      <a:srgbClr val="2F7581"/>
                    </a:solidFill>
                  </a:tcPr>
                </a:tc>
                <a:extLst>
                  <a:ext uri="{0D108BD9-81ED-4DB2-BD59-A6C34878D82A}">
                    <a16:rowId xmlns:a16="http://schemas.microsoft.com/office/drawing/2014/main" val="2666992362"/>
                  </a:ext>
                </a:extLst>
              </a:tr>
              <a:tr h="522675">
                <a:tc>
                  <a:txBody>
                    <a:bodyPr/>
                    <a:lstStyle/>
                    <a:p>
                      <a:pPr algn="l">
                        <a:lnSpc>
                          <a:spcPct val="115000"/>
                        </a:lnSpc>
                        <a:spcBef>
                          <a:spcPts val="300"/>
                        </a:spcBef>
                        <a:spcAft>
                          <a:spcPts val="300"/>
                        </a:spcAft>
                        <a:tabLst>
                          <a:tab pos="2409190" algn="l"/>
                        </a:tabLst>
                      </a:pPr>
                      <a:endParaRPr lang="pt-PT" sz="1600" b="0" dirty="0">
                        <a:solidFill>
                          <a:schemeClr val="tx1"/>
                        </a:solidFill>
                        <a:effectLst/>
                        <a:latin typeface="HurmeGeometricSans4 Regular" panose="020B0500020000000000" pitchFamily="34" charset="0"/>
                      </a:endParaRPr>
                    </a:p>
                    <a:p>
                      <a:pPr algn="l">
                        <a:lnSpc>
                          <a:spcPct val="115000"/>
                        </a:lnSpc>
                        <a:spcBef>
                          <a:spcPts val="300"/>
                        </a:spcBef>
                        <a:spcAft>
                          <a:spcPts val="300"/>
                        </a:spcAft>
                        <a:tabLst>
                          <a:tab pos="2409190" algn="l"/>
                        </a:tabLst>
                      </a:pPr>
                      <a:r>
                        <a:rPr lang="pt-PT" sz="1600" b="1" dirty="0">
                          <a:solidFill>
                            <a:schemeClr val="tx1"/>
                          </a:solidFill>
                          <a:effectLst/>
                          <a:latin typeface="HurmeGeometricSans4 Regular" panose="020B0500020000000000" pitchFamily="34" charset="0"/>
                        </a:rPr>
                        <a:t>Descrição sumária</a:t>
                      </a:r>
                    </a:p>
                    <a:p>
                      <a:pPr algn="l">
                        <a:lnSpc>
                          <a:spcPct val="115000"/>
                        </a:lnSpc>
                        <a:spcBef>
                          <a:spcPts val="300"/>
                        </a:spcBef>
                        <a:spcAft>
                          <a:spcPts val="300"/>
                        </a:spcAft>
                        <a:tabLst>
                          <a:tab pos="2409190" algn="l"/>
                        </a:tabLst>
                      </a:pPr>
                      <a:r>
                        <a:rPr lang="pt-PT" sz="1600" b="0" dirty="0">
                          <a:solidFill>
                            <a:schemeClr val="tx1"/>
                          </a:solidFill>
                          <a:effectLst/>
                          <a:latin typeface="HurmeGeometricSans4 Regular" panose="020B0500020000000000" pitchFamily="34" charset="0"/>
                        </a:rPr>
                        <a:t>De acordo com o sistema de </a:t>
                      </a:r>
                      <a:r>
                        <a:rPr lang="pt-PT" sz="1600" b="0" dirty="0" err="1">
                          <a:solidFill>
                            <a:schemeClr val="tx1"/>
                          </a:solidFill>
                          <a:effectLst/>
                          <a:latin typeface="HurmeGeometricSans4 Regular" panose="020B0500020000000000" pitchFamily="34" charset="0"/>
                        </a:rPr>
                        <a:t>metainformação</a:t>
                      </a:r>
                      <a:r>
                        <a:rPr lang="pt-PT" sz="1600" b="0" dirty="0">
                          <a:solidFill>
                            <a:schemeClr val="tx1"/>
                          </a:solidFill>
                          <a:effectLst/>
                          <a:latin typeface="HurmeGeometricSans4 Regular" panose="020B0500020000000000" pitchFamily="34" charset="0"/>
                        </a:rPr>
                        <a:t> do INE considera-se uma “dormida” a permanência de um indivíduo num estabelecimento que fornece alojamento, por um período compreendido entre as 12 horas de um dia e as 12 horas do dia seguinte.</a:t>
                      </a:r>
                      <a:endParaRPr lang="pt-PT" sz="1600" b="0" dirty="0">
                        <a:solidFill>
                          <a:schemeClr val="tx1"/>
                        </a:solidFill>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63227" marR="63227" marT="0" marB="0">
                    <a:solidFill>
                      <a:schemeClr val="bg1"/>
                    </a:solidFill>
                  </a:tcPr>
                </a:tc>
                <a:extLst>
                  <a:ext uri="{0D108BD9-81ED-4DB2-BD59-A6C34878D82A}">
                    <a16:rowId xmlns:a16="http://schemas.microsoft.com/office/drawing/2014/main" val="714360646"/>
                  </a:ext>
                </a:extLst>
              </a:tr>
              <a:tr h="1185152">
                <a:tc>
                  <a:txBody>
                    <a:bodyPr/>
                    <a:lstStyle/>
                    <a:p>
                      <a:pPr algn="l">
                        <a:lnSpc>
                          <a:spcPct val="115000"/>
                        </a:lnSpc>
                        <a:spcBef>
                          <a:spcPts val="300"/>
                        </a:spcBef>
                        <a:spcAft>
                          <a:spcPts val="300"/>
                        </a:spcAft>
                        <a:tabLst>
                          <a:tab pos="2409190" algn="l"/>
                        </a:tabLst>
                      </a:pPr>
                      <a:endParaRPr lang="pt-PT" sz="1600" b="0" dirty="0">
                        <a:solidFill>
                          <a:schemeClr val="tx1"/>
                        </a:solidFill>
                        <a:effectLst/>
                        <a:latin typeface="HurmeGeometricSans4 Regular" panose="020B0500020000000000" pitchFamily="34" charset="0"/>
                      </a:endParaRPr>
                    </a:p>
                    <a:p>
                      <a:pPr algn="l">
                        <a:lnSpc>
                          <a:spcPct val="115000"/>
                        </a:lnSpc>
                        <a:spcBef>
                          <a:spcPts val="300"/>
                        </a:spcBef>
                        <a:spcAft>
                          <a:spcPts val="300"/>
                        </a:spcAft>
                        <a:tabLst>
                          <a:tab pos="2409190" algn="l"/>
                        </a:tabLst>
                      </a:pPr>
                      <a:endParaRPr lang="pt-PT" sz="1600" b="0" dirty="0">
                        <a:solidFill>
                          <a:schemeClr val="tx1"/>
                        </a:solidFill>
                        <a:effectLst/>
                        <a:latin typeface="HurmeGeometricSans4 Regular" panose="020B0500020000000000" pitchFamily="34" charset="0"/>
                      </a:endParaRPr>
                    </a:p>
                    <a:p>
                      <a:pPr algn="l">
                        <a:lnSpc>
                          <a:spcPct val="115000"/>
                        </a:lnSpc>
                        <a:spcBef>
                          <a:spcPts val="300"/>
                        </a:spcBef>
                        <a:spcAft>
                          <a:spcPts val="300"/>
                        </a:spcAft>
                        <a:tabLst>
                          <a:tab pos="2409190" algn="l"/>
                        </a:tabLst>
                      </a:pPr>
                      <a:r>
                        <a:rPr lang="pt-PT" sz="1600" b="0" dirty="0" smtClean="0">
                          <a:solidFill>
                            <a:schemeClr val="tx1"/>
                          </a:solidFill>
                          <a:effectLst/>
                          <a:latin typeface="HurmeGeometricSans4 Regular" panose="020B0500020000000000" pitchFamily="34" charset="0"/>
                        </a:rPr>
                        <a:t>Fonte: </a:t>
                      </a:r>
                      <a:endParaRPr lang="pt-PT" sz="1600" b="0" dirty="0">
                        <a:solidFill>
                          <a:schemeClr val="tx1"/>
                        </a:solidFill>
                        <a:effectLst/>
                        <a:latin typeface="HurmeGeometricSans4 Regular" panose="020B0500020000000000" pitchFamily="34" charset="0"/>
                      </a:endParaRPr>
                    </a:p>
                    <a:p>
                      <a:pPr algn="l">
                        <a:lnSpc>
                          <a:spcPct val="115000"/>
                        </a:lnSpc>
                        <a:spcAft>
                          <a:spcPts val="0"/>
                        </a:spcAft>
                        <a:tabLst>
                          <a:tab pos="2409190" algn="l"/>
                        </a:tabLst>
                      </a:pPr>
                      <a:r>
                        <a:rPr lang="pt-PT" sz="1600" b="0" dirty="0">
                          <a:solidFill>
                            <a:schemeClr val="tx1"/>
                          </a:solidFill>
                          <a:effectLst/>
                          <a:latin typeface="HurmeGeometricSans4 Regular" panose="020B0500020000000000" pitchFamily="34" charset="0"/>
                        </a:rPr>
                        <a:t>INE - Anuários Estatísticos da Região Norte</a:t>
                      </a:r>
                    </a:p>
                    <a:p>
                      <a:pPr algn="l">
                        <a:lnSpc>
                          <a:spcPct val="115000"/>
                        </a:lnSpc>
                        <a:spcAft>
                          <a:spcPts val="0"/>
                        </a:spcAft>
                        <a:tabLst>
                          <a:tab pos="2409190" algn="l"/>
                        </a:tabLst>
                      </a:pPr>
                      <a:r>
                        <a:rPr lang="pt-PT" sz="1600" b="0" dirty="0">
                          <a:solidFill>
                            <a:schemeClr val="tx1"/>
                          </a:solidFill>
                          <a:effectLst/>
                          <a:latin typeface="HurmeGeometricSans4 Regular" panose="020B0500020000000000" pitchFamily="34" charset="0"/>
                        </a:rPr>
                        <a:t>INE - Inquérito à permanência de hóspedes na hotelaria e outros alojamentos.</a:t>
                      </a:r>
                      <a:endParaRPr lang="pt-PT" sz="1600" b="0" dirty="0">
                        <a:solidFill>
                          <a:schemeClr val="tx1"/>
                        </a:solidFill>
                        <a:effectLst/>
                        <a:latin typeface="HurmeGeometricSans4 Regular" panose="020B0500020000000000" pitchFamily="34" charset="0"/>
                        <a:cs typeface="Times New Roman" panose="02020603050405020304" pitchFamily="18" charset="0"/>
                      </a:endParaRPr>
                    </a:p>
                    <a:p>
                      <a:pPr algn="just">
                        <a:lnSpc>
                          <a:spcPct val="150000"/>
                        </a:lnSpc>
                        <a:spcAft>
                          <a:spcPts val="800"/>
                        </a:spcAft>
                      </a:pPr>
                      <a:r>
                        <a:rPr lang="pt-PT" sz="1600" b="0" dirty="0">
                          <a:solidFill>
                            <a:schemeClr val="tx1"/>
                          </a:solidFill>
                          <a:effectLst/>
                          <a:latin typeface="HurmeGeometricSans4 Regular" panose="020B0500020000000000" pitchFamily="34" charset="0"/>
                        </a:rPr>
                        <a:t> </a:t>
                      </a:r>
                      <a:endParaRPr lang="pt-PT" sz="1600" b="0" dirty="0">
                        <a:solidFill>
                          <a:schemeClr val="tx1"/>
                        </a:solidFill>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63227" marR="63227" marT="0" marB="0">
                    <a:solidFill>
                      <a:schemeClr val="bg1"/>
                    </a:solidFill>
                  </a:tcPr>
                </a:tc>
                <a:extLst>
                  <a:ext uri="{0D108BD9-81ED-4DB2-BD59-A6C34878D82A}">
                    <a16:rowId xmlns:a16="http://schemas.microsoft.com/office/drawing/2014/main" val="4221190505"/>
                  </a:ext>
                </a:extLst>
              </a:tr>
            </a:tbl>
          </a:graphicData>
        </a:graphic>
      </p:graphicFrame>
    </p:spTree>
    <p:extLst>
      <p:ext uri="{BB962C8B-B14F-4D97-AF65-F5344CB8AC3E}">
        <p14:creationId xmlns:p14="http://schemas.microsoft.com/office/powerpoint/2010/main" val="406947931"/>
      </p:ext>
    </p:extLst>
  </p:cSld>
  <p:clrMapOvr>
    <a:masterClrMapping/>
  </p:clrMapOvr>
  <p:transition spd="slow" advClick="0">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Retângulo 1"/>
          <p:cNvSpPr/>
          <p:nvPr/>
        </p:nvSpPr>
        <p:spPr>
          <a:xfrm>
            <a:off x="0" y="337583"/>
            <a:ext cx="12192000" cy="369332"/>
          </a:xfrm>
          <a:prstGeom prst="rect">
            <a:avLst/>
          </a:prstGeom>
        </p:spPr>
        <p:txBody>
          <a:bodyPr wrap="square">
            <a:spAutoFit/>
          </a:bodyPr>
          <a:lstStyle/>
          <a:p>
            <a:pPr algn="ctr"/>
            <a:r>
              <a:rPr lang="pt-PT" b="1" dirty="0">
                <a:solidFill>
                  <a:srgbClr val="2F7581"/>
                </a:solidFill>
                <a:latin typeface="HurmeGeometricSans4 Regular" panose="020B0500020000000000" pitchFamily="34" charset="0"/>
                <a:ea typeface="Calibri" panose="020F0502020204030204" pitchFamily="34" charset="0"/>
                <a:cs typeface="Times New Roman" panose="02020603050405020304" pitchFamily="18" charset="0"/>
              </a:rPr>
              <a:t>Evolução do número de dormidas em Portugal, Região Norte e Vila Nova de Famalicão de 2017 a 2019 </a:t>
            </a:r>
            <a:endParaRPr lang="pt-PT" dirty="0">
              <a:solidFill>
                <a:srgbClr val="2F7581"/>
              </a:solidFill>
            </a:endParaRPr>
          </a:p>
        </p:txBody>
      </p:sp>
      <p:graphicFrame>
        <p:nvGraphicFramePr>
          <p:cNvPr id="4" name="Tabela 3"/>
          <p:cNvGraphicFramePr>
            <a:graphicFrameLocks noGrp="1"/>
          </p:cNvGraphicFramePr>
          <p:nvPr>
            <p:extLst>
              <p:ext uri="{D42A27DB-BD31-4B8C-83A1-F6EECF244321}">
                <p14:modId xmlns:p14="http://schemas.microsoft.com/office/powerpoint/2010/main" val="995820321"/>
              </p:ext>
            </p:extLst>
          </p:nvPr>
        </p:nvGraphicFramePr>
        <p:xfrm>
          <a:off x="838200" y="1202062"/>
          <a:ext cx="10515599" cy="3657600"/>
        </p:xfrm>
        <a:graphic>
          <a:graphicData uri="http://schemas.openxmlformats.org/drawingml/2006/table">
            <a:tbl>
              <a:tblPr firstRow="1" firstCol="1" bandRow="1">
                <a:tableStyleId>{5C22544A-7EE6-4342-B048-85BDC9FD1C3A}</a:tableStyleId>
              </a:tblPr>
              <a:tblGrid>
                <a:gridCol w="1804791">
                  <a:extLst>
                    <a:ext uri="{9D8B030D-6E8A-4147-A177-3AD203B41FA5}">
                      <a16:colId xmlns:a16="http://schemas.microsoft.com/office/drawing/2014/main" val="2964351839"/>
                    </a:ext>
                  </a:extLst>
                </a:gridCol>
                <a:gridCol w="2573904">
                  <a:extLst>
                    <a:ext uri="{9D8B030D-6E8A-4147-A177-3AD203B41FA5}">
                      <a16:colId xmlns:a16="http://schemas.microsoft.com/office/drawing/2014/main" val="608472645"/>
                    </a:ext>
                  </a:extLst>
                </a:gridCol>
                <a:gridCol w="3484870">
                  <a:extLst>
                    <a:ext uri="{9D8B030D-6E8A-4147-A177-3AD203B41FA5}">
                      <a16:colId xmlns:a16="http://schemas.microsoft.com/office/drawing/2014/main" val="3837631687"/>
                    </a:ext>
                  </a:extLst>
                </a:gridCol>
                <a:gridCol w="2652034">
                  <a:extLst>
                    <a:ext uri="{9D8B030D-6E8A-4147-A177-3AD203B41FA5}">
                      <a16:colId xmlns:a16="http://schemas.microsoft.com/office/drawing/2014/main" val="2200537697"/>
                    </a:ext>
                  </a:extLst>
                </a:gridCol>
              </a:tblGrid>
              <a:tr h="362585">
                <a:tc>
                  <a:txBody>
                    <a:bodyPr/>
                    <a:lstStyle/>
                    <a:p>
                      <a:pPr algn="ctr">
                        <a:lnSpc>
                          <a:spcPct val="150000"/>
                        </a:lnSpc>
                        <a:spcAft>
                          <a:spcPts val="0"/>
                        </a:spcAft>
                        <a:tabLst>
                          <a:tab pos="2409190" algn="l"/>
                        </a:tabLst>
                      </a:pPr>
                      <a:r>
                        <a:rPr lang="pt-PT" sz="1600" dirty="0">
                          <a:solidFill>
                            <a:schemeClr val="bg1"/>
                          </a:solidFill>
                          <a:effectLst/>
                        </a:rPr>
                        <a:t>ANO</a:t>
                      </a:r>
                      <a:endParaRPr lang="pt-PT" sz="1600" dirty="0">
                        <a:solidFill>
                          <a:schemeClr val="bg1"/>
                        </a:solidFill>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2F7581"/>
                    </a:solidFill>
                  </a:tcPr>
                </a:tc>
                <a:tc>
                  <a:txBody>
                    <a:bodyPr/>
                    <a:lstStyle/>
                    <a:p>
                      <a:pPr algn="ctr">
                        <a:lnSpc>
                          <a:spcPct val="150000"/>
                        </a:lnSpc>
                        <a:spcAft>
                          <a:spcPts val="0"/>
                        </a:spcAft>
                        <a:tabLst>
                          <a:tab pos="2409190" algn="l"/>
                        </a:tabLst>
                      </a:pPr>
                      <a:r>
                        <a:rPr lang="pt-PT" sz="1600" dirty="0">
                          <a:solidFill>
                            <a:schemeClr val="bg1"/>
                          </a:solidFill>
                          <a:effectLst/>
                        </a:rPr>
                        <a:t>PORTUGAL</a:t>
                      </a:r>
                      <a:endParaRPr lang="pt-PT" sz="1600" dirty="0">
                        <a:solidFill>
                          <a:schemeClr val="bg1"/>
                        </a:solidFill>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2F7581"/>
                    </a:solidFill>
                  </a:tcPr>
                </a:tc>
                <a:tc>
                  <a:txBody>
                    <a:bodyPr/>
                    <a:lstStyle/>
                    <a:p>
                      <a:pPr algn="ctr">
                        <a:lnSpc>
                          <a:spcPct val="150000"/>
                        </a:lnSpc>
                        <a:spcAft>
                          <a:spcPts val="0"/>
                        </a:spcAft>
                        <a:tabLst>
                          <a:tab pos="2409190" algn="l"/>
                        </a:tabLst>
                      </a:pPr>
                      <a:r>
                        <a:rPr lang="pt-PT" sz="1600" dirty="0">
                          <a:solidFill>
                            <a:schemeClr val="bg1"/>
                          </a:solidFill>
                          <a:effectLst/>
                        </a:rPr>
                        <a:t>NORTE</a:t>
                      </a:r>
                      <a:endParaRPr lang="pt-PT" sz="1600" dirty="0">
                        <a:solidFill>
                          <a:schemeClr val="bg1"/>
                        </a:solidFill>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2F7581"/>
                    </a:solidFill>
                  </a:tcPr>
                </a:tc>
                <a:tc>
                  <a:txBody>
                    <a:bodyPr/>
                    <a:lstStyle/>
                    <a:p>
                      <a:pPr algn="ctr">
                        <a:lnSpc>
                          <a:spcPct val="150000"/>
                        </a:lnSpc>
                        <a:spcAft>
                          <a:spcPts val="0"/>
                        </a:spcAft>
                        <a:tabLst>
                          <a:tab pos="2409190" algn="l"/>
                        </a:tabLst>
                      </a:pPr>
                      <a:r>
                        <a:rPr lang="pt-PT" sz="1600" dirty="0">
                          <a:solidFill>
                            <a:schemeClr val="bg1"/>
                          </a:solidFill>
                          <a:effectLst/>
                        </a:rPr>
                        <a:t>VILA NOVA DE FAMALICÃO </a:t>
                      </a:r>
                      <a:endParaRPr lang="pt-PT" sz="1600" dirty="0">
                        <a:solidFill>
                          <a:schemeClr val="bg1"/>
                        </a:solidFill>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2F7581"/>
                    </a:solidFill>
                  </a:tcPr>
                </a:tc>
                <a:extLst>
                  <a:ext uri="{0D108BD9-81ED-4DB2-BD59-A6C34878D82A}">
                    <a16:rowId xmlns:a16="http://schemas.microsoft.com/office/drawing/2014/main" val="597126280"/>
                  </a:ext>
                </a:extLst>
              </a:tr>
              <a:tr h="200025">
                <a:tc>
                  <a:txBody>
                    <a:bodyPr/>
                    <a:lstStyle/>
                    <a:p>
                      <a:pPr algn="ctr">
                        <a:lnSpc>
                          <a:spcPct val="150000"/>
                        </a:lnSpc>
                        <a:spcAft>
                          <a:spcPts val="0"/>
                        </a:spcAft>
                        <a:tabLst>
                          <a:tab pos="2409190" algn="l"/>
                        </a:tabLst>
                      </a:pPr>
                      <a:r>
                        <a:rPr lang="pt-PT" sz="1600" dirty="0">
                          <a:effectLst/>
                        </a:rPr>
                        <a:t>2011 (n.º)</a:t>
                      </a:r>
                      <a:endParaRPr lang="pt-PT" sz="16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2F7581"/>
                    </a:solidFill>
                  </a:tcPr>
                </a:tc>
                <a:tc>
                  <a:txBody>
                    <a:bodyPr/>
                    <a:lstStyle/>
                    <a:p>
                      <a:pPr algn="ctr">
                        <a:lnSpc>
                          <a:spcPct val="150000"/>
                        </a:lnSpc>
                        <a:spcAft>
                          <a:spcPts val="0"/>
                        </a:spcAft>
                        <a:tabLst>
                          <a:tab pos="2409190" algn="l"/>
                        </a:tabLst>
                      </a:pPr>
                      <a:r>
                        <a:rPr lang="pt-PT" sz="1600">
                          <a:effectLst/>
                        </a:rPr>
                        <a:t>39 440 315</a:t>
                      </a:r>
                      <a:endParaRPr lang="pt-PT" sz="16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600">
                          <a:effectLst/>
                        </a:rPr>
                        <a:t>4 547 011</a:t>
                      </a:r>
                      <a:endParaRPr lang="pt-PT" sz="16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600">
                          <a:effectLst/>
                        </a:rPr>
                        <a:t>17 137</a:t>
                      </a:r>
                      <a:endParaRPr lang="pt-PT" sz="16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5482825"/>
                  </a:ext>
                </a:extLst>
              </a:tr>
              <a:tr h="200025">
                <a:tc>
                  <a:txBody>
                    <a:bodyPr/>
                    <a:lstStyle/>
                    <a:p>
                      <a:pPr algn="ctr">
                        <a:lnSpc>
                          <a:spcPct val="150000"/>
                        </a:lnSpc>
                        <a:spcAft>
                          <a:spcPts val="0"/>
                        </a:spcAft>
                        <a:tabLst>
                          <a:tab pos="2409190" algn="l"/>
                        </a:tabLst>
                      </a:pPr>
                      <a:r>
                        <a:rPr lang="pt-PT" sz="1600" dirty="0">
                          <a:effectLst/>
                        </a:rPr>
                        <a:t>2012 (n.º)</a:t>
                      </a:r>
                      <a:endParaRPr lang="pt-PT" sz="16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2F7581"/>
                    </a:solidFill>
                  </a:tcPr>
                </a:tc>
                <a:tc>
                  <a:txBody>
                    <a:bodyPr/>
                    <a:lstStyle/>
                    <a:p>
                      <a:pPr algn="ctr">
                        <a:lnSpc>
                          <a:spcPct val="150000"/>
                        </a:lnSpc>
                        <a:spcAft>
                          <a:spcPts val="0"/>
                        </a:spcAft>
                        <a:tabLst>
                          <a:tab pos="2409190" algn="l"/>
                        </a:tabLst>
                      </a:pPr>
                      <a:r>
                        <a:rPr lang="pt-PT" sz="1600">
                          <a:effectLst/>
                        </a:rPr>
                        <a:t>39 681 040</a:t>
                      </a:r>
                      <a:endParaRPr lang="pt-PT" sz="16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600">
                          <a:effectLst/>
                        </a:rPr>
                        <a:t>4 541 919</a:t>
                      </a:r>
                      <a:endParaRPr lang="pt-PT" sz="16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600">
                          <a:effectLst/>
                        </a:rPr>
                        <a:t>13 630</a:t>
                      </a:r>
                      <a:endParaRPr lang="pt-PT" sz="16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577204175"/>
                  </a:ext>
                </a:extLst>
              </a:tr>
              <a:tr h="200025">
                <a:tc>
                  <a:txBody>
                    <a:bodyPr/>
                    <a:lstStyle/>
                    <a:p>
                      <a:pPr algn="ctr">
                        <a:lnSpc>
                          <a:spcPct val="150000"/>
                        </a:lnSpc>
                        <a:spcAft>
                          <a:spcPts val="0"/>
                        </a:spcAft>
                        <a:tabLst>
                          <a:tab pos="2409190" algn="l"/>
                        </a:tabLst>
                      </a:pPr>
                      <a:r>
                        <a:rPr lang="pt-PT" sz="1600" dirty="0">
                          <a:effectLst/>
                        </a:rPr>
                        <a:t>2013 (n.º)</a:t>
                      </a:r>
                      <a:endParaRPr lang="pt-PT" sz="16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2F7581"/>
                    </a:solidFill>
                  </a:tcPr>
                </a:tc>
                <a:tc>
                  <a:txBody>
                    <a:bodyPr/>
                    <a:lstStyle/>
                    <a:p>
                      <a:pPr algn="ctr">
                        <a:lnSpc>
                          <a:spcPct val="150000"/>
                        </a:lnSpc>
                        <a:spcAft>
                          <a:spcPts val="0"/>
                        </a:spcAft>
                        <a:tabLst>
                          <a:tab pos="2409190" algn="l"/>
                        </a:tabLst>
                      </a:pPr>
                      <a:r>
                        <a:rPr lang="pt-PT" sz="1600">
                          <a:effectLst/>
                        </a:rPr>
                        <a:t>43 533 151</a:t>
                      </a:r>
                      <a:endParaRPr lang="pt-PT" sz="16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600">
                          <a:effectLst/>
                        </a:rPr>
                        <a:t>5 276 137</a:t>
                      </a:r>
                      <a:endParaRPr lang="pt-PT" sz="16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600">
                          <a:effectLst/>
                        </a:rPr>
                        <a:t>13 129</a:t>
                      </a:r>
                      <a:endParaRPr lang="pt-PT" sz="16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49114592"/>
                  </a:ext>
                </a:extLst>
              </a:tr>
              <a:tr h="200025">
                <a:tc>
                  <a:txBody>
                    <a:bodyPr/>
                    <a:lstStyle/>
                    <a:p>
                      <a:pPr algn="ctr">
                        <a:lnSpc>
                          <a:spcPct val="150000"/>
                        </a:lnSpc>
                        <a:spcAft>
                          <a:spcPts val="0"/>
                        </a:spcAft>
                        <a:tabLst>
                          <a:tab pos="2409190" algn="l"/>
                        </a:tabLst>
                      </a:pPr>
                      <a:r>
                        <a:rPr lang="pt-PT" sz="1600" dirty="0">
                          <a:effectLst/>
                        </a:rPr>
                        <a:t>2014 (n.º)</a:t>
                      </a:r>
                      <a:endParaRPr lang="pt-PT" sz="16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2F7581"/>
                    </a:solidFill>
                  </a:tcPr>
                </a:tc>
                <a:tc>
                  <a:txBody>
                    <a:bodyPr/>
                    <a:lstStyle/>
                    <a:p>
                      <a:pPr algn="ctr">
                        <a:lnSpc>
                          <a:spcPct val="150000"/>
                        </a:lnSpc>
                        <a:spcAft>
                          <a:spcPts val="0"/>
                        </a:spcAft>
                        <a:tabLst>
                          <a:tab pos="2409190" algn="l"/>
                        </a:tabLst>
                      </a:pPr>
                      <a:r>
                        <a:rPr lang="pt-PT" sz="1600">
                          <a:effectLst/>
                        </a:rPr>
                        <a:t>48 711 366</a:t>
                      </a:r>
                      <a:endParaRPr lang="pt-PT" sz="16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600">
                          <a:effectLst/>
                        </a:rPr>
                        <a:t>6 061 742</a:t>
                      </a:r>
                      <a:endParaRPr lang="pt-PT" sz="16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600">
                          <a:effectLst/>
                        </a:rPr>
                        <a:t>15 315</a:t>
                      </a:r>
                      <a:endParaRPr lang="pt-PT" sz="16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538876586"/>
                  </a:ext>
                </a:extLst>
              </a:tr>
              <a:tr h="200025">
                <a:tc>
                  <a:txBody>
                    <a:bodyPr/>
                    <a:lstStyle/>
                    <a:p>
                      <a:pPr algn="ctr">
                        <a:lnSpc>
                          <a:spcPct val="150000"/>
                        </a:lnSpc>
                        <a:spcAft>
                          <a:spcPts val="0"/>
                        </a:spcAft>
                        <a:tabLst>
                          <a:tab pos="2409190" algn="l"/>
                        </a:tabLst>
                      </a:pPr>
                      <a:r>
                        <a:rPr lang="pt-PT" sz="1600" dirty="0">
                          <a:effectLst/>
                        </a:rPr>
                        <a:t>2015 (n.º)</a:t>
                      </a:r>
                      <a:endParaRPr lang="pt-PT" sz="16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2F7581"/>
                    </a:solidFill>
                  </a:tcPr>
                </a:tc>
                <a:tc>
                  <a:txBody>
                    <a:bodyPr/>
                    <a:lstStyle/>
                    <a:p>
                      <a:pPr algn="ctr">
                        <a:lnSpc>
                          <a:spcPct val="150000"/>
                        </a:lnSpc>
                        <a:spcAft>
                          <a:spcPts val="0"/>
                        </a:spcAft>
                        <a:tabLst>
                          <a:tab pos="2409190" algn="l"/>
                        </a:tabLst>
                      </a:pPr>
                      <a:r>
                        <a:rPr lang="pt-PT" sz="1600">
                          <a:effectLst/>
                        </a:rPr>
                        <a:t>53 074 176</a:t>
                      </a:r>
                      <a:endParaRPr lang="pt-PT" sz="16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600">
                          <a:effectLst/>
                        </a:rPr>
                        <a:t>7 001 899</a:t>
                      </a:r>
                      <a:endParaRPr lang="pt-PT" sz="16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600">
                          <a:effectLst/>
                        </a:rPr>
                        <a:t>18 655</a:t>
                      </a:r>
                      <a:endParaRPr lang="pt-PT" sz="16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576041402"/>
                  </a:ext>
                </a:extLst>
              </a:tr>
              <a:tr h="200025">
                <a:tc>
                  <a:txBody>
                    <a:bodyPr/>
                    <a:lstStyle/>
                    <a:p>
                      <a:pPr algn="ctr">
                        <a:lnSpc>
                          <a:spcPct val="150000"/>
                        </a:lnSpc>
                        <a:spcAft>
                          <a:spcPts val="0"/>
                        </a:spcAft>
                        <a:tabLst>
                          <a:tab pos="2409190" algn="l"/>
                        </a:tabLst>
                      </a:pPr>
                      <a:r>
                        <a:rPr lang="pt-PT" sz="1600" dirty="0">
                          <a:effectLst/>
                        </a:rPr>
                        <a:t>2016 (n.º)</a:t>
                      </a:r>
                      <a:endParaRPr lang="pt-PT" sz="16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2F7581"/>
                    </a:solidFill>
                  </a:tcPr>
                </a:tc>
                <a:tc>
                  <a:txBody>
                    <a:bodyPr/>
                    <a:lstStyle/>
                    <a:p>
                      <a:pPr algn="ctr">
                        <a:lnSpc>
                          <a:spcPct val="150000"/>
                        </a:lnSpc>
                        <a:spcAft>
                          <a:spcPts val="0"/>
                        </a:spcAft>
                        <a:tabLst>
                          <a:tab pos="2409190" algn="l"/>
                        </a:tabLst>
                      </a:pPr>
                      <a:r>
                        <a:rPr lang="pt-PT" sz="1600">
                          <a:effectLst/>
                        </a:rPr>
                        <a:t>59 122 640</a:t>
                      </a:r>
                      <a:endParaRPr lang="pt-PT" sz="16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600">
                          <a:effectLst/>
                        </a:rPr>
                        <a:t>7 989 922</a:t>
                      </a:r>
                      <a:endParaRPr lang="pt-PT" sz="16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600">
                          <a:effectLst/>
                        </a:rPr>
                        <a:t>21 397</a:t>
                      </a:r>
                      <a:endParaRPr lang="pt-PT" sz="16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047345519"/>
                  </a:ext>
                </a:extLst>
              </a:tr>
              <a:tr h="200025">
                <a:tc>
                  <a:txBody>
                    <a:bodyPr/>
                    <a:lstStyle/>
                    <a:p>
                      <a:pPr algn="ctr">
                        <a:lnSpc>
                          <a:spcPct val="150000"/>
                        </a:lnSpc>
                        <a:spcAft>
                          <a:spcPts val="0"/>
                        </a:spcAft>
                        <a:tabLst>
                          <a:tab pos="2409190" algn="l"/>
                        </a:tabLst>
                      </a:pPr>
                      <a:r>
                        <a:rPr lang="pt-PT" sz="1600" dirty="0">
                          <a:effectLst/>
                        </a:rPr>
                        <a:t>2017 (n.º)</a:t>
                      </a:r>
                      <a:endParaRPr lang="pt-PT" sz="16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2F7581"/>
                    </a:solidFill>
                  </a:tcPr>
                </a:tc>
                <a:tc>
                  <a:txBody>
                    <a:bodyPr/>
                    <a:lstStyle/>
                    <a:p>
                      <a:pPr algn="ctr">
                        <a:lnSpc>
                          <a:spcPct val="150000"/>
                        </a:lnSpc>
                        <a:spcAft>
                          <a:spcPts val="0"/>
                        </a:spcAft>
                        <a:tabLst>
                          <a:tab pos="2409190" algn="l"/>
                        </a:tabLst>
                      </a:pPr>
                      <a:r>
                        <a:rPr lang="pt-PT" sz="1600">
                          <a:effectLst/>
                        </a:rPr>
                        <a:t>65 385 210</a:t>
                      </a:r>
                      <a:endParaRPr lang="pt-PT" sz="16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600">
                          <a:effectLst/>
                        </a:rPr>
                        <a:t>9 008 846</a:t>
                      </a:r>
                      <a:endParaRPr lang="pt-PT" sz="16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600">
                          <a:effectLst/>
                        </a:rPr>
                        <a:t>29 409</a:t>
                      </a:r>
                      <a:endParaRPr lang="pt-PT" sz="16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223468900"/>
                  </a:ext>
                </a:extLst>
              </a:tr>
              <a:tr h="347980">
                <a:tc>
                  <a:txBody>
                    <a:bodyPr/>
                    <a:lstStyle/>
                    <a:p>
                      <a:pPr algn="ctr">
                        <a:lnSpc>
                          <a:spcPct val="150000"/>
                        </a:lnSpc>
                        <a:spcAft>
                          <a:spcPts val="0"/>
                        </a:spcAft>
                        <a:tabLst>
                          <a:tab pos="2409190" algn="l"/>
                        </a:tabLst>
                      </a:pPr>
                      <a:r>
                        <a:rPr lang="pt-PT" sz="1600" dirty="0">
                          <a:effectLst/>
                        </a:rPr>
                        <a:t>Variação relativa 2011-2017 (%)</a:t>
                      </a:r>
                      <a:endParaRPr lang="pt-PT" sz="16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2F7581"/>
                    </a:solidFill>
                  </a:tcPr>
                </a:tc>
                <a:tc>
                  <a:txBody>
                    <a:bodyPr/>
                    <a:lstStyle/>
                    <a:p>
                      <a:pPr algn="ctr">
                        <a:lnSpc>
                          <a:spcPct val="150000"/>
                        </a:lnSpc>
                        <a:spcAft>
                          <a:spcPts val="0"/>
                        </a:spcAft>
                        <a:tabLst>
                          <a:tab pos="2409190" algn="l"/>
                        </a:tabLst>
                      </a:pPr>
                      <a:r>
                        <a:rPr lang="pt-PT" sz="1600" dirty="0">
                          <a:effectLst/>
                        </a:rPr>
                        <a:t>65,8</a:t>
                      </a:r>
                      <a:endParaRPr lang="pt-PT" sz="16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600">
                          <a:effectLst/>
                        </a:rPr>
                        <a:t>98,1</a:t>
                      </a:r>
                      <a:endParaRPr lang="pt-PT" sz="16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600" dirty="0">
                          <a:effectLst/>
                        </a:rPr>
                        <a:t>71,6</a:t>
                      </a:r>
                      <a:endParaRPr lang="pt-PT" sz="16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114092728"/>
                  </a:ext>
                </a:extLst>
              </a:tr>
            </a:tbl>
          </a:graphicData>
        </a:graphic>
      </p:graphicFrame>
    </p:spTree>
    <p:extLst>
      <p:ext uri="{BB962C8B-B14F-4D97-AF65-F5344CB8AC3E}">
        <p14:creationId xmlns:p14="http://schemas.microsoft.com/office/powerpoint/2010/main" val="1644295900"/>
      </p:ext>
    </p:extLst>
  </p:cSld>
  <p:clrMapOvr>
    <a:masterClrMapping/>
  </p:clrMapOvr>
  <p:transition spd="slow" advClick="0">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Retângulo 1"/>
          <p:cNvSpPr/>
          <p:nvPr/>
        </p:nvSpPr>
        <p:spPr>
          <a:xfrm>
            <a:off x="425885" y="1151453"/>
            <a:ext cx="11273425" cy="4139595"/>
          </a:xfrm>
          <a:prstGeom prst="rect">
            <a:avLst/>
          </a:prstGeom>
          <a:solidFill>
            <a:schemeClr val="bg1"/>
          </a:solidFill>
          <a:ln w="76200">
            <a:solidFill>
              <a:srgbClr val="2F7581"/>
            </a:solidFill>
          </a:ln>
        </p:spPr>
        <p:txBody>
          <a:bodyPr wrap="square">
            <a:spAutoFit/>
          </a:bodyPr>
          <a:lstStyle/>
          <a:p>
            <a:pPr algn="just">
              <a:lnSpc>
                <a:spcPct val="150000"/>
              </a:lnSpc>
              <a:spcAft>
                <a:spcPts val="800"/>
              </a:spcAft>
              <a:tabLst>
                <a:tab pos="2409190" algn="l"/>
              </a:tabLst>
            </a:pPr>
            <a:r>
              <a:rPr lang="pt-PT" dirty="0">
                <a:latin typeface="HurmeGeometricSans4 Regular" panose="020B0500020000000000" pitchFamily="34" charset="0"/>
                <a:ea typeface="Calibri" panose="020F0502020204030204" pitchFamily="34" charset="0"/>
                <a:cs typeface="Times New Roman" panose="02020603050405020304" pitchFamily="18" charset="0"/>
              </a:rPr>
              <a:t>Em 2017, registou-se um total de 29 409 dormidas nos estabelecimentos hoteleiros do concelho da Vila Nova de Famalicão, observando-se assim um crescimento de 71,6% face a 2011.</a:t>
            </a:r>
          </a:p>
          <a:p>
            <a:pPr algn="just">
              <a:lnSpc>
                <a:spcPct val="150000"/>
              </a:lnSpc>
              <a:spcAft>
                <a:spcPts val="800"/>
              </a:spcAft>
              <a:tabLst>
                <a:tab pos="2409190" algn="l"/>
              </a:tabLst>
            </a:pPr>
            <a:r>
              <a:rPr lang="pt-PT" dirty="0">
                <a:latin typeface="HurmeGeometricSans4 Regular" panose="020B0500020000000000" pitchFamily="34" charset="0"/>
                <a:ea typeface="Calibri" panose="020F0502020204030204" pitchFamily="34" charset="0"/>
                <a:cs typeface="Times New Roman" panose="02020603050405020304" pitchFamily="18" charset="0"/>
              </a:rPr>
              <a:t>Quando analisada a evolução, entre 2011 e 2017, verifica-se que a mesma não tem sido constante, observando-se oscilações, com um decréscimo do número de dormidas em 2012 e 2013, retomando a tendência crescente a partir de 2014.</a:t>
            </a:r>
          </a:p>
          <a:p>
            <a:pPr algn="just">
              <a:lnSpc>
                <a:spcPct val="150000"/>
              </a:lnSpc>
              <a:spcAft>
                <a:spcPts val="800"/>
              </a:spcAft>
              <a:tabLst>
                <a:tab pos="2409190" algn="l"/>
              </a:tabLst>
            </a:pPr>
            <a:r>
              <a:rPr lang="pt-PT" dirty="0">
                <a:latin typeface="HurmeGeometricSans4 Regular" panose="020B0500020000000000" pitchFamily="34" charset="0"/>
                <a:ea typeface="Calibri" panose="020F0502020204030204" pitchFamily="34" charset="0"/>
                <a:cs typeface="Times New Roman" panose="02020603050405020304" pitchFamily="18" charset="0"/>
              </a:rPr>
              <a:t>Ao nível nacional e regional verifica-se que no período em análise, a tendência do número de dormidas nos estabelecimentos hoteleiros foi sempre crescente.</a:t>
            </a:r>
          </a:p>
          <a:p>
            <a:pPr algn="just">
              <a:lnSpc>
                <a:spcPct val="150000"/>
              </a:lnSpc>
              <a:spcAft>
                <a:spcPts val="800"/>
              </a:spcAft>
              <a:tabLst>
                <a:tab pos="2409190" algn="l"/>
              </a:tabLst>
            </a:pPr>
            <a:r>
              <a:rPr lang="pt-PT" dirty="0">
                <a:latin typeface="HurmeGeometricSans4 Regular" panose="020B0500020000000000" pitchFamily="34" charset="0"/>
                <a:ea typeface="Calibri" panose="020F0502020204030204" pitchFamily="34" charset="0"/>
                <a:cs typeface="Times New Roman" panose="02020603050405020304" pitchFamily="18" charset="0"/>
              </a:rPr>
              <a:t>No que diz respeito ao peso das dormidas no concelho da Vila Nova de Famalicão face ao total de dormidas da Região Norte verifica-se que o mesmo ainda é pouco significativo (0,3%, em 2017).</a:t>
            </a:r>
          </a:p>
        </p:txBody>
      </p:sp>
      <p:sp>
        <p:nvSpPr>
          <p:cNvPr id="4" name="CaixaDeTexto 3"/>
          <p:cNvSpPr txBox="1"/>
          <p:nvPr/>
        </p:nvSpPr>
        <p:spPr>
          <a:xfrm>
            <a:off x="425885" y="601219"/>
            <a:ext cx="4062046" cy="400110"/>
          </a:xfrm>
          <a:prstGeom prst="rect">
            <a:avLst/>
          </a:prstGeom>
          <a:noFill/>
        </p:spPr>
        <p:txBody>
          <a:bodyPr wrap="square" rtlCol="0">
            <a:spAutoFit/>
          </a:bodyPr>
          <a:lstStyle/>
          <a:p>
            <a:r>
              <a:rPr lang="pt-PT" sz="2000" b="1" dirty="0">
                <a:solidFill>
                  <a:srgbClr val="2F7581"/>
                </a:solidFill>
                <a:latin typeface="HurmeGeometricSans4 Regular" panose="020B0500020000000000" pitchFamily="34" charset="0"/>
              </a:rPr>
              <a:t>Conclusão:</a:t>
            </a:r>
          </a:p>
        </p:txBody>
      </p:sp>
    </p:spTree>
    <p:extLst>
      <p:ext uri="{BB962C8B-B14F-4D97-AF65-F5344CB8AC3E}">
        <p14:creationId xmlns:p14="http://schemas.microsoft.com/office/powerpoint/2010/main" val="3515058431"/>
      </p:ext>
    </p:extLst>
  </p:cSld>
  <p:clrMapOvr>
    <a:masterClrMapping/>
  </p:clrMapOvr>
  <p:transition spd="slow" advClick="0">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715592097"/>
              </p:ext>
            </p:extLst>
          </p:nvPr>
        </p:nvGraphicFramePr>
        <p:xfrm>
          <a:off x="837208" y="809652"/>
          <a:ext cx="10517583" cy="3733705"/>
        </p:xfrm>
        <a:graphic>
          <a:graphicData uri="http://schemas.openxmlformats.org/drawingml/2006/table">
            <a:tbl>
              <a:tblPr firstRow="1" firstCol="1" bandRow="1">
                <a:tableStyleId>{5C22544A-7EE6-4342-B048-85BDC9FD1C3A}</a:tableStyleId>
              </a:tblPr>
              <a:tblGrid>
                <a:gridCol w="10517583">
                  <a:extLst>
                    <a:ext uri="{9D8B030D-6E8A-4147-A177-3AD203B41FA5}">
                      <a16:colId xmlns:a16="http://schemas.microsoft.com/office/drawing/2014/main" val="604868274"/>
                    </a:ext>
                  </a:extLst>
                </a:gridCol>
              </a:tblGrid>
              <a:tr h="231832">
                <a:tc>
                  <a:txBody>
                    <a:bodyPr/>
                    <a:lstStyle/>
                    <a:p>
                      <a:pPr algn="l">
                        <a:lnSpc>
                          <a:spcPct val="150000"/>
                        </a:lnSpc>
                        <a:spcBef>
                          <a:spcPts val="300"/>
                        </a:spcBef>
                        <a:spcAft>
                          <a:spcPts val="300"/>
                        </a:spcAft>
                        <a:tabLst>
                          <a:tab pos="2409190" algn="l"/>
                        </a:tabLst>
                      </a:pPr>
                      <a:r>
                        <a:rPr lang="pt-PT" sz="1600" dirty="0">
                          <a:effectLst/>
                          <a:latin typeface="HurmeGeometricSans4 Regular" panose="020B0500020000000000" pitchFamily="34" charset="0"/>
                        </a:rPr>
                        <a:t>Estada média nos estabelecimentos </a:t>
                      </a:r>
                      <a:r>
                        <a:rPr lang="pt-PT" sz="1600" dirty="0" smtClean="0">
                          <a:effectLst/>
                          <a:latin typeface="HurmeGeometricSans4 Regular" panose="020B0500020000000000" pitchFamily="34" charset="0"/>
                        </a:rPr>
                        <a:t>hoteleiros</a:t>
                      </a:r>
                      <a:endParaRPr lang="pt-PT" sz="16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63227" marR="63227" marT="0" marB="0" anchor="ctr">
                    <a:solidFill>
                      <a:srgbClr val="2F7581"/>
                    </a:solidFill>
                  </a:tcPr>
                </a:tc>
                <a:extLst>
                  <a:ext uri="{0D108BD9-81ED-4DB2-BD59-A6C34878D82A}">
                    <a16:rowId xmlns:a16="http://schemas.microsoft.com/office/drawing/2014/main" val="1786084822"/>
                  </a:ext>
                </a:extLst>
              </a:tr>
              <a:tr h="1690021">
                <a:tc>
                  <a:txBody>
                    <a:bodyPr/>
                    <a:lstStyle/>
                    <a:p>
                      <a:pPr algn="l">
                        <a:lnSpc>
                          <a:spcPct val="115000"/>
                        </a:lnSpc>
                        <a:spcBef>
                          <a:spcPts val="300"/>
                        </a:spcBef>
                        <a:spcAft>
                          <a:spcPts val="300"/>
                        </a:spcAft>
                        <a:tabLst>
                          <a:tab pos="2409190" algn="l"/>
                        </a:tabLst>
                      </a:pPr>
                      <a:endParaRPr lang="pt-PT" sz="1600" b="0" dirty="0">
                        <a:solidFill>
                          <a:schemeClr val="tx1"/>
                        </a:solidFill>
                        <a:effectLst/>
                        <a:latin typeface="HurmeGeometricSans4 Regular" panose="020B0500020000000000" pitchFamily="34" charset="0"/>
                      </a:endParaRPr>
                    </a:p>
                    <a:p>
                      <a:pPr algn="l">
                        <a:lnSpc>
                          <a:spcPct val="115000"/>
                        </a:lnSpc>
                        <a:spcBef>
                          <a:spcPts val="300"/>
                        </a:spcBef>
                        <a:spcAft>
                          <a:spcPts val="300"/>
                        </a:spcAft>
                        <a:tabLst>
                          <a:tab pos="2409190" algn="l"/>
                        </a:tabLst>
                      </a:pPr>
                      <a:r>
                        <a:rPr lang="pt-PT" sz="1600" b="1" dirty="0">
                          <a:solidFill>
                            <a:schemeClr val="tx1"/>
                          </a:solidFill>
                          <a:effectLst/>
                          <a:latin typeface="HurmeGeometricSans4 Regular" panose="020B0500020000000000" pitchFamily="34" charset="0"/>
                        </a:rPr>
                        <a:t>Descrição sumária</a:t>
                      </a:r>
                    </a:p>
                    <a:p>
                      <a:pPr algn="l">
                        <a:lnSpc>
                          <a:spcPct val="115000"/>
                        </a:lnSpc>
                        <a:spcBef>
                          <a:spcPts val="300"/>
                        </a:spcBef>
                        <a:spcAft>
                          <a:spcPts val="300"/>
                        </a:spcAft>
                        <a:tabLst>
                          <a:tab pos="2409190" algn="l"/>
                        </a:tabLst>
                      </a:pPr>
                      <a:r>
                        <a:rPr lang="pt-PT" sz="1600" b="0" dirty="0">
                          <a:solidFill>
                            <a:schemeClr val="tx1"/>
                          </a:solidFill>
                          <a:effectLst/>
                          <a:latin typeface="HurmeGeometricSans4 Regular" panose="020B0500020000000000" pitchFamily="34" charset="0"/>
                        </a:rPr>
                        <a:t>De acordo com o sistema de </a:t>
                      </a:r>
                      <a:r>
                        <a:rPr lang="pt-PT" sz="1600" b="0" dirty="0" err="1">
                          <a:solidFill>
                            <a:schemeClr val="tx1"/>
                          </a:solidFill>
                          <a:effectLst/>
                          <a:latin typeface="HurmeGeometricSans4 Regular" panose="020B0500020000000000" pitchFamily="34" charset="0"/>
                        </a:rPr>
                        <a:t>metainformação</a:t>
                      </a:r>
                      <a:r>
                        <a:rPr lang="pt-PT" sz="1600" b="0" dirty="0">
                          <a:solidFill>
                            <a:schemeClr val="tx1"/>
                          </a:solidFill>
                          <a:effectLst/>
                          <a:latin typeface="HurmeGeometricSans4 Regular" panose="020B0500020000000000" pitchFamily="34" charset="0"/>
                        </a:rPr>
                        <a:t> do INE  a “estada média no estabelecimento” corresponde à relação entre o número de dormidas e o número de hóspedes que deram origem a essas dormidas, no período de referência, na perspetiva da oferta.</a:t>
                      </a:r>
                      <a:endParaRPr lang="pt-PT" sz="1600" b="0" dirty="0">
                        <a:solidFill>
                          <a:schemeClr val="tx1"/>
                        </a:solidFill>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63227" marR="63227" marT="0" marB="0">
                    <a:solidFill>
                      <a:schemeClr val="bg1"/>
                    </a:solidFill>
                  </a:tcPr>
                </a:tc>
                <a:extLst>
                  <a:ext uri="{0D108BD9-81ED-4DB2-BD59-A6C34878D82A}">
                    <a16:rowId xmlns:a16="http://schemas.microsoft.com/office/drawing/2014/main" val="968963108"/>
                  </a:ext>
                </a:extLst>
              </a:tr>
              <a:tr h="1445085">
                <a:tc>
                  <a:txBody>
                    <a:bodyPr/>
                    <a:lstStyle/>
                    <a:p>
                      <a:pPr algn="l">
                        <a:lnSpc>
                          <a:spcPct val="115000"/>
                        </a:lnSpc>
                        <a:spcBef>
                          <a:spcPts val="300"/>
                        </a:spcBef>
                        <a:spcAft>
                          <a:spcPts val="300"/>
                        </a:spcAft>
                        <a:tabLst>
                          <a:tab pos="2409190" algn="l"/>
                        </a:tabLst>
                      </a:pPr>
                      <a:endParaRPr lang="pt-PT" sz="1600" b="0" dirty="0">
                        <a:solidFill>
                          <a:schemeClr val="tx1"/>
                        </a:solidFill>
                        <a:effectLst/>
                        <a:latin typeface="HurmeGeometricSans4 Regular" panose="020B0500020000000000" pitchFamily="34" charset="0"/>
                      </a:endParaRPr>
                    </a:p>
                    <a:p>
                      <a:pPr algn="l">
                        <a:lnSpc>
                          <a:spcPct val="115000"/>
                        </a:lnSpc>
                        <a:spcBef>
                          <a:spcPts val="300"/>
                        </a:spcBef>
                        <a:spcAft>
                          <a:spcPts val="300"/>
                        </a:spcAft>
                        <a:tabLst>
                          <a:tab pos="2409190" algn="l"/>
                        </a:tabLst>
                      </a:pPr>
                      <a:endParaRPr lang="pt-PT" sz="1600" b="0" dirty="0">
                        <a:solidFill>
                          <a:schemeClr val="tx1"/>
                        </a:solidFill>
                        <a:effectLst/>
                        <a:latin typeface="HurmeGeometricSans4 Regular" panose="020B0500020000000000" pitchFamily="34" charset="0"/>
                      </a:endParaRPr>
                    </a:p>
                    <a:p>
                      <a:pPr algn="l">
                        <a:lnSpc>
                          <a:spcPct val="115000"/>
                        </a:lnSpc>
                        <a:spcBef>
                          <a:spcPts val="300"/>
                        </a:spcBef>
                        <a:spcAft>
                          <a:spcPts val="300"/>
                        </a:spcAft>
                        <a:tabLst>
                          <a:tab pos="2409190" algn="l"/>
                        </a:tabLst>
                      </a:pPr>
                      <a:r>
                        <a:rPr lang="pt-PT" sz="1600" b="0" dirty="0">
                          <a:solidFill>
                            <a:schemeClr val="tx1"/>
                          </a:solidFill>
                          <a:effectLst/>
                          <a:latin typeface="HurmeGeometricSans4 Regular" panose="020B0500020000000000" pitchFamily="34" charset="0"/>
                        </a:rPr>
                        <a:t>Fonte: INE - Inquérito à permanência de hóspedes na hotelaria e outros alojamentos.</a:t>
                      </a:r>
                    </a:p>
                    <a:p>
                      <a:pPr algn="l">
                        <a:lnSpc>
                          <a:spcPct val="115000"/>
                        </a:lnSpc>
                        <a:spcAft>
                          <a:spcPts val="0"/>
                        </a:spcAft>
                        <a:tabLst>
                          <a:tab pos="2409190" algn="l"/>
                        </a:tabLst>
                      </a:pPr>
                      <a:r>
                        <a:rPr lang="pt-PT" sz="1600" b="0" dirty="0">
                          <a:solidFill>
                            <a:schemeClr val="tx1"/>
                          </a:solidFill>
                          <a:effectLst/>
                          <a:latin typeface="HurmeGeometricSans4 Regular" panose="020B0500020000000000" pitchFamily="34" charset="0"/>
                        </a:rPr>
                        <a:t>Turismo de Portugal – Base de dados SIGTUR</a:t>
                      </a:r>
                      <a:endParaRPr lang="pt-PT" sz="1600" b="0" dirty="0">
                        <a:solidFill>
                          <a:schemeClr val="tx1"/>
                        </a:solidFill>
                        <a:effectLst/>
                        <a:latin typeface="HurmeGeometricSans4 Regular" panose="020B0500020000000000" pitchFamily="34" charset="0"/>
                        <a:cs typeface="Times New Roman" panose="02020603050405020304" pitchFamily="18" charset="0"/>
                      </a:endParaRPr>
                    </a:p>
                    <a:p>
                      <a:pPr algn="just">
                        <a:lnSpc>
                          <a:spcPct val="150000"/>
                        </a:lnSpc>
                        <a:spcAft>
                          <a:spcPts val="800"/>
                        </a:spcAft>
                      </a:pPr>
                      <a:r>
                        <a:rPr lang="pt-PT" sz="1600" b="0" dirty="0">
                          <a:solidFill>
                            <a:schemeClr val="tx1"/>
                          </a:solidFill>
                          <a:effectLst/>
                          <a:latin typeface="HurmeGeometricSans4 Regular" panose="020B0500020000000000" pitchFamily="34" charset="0"/>
                        </a:rPr>
                        <a:t> </a:t>
                      </a:r>
                      <a:endParaRPr lang="pt-PT" sz="1600" b="0" dirty="0">
                        <a:solidFill>
                          <a:schemeClr val="tx1"/>
                        </a:solidFill>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63227" marR="63227" marT="0" marB="0">
                    <a:solidFill>
                      <a:schemeClr val="bg1"/>
                    </a:solidFill>
                  </a:tcPr>
                </a:tc>
                <a:extLst>
                  <a:ext uri="{0D108BD9-81ED-4DB2-BD59-A6C34878D82A}">
                    <a16:rowId xmlns:a16="http://schemas.microsoft.com/office/drawing/2014/main" val="298164638"/>
                  </a:ext>
                </a:extLst>
              </a:tr>
            </a:tbl>
          </a:graphicData>
        </a:graphic>
      </p:graphicFrame>
    </p:spTree>
    <p:extLst>
      <p:ext uri="{BB962C8B-B14F-4D97-AF65-F5344CB8AC3E}">
        <p14:creationId xmlns:p14="http://schemas.microsoft.com/office/powerpoint/2010/main" val="72091091"/>
      </p:ext>
    </p:extLst>
  </p:cSld>
  <p:clrMapOvr>
    <a:masterClrMapping/>
  </p:clrMapOvr>
  <p:transition spd="slow" advClick="0">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Retângulo 1"/>
          <p:cNvSpPr/>
          <p:nvPr/>
        </p:nvSpPr>
        <p:spPr>
          <a:xfrm>
            <a:off x="0" y="261713"/>
            <a:ext cx="12192000" cy="646331"/>
          </a:xfrm>
          <a:prstGeom prst="rect">
            <a:avLst/>
          </a:prstGeom>
        </p:spPr>
        <p:txBody>
          <a:bodyPr wrap="square">
            <a:spAutoFit/>
          </a:bodyPr>
          <a:lstStyle/>
          <a:p>
            <a:pPr algn="ctr"/>
            <a:r>
              <a:rPr lang="pt-PT" b="1" dirty="0">
                <a:solidFill>
                  <a:srgbClr val="2F7581"/>
                </a:solidFill>
                <a:latin typeface="HurmeGeometricSans4 Regular" panose="020B0500020000000000" pitchFamily="34" charset="0"/>
                <a:ea typeface="Calibri" panose="020F0502020204030204" pitchFamily="34" charset="0"/>
                <a:cs typeface="Times New Roman" panose="02020603050405020304" pitchFamily="18" charset="0"/>
              </a:rPr>
              <a:t>Evolução da </a:t>
            </a:r>
            <a:r>
              <a:rPr lang="pt-PT" b="1" dirty="0" smtClean="0">
                <a:solidFill>
                  <a:srgbClr val="2F7581"/>
                </a:solidFill>
                <a:latin typeface="HurmeGeometricSans4 Regular" panose="020B0500020000000000" pitchFamily="34" charset="0"/>
                <a:ea typeface="Calibri" panose="020F0502020204030204" pitchFamily="34" charset="0"/>
                <a:cs typeface="Times New Roman" panose="02020603050405020304" pitchFamily="18" charset="0"/>
              </a:rPr>
              <a:t>estada </a:t>
            </a:r>
            <a:r>
              <a:rPr lang="pt-PT" b="1" dirty="0">
                <a:solidFill>
                  <a:srgbClr val="2F7581"/>
                </a:solidFill>
                <a:latin typeface="HurmeGeometricSans4 Regular" panose="020B0500020000000000" pitchFamily="34" charset="0"/>
                <a:ea typeface="Calibri" panose="020F0502020204030204" pitchFamily="34" charset="0"/>
                <a:cs typeface="Times New Roman" panose="02020603050405020304" pitchFamily="18" charset="0"/>
              </a:rPr>
              <a:t>média nos estabelecimentos hoteleiros </a:t>
            </a:r>
            <a:r>
              <a:rPr lang="pt-PT" b="1" dirty="0" smtClean="0">
                <a:solidFill>
                  <a:srgbClr val="2F7581"/>
                </a:solidFill>
                <a:latin typeface="HurmeGeometricSans4 Regular" panose="020B0500020000000000" pitchFamily="34" charset="0"/>
                <a:ea typeface="Calibri" panose="020F0502020204030204" pitchFamily="34" charset="0"/>
                <a:cs typeface="Times New Roman" panose="02020603050405020304" pitchFamily="18" charset="0"/>
              </a:rPr>
              <a:t>de</a:t>
            </a:r>
          </a:p>
          <a:p>
            <a:pPr algn="ctr"/>
            <a:r>
              <a:rPr lang="pt-PT" b="1" dirty="0" smtClean="0">
                <a:solidFill>
                  <a:srgbClr val="2F7581"/>
                </a:solidFill>
                <a:latin typeface="HurmeGeometricSans4 Regular" panose="020B0500020000000000" pitchFamily="34" charset="0"/>
                <a:ea typeface="Calibri" panose="020F0502020204030204" pitchFamily="34" charset="0"/>
                <a:cs typeface="Times New Roman" panose="02020603050405020304" pitchFamily="18" charset="0"/>
              </a:rPr>
              <a:t> </a:t>
            </a:r>
            <a:r>
              <a:rPr lang="pt-PT" b="1" dirty="0">
                <a:solidFill>
                  <a:srgbClr val="2F7581"/>
                </a:solidFill>
                <a:latin typeface="HurmeGeometricSans4 Regular" panose="020B0500020000000000" pitchFamily="34" charset="0"/>
                <a:ea typeface="Calibri" panose="020F0502020204030204" pitchFamily="34" charset="0"/>
                <a:cs typeface="Times New Roman" panose="02020603050405020304" pitchFamily="18" charset="0"/>
              </a:rPr>
              <a:t>Portugal, Norte e Vila Nova de Famalicão, entre 2009 e 2017</a:t>
            </a:r>
            <a:endParaRPr lang="pt-PT" b="1" dirty="0">
              <a:solidFill>
                <a:srgbClr val="2F7581"/>
              </a:solidFill>
            </a:endParaRPr>
          </a:p>
        </p:txBody>
      </p:sp>
      <p:graphicFrame>
        <p:nvGraphicFramePr>
          <p:cNvPr id="4" name="Gráfico 3"/>
          <p:cNvGraphicFramePr/>
          <p:nvPr>
            <p:extLst>
              <p:ext uri="{D42A27DB-BD31-4B8C-83A1-F6EECF244321}">
                <p14:modId xmlns:p14="http://schemas.microsoft.com/office/powerpoint/2010/main" val="2506206250"/>
              </p:ext>
            </p:extLst>
          </p:nvPr>
        </p:nvGraphicFramePr>
        <p:xfrm>
          <a:off x="2457188" y="1055317"/>
          <a:ext cx="7277623" cy="47473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13640181"/>
      </p:ext>
    </p:extLst>
  </p:cSld>
  <p:clrMapOvr>
    <a:masterClrMapping/>
  </p:clrMapOvr>
  <p:transition spd="slow" advClick="0">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Retângulo 1"/>
          <p:cNvSpPr/>
          <p:nvPr/>
        </p:nvSpPr>
        <p:spPr>
          <a:xfrm>
            <a:off x="590811" y="1302012"/>
            <a:ext cx="10933134" cy="3103414"/>
          </a:xfrm>
          <a:prstGeom prst="rect">
            <a:avLst/>
          </a:prstGeom>
          <a:solidFill>
            <a:schemeClr val="bg1"/>
          </a:solidFill>
          <a:ln w="76200">
            <a:solidFill>
              <a:srgbClr val="2F7581"/>
            </a:solidFill>
          </a:ln>
        </p:spPr>
        <p:txBody>
          <a:bodyPr wrap="square">
            <a:spAutoFit/>
          </a:bodyPr>
          <a:lstStyle/>
          <a:p>
            <a:pPr algn="just">
              <a:lnSpc>
                <a:spcPct val="150000"/>
              </a:lnSpc>
              <a:spcAft>
                <a:spcPts val="800"/>
              </a:spcAft>
              <a:tabLst>
                <a:tab pos="2409190" algn="l"/>
              </a:tabLst>
            </a:pPr>
            <a:r>
              <a:rPr lang="pt-PT" dirty="0">
                <a:latin typeface="HurmeGeometricSans4 Regular" panose="020B0500020000000000" pitchFamily="34" charset="0"/>
                <a:ea typeface="Calibri" panose="020F0502020204030204" pitchFamily="34" charset="0"/>
                <a:cs typeface="Times New Roman" panose="02020603050405020304" pitchFamily="18" charset="0"/>
              </a:rPr>
              <a:t>Relativamente à evolução da estada média nos estabelecimentos hoteleiros do concelho verifica-se que depois de um ligeiro aumento de 1,9 noites em 2012, para 2 noites em 2013, começou a decrescer para a 1,8 noites até 2015, momento a partir do qual voltou à tendência crescente, mantendo-se atualmente nas 2,1 noites desde 2016.</a:t>
            </a:r>
          </a:p>
          <a:p>
            <a:pPr algn="just">
              <a:lnSpc>
                <a:spcPct val="150000"/>
              </a:lnSpc>
              <a:spcAft>
                <a:spcPts val="800"/>
              </a:spcAft>
              <a:tabLst>
                <a:tab pos="2409190" algn="l"/>
              </a:tabLst>
            </a:pPr>
            <a:r>
              <a:rPr lang="pt-PT" dirty="0">
                <a:latin typeface="HurmeGeometricSans4 Regular" panose="020B0500020000000000" pitchFamily="34" charset="0"/>
                <a:ea typeface="Calibri" panose="020F0502020204030204" pitchFamily="34" charset="0"/>
                <a:cs typeface="Times New Roman" panose="02020603050405020304" pitchFamily="18" charset="0"/>
              </a:rPr>
              <a:t>Quando comparado com a média da Região Norte, observa-se que no período em análise, a estada média nos estabelecimentos hoteleiros do concelho foi sempre superior. Contudo, quando comparado com a média nacional, a mesma foi sempre inferior.</a:t>
            </a:r>
          </a:p>
        </p:txBody>
      </p:sp>
      <p:sp>
        <p:nvSpPr>
          <p:cNvPr id="4" name="CaixaDeTexto 3"/>
          <p:cNvSpPr txBox="1"/>
          <p:nvPr/>
        </p:nvSpPr>
        <p:spPr>
          <a:xfrm>
            <a:off x="491200" y="718784"/>
            <a:ext cx="4062046" cy="400110"/>
          </a:xfrm>
          <a:prstGeom prst="rect">
            <a:avLst/>
          </a:prstGeom>
          <a:noFill/>
        </p:spPr>
        <p:txBody>
          <a:bodyPr wrap="square" rtlCol="0">
            <a:spAutoFit/>
          </a:bodyPr>
          <a:lstStyle/>
          <a:p>
            <a:r>
              <a:rPr lang="pt-PT" sz="2000" b="1" dirty="0">
                <a:solidFill>
                  <a:srgbClr val="2F7581"/>
                </a:solidFill>
                <a:latin typeface="HurmeGeometricSans4 Regular" panose="020B0500020000000000" pitchFamily="34" charset="0"/>
              </a:rPr>
              <a:t>Conclusão:</a:t>
            </a:r>
          </a:p>
        </p:txBody>
      </p:sp>
    </p:spTree>
    <p:extLst>
      <p:ext uri="{BB962C8B-B14F-4D97-AF65-F5344CB8AC3E}">
        <p14:creationId xmlns:p14="http://schemas.microsoft.com/office/powerpoint/2010/main" val="471462136"/>
      </p:ext>
    </p:extLst>
  </p:cSld>
  <p:clrMapOvr>
    <a:masterClrMapping/>
  </p:clrMapOvr>
  <p:transition spd="slow" advClick="0">
    <p:randomBar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2758440" y="82392"/>
            <a:ext cx="6675120" cy="6693215"/>
          </a:xfrm>
          <a:prstGeom prst="rect">
            <a:avLst/>
          </a:prstGeom>
        </p:spPr>
      </p:pic>
    </p:spTree>
    <p:extLst>
      <p:ext uri="{BB962C8B-B14F-4D97-AF65-F5344CB8AC3E}">
        <p14:creationId xmlns:p14="http://schemas.microsoft.com/office/powerpoint/2010/main" val="1272545309"/>
      </p:ext>
    </p:extLst>
  </p:cSld>
  <p:clrMapOvr>
    <a:masterClrMapping/>
  </p:clrMapOvr>
  <p:transition spd="slow" advClick="0">
    <p:randomBar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3" name="Retângulo 2"/>
          <p:cNvSpPr/>
          <p:nvPr/>
        </p:nvSpPr>
        <p:spPr>
          <a:xfrm>
            <a:off x="228600" y="421314"/>
            <a:ext cx="11963400" cy="1569660"/>
          </a:xfrm>
          <a:prstGeom prst="rect">
            <a:avLst/>
          </a:prstGeom>
        </p:spPr>
        <p:txBody>
          <a:bodyPr wrap="square">
            <a:spAutoFit/>
          </a:bodyPr>
          <a:lstStyle/>
          <a:p>
            <a:r>
              <a:rPr lang="pt-PT" sz="1200" b="1" dirty="0">
                <a:latin typeface="HurmeGeometricSans4 Regular" panose="020B0500020000000000" pitchFamily="34" charset="0"/>
              </a:rPr>
              <a:t>Bibliografia:</a:t>
            </a:r>
          </a:p>
          <a:p>
            <a:endParaRPr lang="pt-PT" sz="1200" b="1" dirty="0">
              <a:latin typeface="HurmeGeometricSans4 Regular" panose="020B0500020000000000" pitchFamily="34" charset="0"/>
            </a:endParaRPr>
          </a:p>
          <a:p>
            <a:r>
              <a:rPr lang="pt-PT" sz="1200" dirty="0">
                <a:latin typeface="HurmeGeometricSans4 Regular" panose="020B0500020000000000" pitchFamily="34" charset="0"/>
              </a:rPr>
              <a:t>- Estratégia de Desenvolvimento Famalicão Turismo </a:t>
            </a:r>
            <a:r>
              <a:rPr lang="pt-PT" sz="1200" dirty="0" smtClean="0">
                <a:latin typeface="HurmeGeometricSans4 Regular" panose="020B0500020000000000" pitchFamily="34" charset="0"/>
              </a:rPr>
              <a:t>2020.</a:t>
            </a:r>
            <a:endParaRPr lang="pt-PT" sz="1200" dirty="0">
              <a:latin typeface="HurmeGeometricSans4 Regular" panose="020B0500020000000000" pitchFamily="34" charset="0"/>
            </a:endParaRPr>
          </a:p>
          <a:p>
            <a:r>
              <a:rPr lang="pt-PT" sz="1200" dirty="0">
                <a:latin typeface="HurmeGeometricSans4 Regular" panose="020B0500020000000000" pitchFamily="34" charset="0"/>
              </a:rPr>
              <a:t>- “Famalicão Visão’ 25 – Plano Estratégico de Vila Nova de Famalicão 2014-2025" (2014), Município de Vila Nova de Famalicão.</a:t>
            </a:r>
          </a:p>
          <a:p>
            <a:r>
              <a:rPr lang="pt-PT" sz="1200" dirty="0" smtClean="0">
                <a:latin typeface="HurmeGeometricSans4 Regular" panose="020B0500020000000000" pitchFamily="34" charset="0"/>
              </a:rPr>
              <a:t>- Relatório </a:t>
            </a:r>
            <a:r>
              <a:rPr lang="pt-PT" sz="1200" dirty="0">
                <a:latin typeface="HurmeGeometricSans4 Regular" panose="020B0500020000000000" pitchFamily="34" charset="0"/>
              </a:rPr>
              <a:t>de Avaliação do Ordenamento do Território de Vila Nova de </a:t>
            </a:r>
            <a:r>
              <a:rPr lang="pt-PT" sz="1200" dirty="0" smtClean="0">
                <a:latin typeface="HurmeGeometricSans4 Regular" panose="020B0500020000000000" pitchFamily="34" charset="0"/>
              </a:rPr>
              <a:t>Famalicão (maio </a:t>
            </a:r>
            <a:r>
              <a:rPr lang="pt-PT" sz="1200" dirty="0">
                <a:latin typeface="HurmeGeometricSans4 Regular" panose="020B0500020000000000" pitchFamily="34" charset="0"/>
              </a:rPr>
              <a:t>de </a:t>
            </a:r>
            <a:r>
              <a:rPr lang="pt-PT" sz="1200" dirty="0" smtClean="0">
                <a:latin typeface="HurmeGeometricSans4 Regular" panose="020B0500020000000000" pitchFamily="34" charset="0"/>
              </a:rPr>
              <a:t>2019), </a:t>
            </a:r>
            <a:r>
              <a:rPr lang="pt-PT" sz="1200" dirty="0">
                <a:latin typeface="HurmeGeometricSans4 Regular" panose="020B0500020000000000" pitchFamily="34" charset="0"/>
              </a:rPr>
              <a:t>Câmara Municipal de Vila Nova de </a:t>
            </a:r>
            <a:r>
              <a:rPr lang="pt-PT" sz="1200" dirty="0" smtClean="0">
                <a:latin typeface="HurmeGeometricSans4 Regular" panose="020B0500020000000000" pitchFamily="34" charset="0"/>
              </a:rPr>
              <a:t>Famalicão.</a:t>
            </a:r>
            <a:endParaRPr lang="pt-PT" sz="1200" dirty="0">
              <a:latin typeface="HurmeGeometricSans4 Regular" panose="020B0500020000000000" pitchFamily="34" charset="0"/>
            </a:endParaRPr>
          </a:p>
          <a:p>
            <a:r>
              <a:rPr lang="pt-PT" sz="1200" dirty="0" smtClean="0">
                <a:latin typeface="HurmeGeometricSans4 Regular" panose="020B0500020000000000" pitchFamily="34" charset="0"/>
              </a:rPr>
              <a:t>- “</a:t>
            </a:r>
            <a:r>
              <a:rPr lang="pt-PT" sz="1200" dirty="0">
                <a:latin typeface="HurmeGeometricSans4 Regular" panose="020B0500020000000000" pitchFamily="34" charset="0"/>
              </a:rPr>
              <a:t>Relatório das Opções do Plano do Plano Diretor Municipal de Vila Nova de Famalicão” (2015), Município de Vila Nova de Famalicão.</a:t>
            </a:r>
          </a:p>
          <a:p>
            <a:endParaRPr lang="pt-PT" sz="1200" b="1" dirty="0">
              <a:latin typeface="HurmeGeometricSans4 Regular" panose="020B0500020000000000" pitchFamily="34" charset="0"/>
            </a:endParaRPr>
          </a:p>
          <a:p>
            <a:endParaRPr lang="pt-PT" sz="1200" b="1" dirty="0">
              <a:latin typeface="HurmeGeometricSans4 Regular" panose="020B0500020000000000" pitchFamily="34" charset="0"/>
            </a:endParaRPr>
          </a:p>
        </p:txBody>
      </p:sp>
    </p:spTree>
    <p:extLst>
      <p:ext uri="{BB962C8B-B14F-4D97-AF65-F5344CB8AC3E}">
        <p14:creationId xmlns:p14="http://schemas.microsoft.com/office/powerpoint/2010/main" val="2351776828"/>
      </p:ext>
    </p:extLst>
  </p:cSld>
  <p:clrMapOvr>
    <a:masterClrMapping/>
  </p:clrMapOvr>
  <p:transition spd="slow" advClick="0">
    <p:randomBar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t="20000" r="20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6698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Marcador de Posição de Conteúdo 2"/>
          <p:cNvSpPr txBox="1">
            <a:spLocks/>
          </p:cNvSpPr>
          <p:nvPr/>
        </p:nvSpPr>
        <p:spPr>
          <a:xfrm>
            <a:off x="521173" y="1528354"/>
            <a:ext cx="10876709" cy="3801291"/>
          </a:xfrm>
          <a:prstGeom prst="rect">
            <a:avLst/>
          </a:prstGeom>
          <a:solidFill>
            <a:schemeClr val="accent4">
              <a:lumMod val="20000"/>
              <a:lumOff val="80000"/>
            </a:schemeClr>
          </a:solidFill>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1200"/>
              </a:spcAft>
              <a:buFont typeface="Arial" panose="020B0604020202020204" pitchFamily="34" charset="0"/>
              <a:buNone/>
            </a:pPr>
            <a:r>
              <a:rPr lang="pt-PT" dirty="0">
                <a:latin typeface="HurmeGeometricSans4 Regular" panose="020B0500020000000000" pitchFamily="34" charset="0"/>
              </a:rPr>
              <a:t>O conceito de Turismo não é consensual. Contudo, podemos propor um que nos parece apropriado ao contexto escolar:</a:t>
            </a:r>
          </a:p>
          <a:p>
            <a:pPr marL="0" indent="0">
              <a:lnSpc>
                <a:spcPct val="150000"/>
              </a:lnSpc>
              <a:spcAft>
                <a:spcPts val="1200"/>
              </a:spcAft>
              <a:buFont typeface="Arial" panose="020B0604020202020204" pitchFamily="34" charset="0"/>
              <a:buNone/>
            </a:pPr>
            <a:r>
              <a:rPr lang="pt-PT" dirty="0">
                <a:latin typeface="HurmeGeometricSans4 Regular" panose="020B0500020000000000" pitchFamily="34" charset="0"/>
              </a:rPr>
              <a:t>Conjunto  de  atividades  desenvolvidas  pelos  visitantes  em  razão  das  suas deslocações para fora do seu ambiente habitual, por  um  período  consecutivo  que  não ultrapasse um ano, por motivos de lazer, negócios e outros, bem como as facilidades criadas para  satisfazer  essas  necessidades  e  os  fenómenos resultantes  de  umas e outras e suas </a:t>
            </a:r>
            <a:r>
              <a:rPr lang="pt-PT" dirty="0" err="1">
                <a:latin typeface="HurmeGeometricSans4 Regular" panose="020B0500020000000000" pitchFamily="34" charset="0"/>
              </a:rPr>
              <a:t>interrelações</a:t>
            </a:r>
            <a:r>
              <a:rPr lang="pt-PT" dirty="0">
                <a:latin typeface="HurmeGeometricSans4 Regular" panose="020B0500020000000000" pitchFamily="34" charset="0"/>
              </a:rPr>
              <a:t>.</a:t>
            </a:r>
          </a:p>
        </p:txBody>
      </p:sp>
      <p:sp>
        <p:nvSpPr>
          <p:cNvPr id="3" name="Título 1"/>
          <p:cNvSpPr txBox="1">
            <a:spLocks/>
          </p:cNvSpPr>
          <p:nvPr/>
        </p:nvSpPr>
        <p:spPr>
          <a:xfrm>
            <a:off x="521173" y="699233"/>
            <a:ext cx="829656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Turismo :: Conceitos</a:t>
            </a:r>
          </a:p>
        </p:txBody>
      </p:sp>
      <p:cxnSp>
        <p:nvCxnSpPr>
          <p:cNvPr id="4" name="Conexão reta 3"/>
          <p:cNvCxnSpPr/>
          <p:nvPr/>
        </p:nvCxnSpPr>
        <p:spPr>
          <a:xfrm flipV="1">
            <a:off x="521173" y="264538"/>
            <a:ext cx="7843983" cy="14143"/>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140274"/>
      </p:ext>
    </p:extLst>
  </p:cSld>
  <p:clrMapOvr>
    <a:masterClrMapping/>
  </p:clrMapOvr>
  <p:transition spd="slow" advClick="0">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l="663" t="17191" r="-1462" b="54687"/>
          <a:stretch/>
        </p:blipFill>
        <p:spPr>
          <a:xfrm>
            <a:off x="3131317" y="2278590"/>
            <a:ext cx="7785462" cy="1557093"/>
          </a:xfrm>
          <a:prstGeom prst="rect">
            <a:avLst/>
          </a:prstGeom>
        </p:spPr>
      </p:pic>
    </p:spTree>
    <p:extLst>
      <p:ext uri="{BB962C8B-B14F-4D97-AF65-F5344CB8AC3E}">
        <p14:creationId xmlns:p14="http://schemas.microsoft.com/office/powerpoint/2010/main" val="3979833121"/>
      </p:ext>
    </p:extLst>
  </p:cSld>
  <p:clrMapOvr>
    <a:masterClrMapping/>
  </p:clrMapOvr>
  <p:transition spd="slow" advClick="0">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Marcador de Posição de Conteúdo 2"/>
          <p:cNvSpPr txBox="1">
            <a:spLocks/>
          </p:cNvSpPr>
          <p:nvPr/>
        </p:nvSpPr>
        <p:spPr>
          <a:xfrm>
            <a:off x="838200" y="1877141"/>
            <a:ext cx="9683839"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pt-PT" dirty="0">
                <a:solidFill>
                  <a:srgbClr val="063F52"/>
                </a:solidFill>
                <a:latin typeface="HurmeGeometricSans4 Regular" panose="020B0500020000000000" pitchFamily="34" charset="0"/>
              </a:rPr>
              <a:t>Proporcionar experiências únicas e significativas</a:t>
            </a:r>
          </a:p>
          <a:p>
            <a:pPr>
              <a:spcAft>
                <a:spcPts val="1200"/>
              </a:spcAft>
            </a:pPr>
            <a:r>
              <a:rPr lang="pt-PT" dirty="0">
                <a:solidFill>
                  <a:srgbClr val="063F52"/>
                </a:solidFill>
                <a:latin typeface="HurmeGeometricSans4 Regular" panose="020B0500020000000000" pitchFamily="34" charset="0"/>
              </a:rPr>
              <a:t>Aumentar a duração da estada média do turista</a:t>
            </a:r>
          </a:p>
          <a:p>
            <a:pPr>
              <a:spcAft>
                <a:spcPts val="1200"/>
              </a:spcAft>
            </a:pPr>
            <a:r>
              <a:rPr lang="pt-PT" dirty="0">
                <a:solidFill>
                  <a:srgbClr val="063F52"/>
                </a:solidFill>
                <a:latin typeface="HurmeGeometricSans4 Regular" panose="020B0500020000000000" pitchFamily="34" charset="0"/>
              </a:rPr>
              <a:t>Contribuir para a internacionalização do concelho</a:t>
            </a:r>
          </a:p>
          <a:p>
            <a:pPr>
              <a:spcAft>
                <a:spcPts val="1200"/>
              </a:spcAft>
            </a:pPr>
            <a:r>
              <a:rPr lang="pt-PT" dirty="0">
                <a:solidFill>
                  <a:srgbClr val="063F52"/>
                </a:solidFill>
                <a:latin typeface="HurmeGeometricSans4 Regular" panose="020B0500020000000000" pitchFamily="34" charset="0"/>
              </a:rPr>
              <a:t>Desenvolver a economia e criar emprego qualificado</a:t>
            </a:r>
          </a:p>
          <a:p>
            <a:pPr>
              <a:spcAft>
                <a:spcPts val="1200"/>
              </a:spcAft>
            </a:pPr>
            <a:r>
              <a:rPr lang="pt-PT" dirty="0">
                <a:solidFill>
                  <a:srgbClr val="063F52"/>
                </a:solidFill>
                <a:latin typeface="HurmeGeometricSans4 Regular" panose="020B0500020000000000" pitchFamily="34" charset="0"/>
              </a:rPr>
              <a:t>Aumentar o reconhecimento do território </a:t>
            </a:r>
          </a:p>
          <a:p>
            <a:pPr>
              <a:spcAft>
                <a:spcPts val="1200"/>
              </a:spcAft>
            </a:pPr>
            <a:endParaRPr lang="pt-PT" dirty="0">
              <a:latin typeface="HurmeGeometricSans4 Regular" panose="020B0500020000000000" pitchFamily="34" charset="0"/>
            </a:endParaRPr>
          </a:p>
        </p:txBody>
      </p:sp>
      <p:sp>
        <p:nvSpPr>
          <p:cNvPr id="3" name="Título 1"/>
          <p:cNvSpPr txBox="1">
            <a:spLocks/>
          </p:cNvSpPr>
          <p:nvPr/>
        </p:nvSpPr>
        <p:spPr>
          <a:xfrm>
            <a:off x="838200" y="551578"/>
            <a:ext cx="829656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Famalicão Turismo :: Objetivos</a:t>
            </a:r>
          </a:p>
        </p:txBody>
      </p:sp>
      <p:cxnSp>
        <p:nvCxnSpPr>
          <p:cNvPr id="4" name="Conexão reta 3"/>
          <p:cNvCxnSpPr/>
          <p:nvPr/>
        </p:nvCxnSpPr>
        <p:spPr>
          <a:xfrm flipV="1">
            <a:off x="838200" y="365125"/>
            <a:ext cx="7843983" cy="14143"/>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23055"/>
      </p:ext>
    </p:extLst>
  </p:cSld>
  <p:clrMapOvr>
    <a:masterClrMapping/>
  </p:clrMapOvr>
  <p:transition spd="slow" advClick="0">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Marcador de Posição de Conteúdo 2"/>
          <p:cNvSpPr txBox="1">
            <a:spLocks/>
          </p:cNvSpPr>
          <p:nvPr/>
        </p:nvSpPr>
        <p:spPr>
          <a:xfrm>
            <a:off x="838200" y="1877141"/>
            <a:ext cx="8099737"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t-PT">
                <a:solidFill>
                  <a:srgbClr val="063F52"/>
                </a:solidFill>
                <a:latin typeface="HurmeGeometricSans4 Regular" panose="020B0500020000000000" pitchFamily="34" charset="0"/>
              </a:rPr>
              <a:t>1. Gastronomia e Vinhos</a:t>
            </a:r>
          </a:p>
          <a:p>
            <a:pPr marL="0" indent="0">
              <a:spcAft>
                <a:spcPts val="1200"/>
              </a:spcAft>
              <a:buFont typeface="Arial" panose="020B0604020202020204" pitchFamily="34" charset="0"/>
              <a:buNone/>
            </a:pPr>
            <a:r>
              <a:rPr lang="pt-PT">
                <a:solidFill>
                  <a:srgbClr val="063F52"/>
                </a:solidFill>
                <a:latin typeface="HurmeGeometricSans4 Regular" panose="020B0500020000000000" pitchFamily="34" charset="0"/>
              </a:rPr>
              <a:t>2. Animação Turística e Eventos </a:t>
            </a:r>
          </a:p>
          <a:p>
            <a:pPr marL="0" indent="0">
              <a:spcAft>
                <a:spcPts val="1200"/>
              </a:spcAft>
              <a:buFont typeface="Arial" panose="020B0604020202020204" pitchFamily="34" charset="0"/>
              <a:buNone/>
            </a:pPr>
            <a:r>
              <a:rPr lang="pt-PT">
                <a:solidFill>
                  <a:srgbClr val="063F52"/>
                </a:solidFill>
                <a:latin typeface="HurmeGeometricSans4 Regular" panose="020B0500020000000000" pitchFamily="34" charset="0"/>
              </a:rPr>
              <a:t>3. Touring Cultural e Paisagístico </a:t>
            </a:r>
          </a:p>
          <a:p>
            <a:pPr marL="0" indent="0">
              <a:spcAft>
                <a:spcPts val="1200"/>
              </a:spcAft>
              <a:buFont typeface="Arial" panose="020B0604020202020204" pitchFamily="34" charset="0"/>
              <a:buNone/>
            </a:pPr>
            <a:r>
              <a:rPr lang="pt-PT">
                <a:solidFill>
                  <a:srgbClr val="063F52"/>
                </a:solidFill>
                <a:latin typeface="HurmeGeometricSans4 Regular" panose="020B0500020000000000" pitchFamily="34" charset="0"/>
              </a:rPr>
              <a:t>4. Turismo Industrial e de Negócios </a:t>
            </a:r>
          </a:p>
          <a:p>
            <a:pPr>
              <a:spcAft>
                <a:spcPts val="1200"/>
              </a:spcAft>
            </a:pPr>
            <a:endParaRPr lang="pt-PT" dirty="0">
              <a:latin typeface="HurmeGeometricSans4 Regular" panose="020B0500020000000000" pitchFamily="34" charset="0"/>
            </a:endParaRPr>
          </a:p>
        </p:txBody>
      </p:sp>
      <p:sp>
        <p:nvSpPr>
          <p:cNvPr id="3" name="Título 1"/>
          <p:cNvSpPr txBox="1">
            <a:spLocks/>
          </p:cNvSpPr>
          <p:nvPr/>
        </p:nvSpPr>
        <p:spPr>
          <a:xfrm>
            <a:off x="838200" y="551578"/>
            <a:ext cx="829656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063F52"/>
                </a:solidFill>
                <a:latin typeface="HurmeGeometricSans4 Regular" panose="020B0500020000000000" pitchFamily="34" charset="0"/>
              </a:rPr>
              <a:t>Famalicão Turismo :: Eixos</a:t>
            </a:r>
          </a:p>
        </p:txBody>
      </p:sp>
      <p:cxnSp>
        <p:nvCxnSpPr>
          <p:cNvPr id="4" name="Conexão reta 3"/>
          <p:cNvCxnSpPr/>
          <p:nvPr/>
        </p:nvCxnSpPr>
        <p:spPr>
          <a:xfrm flipV="1">
            <a:off x="838200" y="250684"/>
            <a:ext cx="7843983" cy="14143"/>
          </a:xfrm>
          <a:prstGeom prst="line">
            <a:avLst/>
          </a:prstGeom>
          <a:ln w="57150">
            <a:solidFill>
              <a:srgbClr val="063F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440490"/>
      </p:ext>
    </p:extLst>
  </p:cSld>
  <p:clrMapOvr>
    <a:masterClrMapping/>
  </p:clrMapOvr>
  <p:transition spd="slow" advClick="0">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0" t="55000"/>
          </a:stretch>
        </a:blipFill>
        <a:effectLst/>
      </p:bgPr>
    </p:bg>
    <p:spTree>
      <p:nvGrpSpPr>
        <p:cNvPr id="1" name=""/>
        <p:cNvGrpSpPr/>
        <p:nvPr/>
      </p:nvGrpSpPr>
      <p:grpSpPr>
        <a:xfrm>
          <a:off x="0" y="0"/>
          <a:ext cx="0" cy="0"/>
          <a:chOff x="0" y="0"/>
          <a:chExt cx="0" cy="0"/>
        </a:xfrm>
      </p:grpSpPr>
      <p:sp>
        <p:nvSpPr>
          <p:cNvPr id="2" name="Título 1"/>
          <p:cNvSpPr txBox="1">
            <a:spLocks/>
          </p:cNvSpPr>
          <p:nvPr/>
        </p:nvSpPr>
        <p:spPr>
          <a:xfrm>
            <a:off x="343524" y="619983"/>
            <a:ext cx="829656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4000" b="1" dirty="0">
                <a:solidFill>
                  <a:srgbClr val="063F52"/>
                </a:solidFill>
                <a:latin typeface="HurmeGeometricSans4 Regular" panose="020B0500020000000000" pitchFamily="34" charset="0"/>
              </a:rPr>
              <a:t>GASTRONOMIA E VINHOS</a:t>
            </a:r>
          </a:p>
        </p:txBody>
      </p:sp>
      <p:sp>
        <p:nvSpPr>
          <p:cNvPr id="3" name="Marcador de Posição de Conteúdo 2"/>
          <p:cNvSpPr txBox="1">
            <a:spLocks/>
          </p:cNvSpPr>
          <p:nvPr/>
        </p:nvSpPr>
        <p:spPr>
          <a:xfrm>
            <a:off x="478436" y="1705703"/>
            <a:ext cx="625805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pt-PT" dirty="0">
                <a:solidFill>
                  <a:srgbClr val="063F52"/>
                </a:solidFill>
                <a:latin typeface="HurmeGeometricSans4 Regular" panose="020B0500020000000000" pitchFamily="34" charset="0"/>
              </a:rPr>
              <a:t>A boa cozinha regional e a sua relação com a cultura local e os produtos endógenos e da época.</a:t>
            </a:r>
          </a:p>
          <a:p>
            <a:pPr marL="0" indent="0">
              <a:buFont typeface="Arial" panose="020B0604020202020204" pitchFamily="34" charset="0"/>
              <a:buNone/>
            </a:pPr>
            <a:endParaRPr lang="pt-PT" dirty="0">
              <a:latin typeface="HurmeGeometricSans4 Regular" panose="020B0500020000000000" pitchFamily="34" charset="0"/>
            </a:endParaRPr>
          </a:p>
        </p:txBody>
      </p: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6305" y="0"/>
            <a:ext cx="4685695" cy="6858000"/>
          </a:xfrm>
          <a:prstGeom prst="rect">
            <a:avLst/>
          </a:prstGeom>
        </p:spPr>
      </p:pic>
      <p:cxnSp>
        <p:nvCxnSpPr>
          <p:cNvPr id="5" name="Conexão reta 4"/>
          <p:cNvCxnSpPr/>
          <p:nvPr/>
        </p:nvCxnSpPr>
        <p:spPr>
          <a:xfrm flipV="1">
            <a:off x="478436" y="304777"/>
            <a:ext cx="5784273" cy="1043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2847357"/>
      </p:ext>
    </p:extLst>
  </p:cSld>
  <p:clrMapOvr>
    <a:masterClrMapping/>
  </p:clrMapOvr>
  <p:transition spd="slow" advClick="0">
    <p:randomBar dir="vert"/>
  </p:transition>
  <p:timing>
    <p:tnLst>
      <p:par>
        <p:cTn id="1" dur="indefinite" restart="never" nodeType="tmRoot"/>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5825</TotalTime>
  <Words>2821</Words>
  <Application>Microsoft Office PowerPoint</Application>
  <PresentationFormat>Ecrã Panorâmico</PresentationFormat>
  <Paragraphs>663</Paragraphs>
  <Slides>49</Slides>
  <Notes>0</Notes>
  <HiddenSlides>0</HiddenSlides>
  <MMClips>0</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49</vt:i4>
      </vt:variant>
    </vt:vector>
  </HeadingPairs>
  <TitlesOfParts>
    <vt:vector size="55" baseType="lpstr">
      <vt:lpstr>Arial</vt:lpstr>
      <vt:lpstr>Calibri</vt:lpstr>
      <vt:lpstr>Calibri Light</vt:lpstr>
      <vt:lpstr>HurmeGeometricSans4 Regular</vt:lpstr>
      <vt:lpstr>Times New Roman</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Arminda Ferreira</dc:creator>
  <cp:lastModifiedBy>Arminda Ferreira</cp:lastModifiedBy>
  <cp:revision>147</cp:revision>
  <dcterms:created xsi:type="dcterms:W3CDTF">2020-04-20T17:28:56Z</dcterms:created>
  <dcterms:modified xsi:type="dcterms:W3CDTF">2020-06-07T22:13:26Z</dcterms:modified>
</cp:coreProperties>
</file>